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 id="2147483700" r:id="rId3"/>
  </p:sldMasterIdLst>
  <p:notesMasterIdLst>
    <p:notesMasterId r:id="rId38"/>
  </p:notesMasterIdLst>
  <p:sldIdLst>
    <p:sldId id="258" r:id="rId4"/>
    <p:sldId id="347" r:id="rId5"/>
    <p:sldId id="839" r:id="rId6"/>
    <p:sldId id="1883" r:id="rId7"/>
    <p:sldId id="842" r:id="rId8"/>
    <p:sldId id="844" r:id="rId9"/>
    <p:sldId id="845" r:id="rId10"/>
    <p:sldId id="1884" r:id="rId11"/>
    <p:sldId id="848" r:id="rId12"/>
    <p:sldId id="1885" r:id="rId13"/>
    <p:sldId id="847" r:id="rId14"/>
    <p:sldId id="849" r:id="rId15"/>
    <p:sldId id="1886" r:id="rId16"/>
    <p:sldId id="1887" r:id="rId17"/>
    <p:sldId id="1888" r:id="rId18"/>
    <p:sldId id="1889" r:id="rId19"/>
    <p:sldId id="1890" r:id="rId20"/>
    <p:sldId id="1891" r:id="rId21"/>
    <p:sldId id="1892" r:id="rId22"/>
    <p:sldId id="1893" r:id="rId23"/>
    <p:sldId id="1894" r:id="rId24"/>
    <p:sldId id="1895" r:id="rId25"/>
    <p:sldId id="1896" r:id="rId26"/>
    <p:sldId id="1897" r:id="rId27"/>
    <p:sldId id="1898" r:id="rId28"/>
    <p:sldId id="1900" r:id="rId29"/>
    <p:sldId id="1901" r:id="rId30"/>
    <p:sldId id="1902" r:id="rId31"/>
    <p:sldId id="1903" r:id="rId32"/>
    <p:sldId id="1904" r:id="rId33"/>
    <p:sldId id="1908" r:id="rId34"/>
    <p:sldId id="1999" r:id="rId35"/>
    <p:sldId id="346" r:id="rId36"/>
    <p:sldId id="299" r:id="rId3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40" userDrawn="1">
          <p15:clr>
            <a:srgbClr val="A4A3A4"/>
          </p15:clr>
        </p15:guide>
        <p15:guide id="3" orient="horz" pos="3249" userDrawn="1">
          <p15:clr>
            <a:srgbClr val="A4A3A4"/>
          </p15:clr>
        </p15:guide>
        <p15:guide id="4" orient="horz" pos="2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29400"/>
    <a:srgbClr val="E75112"/>
    <a:srgbClr val="009EE0"/>
    <a:srgbClr val="00A8B4"/>
    <a:srgbClr val="009B74"/>
    <a:srgbClr val="003064"/>
    <a:srgbClr val="882345"/>
    <a:srgbClr val="E1CD00"/>
    <a:srgbClr val="B1C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567" autoAdjust="0"/>
    <p:restoredTop sz="91501" autoAdjust="0"/>
  </p:normalViewPr>
  <p:slideViewPr>
    <p:cSldViewPr snapToGrid="0" showGuides="1">
      <p:cViewPr>
        <p:scale>
          <a:sx n="80" d="100"/>
          <a:sy n="80" d="100"/>
        </p:scale>
        <p:origin x="67" y="264"/>
      </p:cViewPr>
      <p:guideLst>
        <p:guide orient="horz" pos="2251"/>
        <p:guide pos="3840"/>
        <p:guide orient="horz" pos="3249"/>
        <p:guide orient="horz" pos="2772"/>
      </p:guideLst>
    </p:cSldViewPr>
  </p:slideViewPr>
  <p:notesTextViewPr>
    <p:cViewPr>
      <p:scale>
        <a:sx n="50" d="100"/>
        <a:sy n="50" d="100"/>
      </p:scale>
      <p:origin x="0" y="0"/>
    </p:cViewPr>
  </p:notesTextViewPr>
  <p:sorterViewPr>
    <p:cViewPr>
      <p:scale>
        <a:sx n="100" d="100"/>
        <a:sy n="100" d="100"/>
      </p:scale>
      <p:origin x="0" y="-83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5089F-1907-4969-B03A-75773AB29E05}" type="datetimeFigureOut">
              <a:rPr lang="de-DE" smtClean="0"/>
              <a:t>25.11.2025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29F3E6-7A76-4CAB-9C95-AABCC6695628}" type="slidenum">
              <a:rPr lang="de-DE" smtClean="0"/>
              <a:t>‹Nr.›</a:t>
            </a:fld>
            <a:endParaRPr lang="de-DE"/>
          </a:p>
        </p:txBody>
      </p:sp>
    </p:spTree>
    <p:extLst>
      <p:ext uri="{BB962C8B-B14F-4D97-AF65-F5344CB8AC3E}">
        <p14:creationId xmlns:p14="http://schemas.microsoft.com/office/powerpoint/2010/main" val="70016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Sehr geehrte Damen und Herren, </a:t>
            </a:r>
          </a:p>
          <a:p>
            <a:endParaRPr lang="de-DE" dirty="0"/>
          </a:p>
          <a:p>
            <a:r>
              <a:rPr lang="de-DE" dirty="0"/>
              <a:t>mit der folgenden Präsentation stellen wir Ihnen den Aktualisierungsprozess des Referenzrahmens Schulqualität NRW (2019, Veröffentlichung 2020) vor. </a:t>
            </a:r>
          </a:p>
          <a:p>
            <a:r>
              <a:rPr lang="de-DE" dirty="0"/>
              <a:t>Wenn Sie Fragen oder Anregungen haben, dann melden Sie sich bitte unter: referenzrahmen-nrw@qua-lis.nrw.de</a:t>
            </a:r>
          </a:p>
          <a:p>
            <a:endParaRPr lang="de-DE" dirty="0"/>
          </a:p>
          <a:p>
            <a:r>
              <a:rPr lang="de-DE" dirty="0"/>
              <a:t>Mit freundlichen Grüßen</a:t>
            </a:r>
          </a:p>
          <a:p>
            <a:r>
              <a:rPr lang="de-DE" dirty="0"/>
              <a:t>Das Team des </a:t>
            </a:r>
            <a:r>
              <a:rPr lang="de-DE" sz="1800" dirty="0">
                <a:effectLst/>
                <a:latin typeface="Arial" panose="020B0604020202020204" pitchFamily="34" charset="0"/>
                <a:ea typeface="Calibri" panose="020F0502020204030204" pitchFamily="34" charset="0"/>
              </a:rPr>
              <a:t>Fachgebiet 2.1 „Grundlagen der Qualitätsentwicklung und -sicherung, Referenzrahmen </a:t>
            </a:r>
            <a:r>
              <a:rPr lang="de-DE" sz="1800" baseline="0" dirty="0">
                <a:effectLst/>
                <a:latin typeface="Arial" panose="020B0604020202020204" pitchFamily="34" charset="0"/>
                <a:ea typeface="Calibri" panose="020F0502020204030204" pitchFamily="34" charset="0"/>
              </a:rPr>
              <a:t>Schulqualität</a:t>
            </a:r>
            <a:r>
              <a:rPr lang="de-DE" sz="1800" dirty="0">
                <a:effectLst/>
                <a:latin typeface="Arial" panose="020B0604020202020204" pitchFamily="34" charset="0"/>
                <a:ea typeface="Calibri" panose="020F0502020204030204" pitchFamily="34" charset="0"/>
              </a:rPr>
              <a:t> NRW, interne und externe Evaluation“</a:t>
            </a:r>
            <a:endParaRPr lang="de-DE" sz="1800" dirty="0">
              <a:effectLst/>
              <a:latin typeface="Calibri" panose="020F0502020204030204" pitchFamily="34" charset="0"/>
              <a:ea typeface="Calibri" panose="020F0502020204030204" pitchFamily="34" charset="0"/>
            </a:endParaRPr>
          </a:p>
        </p:txBody>
      </p:sp>
      <p:sp>
        <p:nvSpPr>
          <p:cNvPr id="4" name="Foliennummernplatzhalter 3"/>
          <p:cNvSpPr>
            <a:spLocks noGrp="1"/>
          </p:cNvSpPr>
          <p:nvPr>
            <p:ph type="sldNum" sz="quarter" idx="5"/>
          </p:nvPr>
        </p:nvSpPr>
        <p:spPr/>
        <p:txBody>
          <a:bodyPr/>
          <a:lstStyle/>
          <a:p>
            <a:fld id="{2D29F3E6-7A76-4CAB-9C95-AABCC6695628}" type="slidenum">
              <a:rPr lang="de-DE" smtClean="0"/>
              <a:t>1</a:t>
            </a:fld>
            <a:endParaRPr lang="de-DE"/>
          </a:p>
        </p:txBody>
      </p:sp>
    </p:spTree>
    <p:extLst>
      <p:ext uri="{BB962C8B-B14F-4D97-AF65-F5344CB8AC3E}">
        <p14:creationId xmlns:p14="http://schemas.microsoft.com/office/powerpoint/2010/main" val="2335174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Folienbildplatzhalter 1"/>
          <p:cNvSpPr>
            <a:spLocks noGrp="1" noRot="1" noChangeAspect="1"/>
          </p:cNvSpPr>
          <p:nvPr>
            <p:ph type="sldImg"/>
          </p:nvPr>
        </p:nvSpPr>
        <p:spPr bwMode="auto">
          <a:noFill/>
          <a:ln>
            <a:solidFill>
              <a:srgbClr val="000000"/>
            </a:solidFill>
            <a:miter lim="800000"/>
            <a:headEnd/>
            <a:tailEnd/>
          </a:ln>
        </p:spPr>
      </p:sp>
      <p:sp>
        <p:nvSpPr>
          <p:cNvPr id="18434" name="Notizenplatzhal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chemeClr val="tx1"/>
                </a:solidFill>
                <a:effectLst/>
                <a:latin typeface="+mn-lt"/>
                <a:ea typeface="+mn-ea"/>
                <a:cs typeface="+mn-cs"/>
              </a:rPr>
              <a:t>Der</a:t>
            </a:r>
            <a:r>
              <a:rPr lang="de-DE" sz="1800" kern="1200" baseline="0" dirty="0">
                <a:solidFill>
                  <a:schemeClr val="tx1"/>
                </a:solidFill>
                <a:effectLst/>
                <a:latin typeface="+mn-lt"/>
                <a:ea typeface="+mn-ea"/>
                <a:cs typeface="+mn-cs"/>
              </a:rPr>
              <a:t> Referenzrahmen</a:t>
            </a:r>
            <a:r>
              <a:rPr lang="de-DE" sz="1800" kern="1200" dirty="0">
                <a:solidFill>
                  <a:schemeClr val="tx1"/>
                </a:solidFill>
                <a:effectLst/>
                <a:latin typeface="+mn-lt"/>
                <a:ea typeface="+mn-ea"/>
                <a:cs typeface="+mn-cs"/>
              </a:rPr>
              <a:t> strukturiert als übergreifendes Bezugssystem schulformunabhängig den Gesamtkomplex der Schul- und Unterrichtsqualität nach </a:t>
            </a:r>
            <a:r>
              <a:rPr lang="de-DE" sz="1800" b="1" kern="1200" dirty="0">
                <a:solidFill>
                  <a:schemeClr val="tx1"/>
                </a:solidFill>
                <a:effectLst/>
                <a:latin typeface="+mn-lt"/>
                <a:ea typeface="+mn-ea"/>
                <a:cs typeface="+mn-cs"/>
              </a:rPr>
              <a:t>Inhaltsbereichen (IB)</a:t>
            </a:r>
            <a:r>
              <a:rPr lang="de-DE" sz="1800" kern="1200" dirty="0">
                <a:solidFill>
                  <a:schemeClr val="tx1"/>
                </a:solidFill>
                <a:effectLst/>
                <a:latin typeface="+mn-lt"/>
                <a:ea typeface="+mn-ea"/>
                <a:cs typeface="+mn-cs"/>
              </a:rPr>
              <a:t>, denen jeweils Qualitätsdimensionen zugeordnet werden. Die Inhaltsbereiche zu den erwarteten Ergebnissen und zu den zentralen pädagogischen und organisatorischen Prozessen werden jeweils durch </a:t>
            </a:r>
            <a:r>
              <a:rPr lang="de-DE" sz="1800" b="1" kern="1200" dirty="0">
                <a:solidFill>
                  <a:schemeClr val="tx1"/>
                </a:solidFill>
                <a:effectLst/>
                <a:latin typeface="+mn-lt"/>
                <a:ea typeface="+mn-ea"/>
                <a:cs typeface="+mn-cs"/>
              </a:rPr>
              <a:t>Dimensionen</a:t>
            </a:r>
            <a:r>
              <a:rPr lang="de-DE" sz="1800" kern="1200" dirty="0">
                <a:solidFill>
                  <a:schemeClr val="tx1"/>
                </a:solidFill>
                <a:effectLst/>
                <a:latin typeface="+mn-lt"/>
                <a:ea typeface="+mn-ea"/>
                <a:cs typeface="+mn-cs"/>
              </a:rPr>
              <a:t> untergliedert, die in erster Linie die Funktion haben, die umfassenden Inhaltsbereiche zu strukturieren und Wesentliches zu akzentuieren. Diesen Dimensionen sind jeweils zur weiteren Differenzierung </a:t>
            </a:r>
            <a:r>
              <a:rPr lang="de-DE" sz="1800" b="1" kern="1200" dirty="0">
                <a:solidFill>
                  <a:schemeClr val="tx1"/>
                </a:solidFill>
                <a:effectLst/>
                <a:latin typeface="+mn-lt"/>
                <a:ea typeface="+mn-ea"/>
                <a:cs typeface="+mn-cs"/>
              </a:rPr>
              <a:t>Kriterien</a:t>
            </a:r>
            <a:r>
              <a:rPr lang="de-DE" sz="1800" kern="1200" dirty="0">
                <a:solidFill>
                  <a:schemeClr val="tx1"/>
                </a:solidFill>
                <a:effectLst/>
                <a:latin typeface="+mn-lt"/>
                <a:ea typeface="+mn-ea"/>
                <a:cs typeface="+mn-cs"/>
              </a:rPr>
              <a:t> zugeordnet, die durch </a:t>
            </a:r>
            <a:r>
              <a:rPr lang="de-DE" sz="1800" b="1" kern="1200" dirty="0">
                <a:solidFill>
                  <a:schemeClr val="tx1"/>
                </a:solidFill>
                <a:effectLst/>
                <a:latin typeface="+mn-lt"/>
                <a:ea typeface="+mn-ea"/>
                <a:cs typeface="+mn-cs"/>
              </a:rPr>
              <a:t>aufschließende Aussagen</a:t>
            </a:r>
            <a:r>
              <a:rPr lang="de-DE" sz="1800" kern="1200" dirty="0">
                <a:solidFill>
                  <a:schemeClr val="tx1"/>
                </a:solidFill>
                <a:effectLst/>
                <a:latin typeface="+mn-lt"/>
                <a:ea typeface="+mn-ea"/>
                <a:cs typeface="+mn-cs"/>
              </a:rPr>
              <a:t> spezifiziert werden </a:t>
            </a:r>
            <a:endParaRPr lang="de-DE" sz="1800" baseline="0" dirty="0"/>
          </a:p>
          <a:p>
            <a:pPr lvl="0"/>
            <a:endParaRPr lang="de-DE" sz="1800" kern="1200" dirty="0">
              <a:solidFill>
                <a:schemeClr val="tx1"/>
              </a:solidFill>
              <a:effectLst/>
              <a:latin typeface="+mn-lt"/>
              <a:ea typeface="+mn-ea"/>
              <a:cs typeface="+mn-cs"/>
            </a:endParaRPr>
          </a:p>
          <a:p>
            <a:pPr lvl="0"/>
            <a:r>
              <a:rPr lang="de-DE" sz="1800" kern="1200" dirty="0">
                <a:solidFill>
                  <a:schemeClr val="tx1"/>
                </a:solidFill>
                <a:effectLst/>
                <a:latin typeface="+mn-lt"/>
                <a:ea typeface="+mn-ea"/>
                <a:cs typeface="+mn-cs"/>
              </a:rPr>
              <a:t>Der Referenzrahmen zeigt Entwicklungsrichtungen und Leitideen als </a:t>
            </a:r>
            <a:r>
              <a:rPr lang="de-DE" sz="1800" b="1" kern="1200" dirty="0">
                <a:solidFill>
                  <a:schemeClr val="tx1"/>
                </a:solidFill>
                <a:effectLst/>
                <a:latin typeface="+mn-lt"/>
                <a:ea typeface="+mn-ea"/>
                <a:cs typeface="+mn-cs"/>
              </a:rPr>
              <a:t>Orientierung</a:t>
            </a:r>
            <a:r>
              <a:rPr lang="de-DE" sz="1800" kern="1200" dirty="0">
                <a:solidFill>
                  <a:schemeClr val="tx1"/>
                </a:solidFill>
                <a:effectLst/>
                <a:latin typeface="+mn-lt"/>
                <a:ea typeface="+mn-ea"/>
                <a:cs typeface="+mn-cs"/>
              </a:rPr>
              <a:t> zur Weiterentwicklung schulischer Qualität auf. Dies gilt nicht nur für die Schule, sondern für alle am Schulentwicklungsprozess Beteiligten wie die Schulaufsicht, die Fortbildung und die Bildungsverwaltung. Auf das Gesamtsystem bezogen soll eine größere Stimmigkeit von Maßnahmen zur Schulentwicklung erzielt werden – z. B. auch bei bildungspolitischen Entscheidungen und der Konzeptionierung und Steuerung der Qualitätsentwicklung und -sicherung sowie bei der </a:t>
            </a:r>
            <a:r>
              <a:rPr lang="de-DE" sz="1800" b="1" kern="1200" dirty="0">
                <a:solidFill>
                  <a:schemeClr val="tx1"/>
                </a:solidFill>
                <a:effectLst/>
                <a:latin typeface="+mn-lt"/>
                <a:ea typeface="+mn-ea"/>
                <a:cs typeface="+mn-cs"/>
              </a:rPr>
              <a:t>Unterstützung</a:t>
            </a:r>
            <a:r>
              <a:rPr lang="de-DE" sz="1800" kern="1200" dirty="0">
                <a:solidFill>
                  <a:schemeClr val="tx1"/>
                </a:solidFill>
                <a:effectLst/>
                <a:latin typeface="+mn-lt"/>
                <a:ea typeface="+mn-ea"/>
                <a:cs typeface="+mn-cs"/>
              </a:rPr>
              <a:t> von Schulen. Der Qualitäts- und </a:t>
            </a:r>
            <a:r>
              <a:rPr lang="de-DE" sz="1800" kern="1200" dirty="0" err="1">
                <a:solidFill>
                  <a:schemeClr val="tx1"/>
                </a:solidFill>
                <a:effectLst/>
                <a:latin typeface="+mn-lt"/>
                <a:ea typeface="+mn-ea"/>
                <a:cs typeface="+mn-cs"/>
              </a:rPr>
              <a:t>UnterstützungsAgentur</a:t>
            </a:r>
            <a:r>
              <a:rPr lang="de-DE" sz="1800" kern="1200" dirty="0">
                <a:solidFill>
                  <a:schemeClr val="tx1"/>
                </a:solidFill>
                <a:effectLst/>
                <a:latin typeface="+mn-lt"/>
                <a:ea typeface="+mn-ea"/>
                <a:cs typeface="+mn-cs"/>
              </a:rPr>
              <a:t> (QUA-LiS) ist es ein zentrales Anliegen, die Schulen bei den herausfordernden Prozessen der Schul- und Unterrichtsentwicklung zu unterstützen und Hilfen anzubieten. </a:t>
            </a:r>
          </a:p>
          <a:p>
            <a:pPr lvl="0"/>
            <a:endParaRPr lang="de-DE" sz="1800" kern="1200" dirty="0">
              <a:solidFill>
                <a:schemeClr val="tx1"/>
              </a:solidFill>
              <a:effectLst/>
              <a:latin typeface="+mn-lt"/>
              <a:ea typeface="+mn-ea"/>
              <a:cs typeface="+mn-cs"/>
            </a:endParaRPr>
          </a:p>
          <a:p>
            <a:pPr lvl="0"/>
            <a:r>
              <a:rPr lang="de-DE" sz="1800" kern="1200" dirty="0">
                <a:solidFill>
                  <a:schemeClr val="tx1"/>
                </a:solidFill>
                <a:effectLst/>
                <a:latin typeface="+mn-lt"/>
                <a:ea typeface="+mn-ea"/>
                <a:cs typeface="+mn-cs"/>
              </a:rPr>
              <a:t>Schulen können </a:t>
            </a:r>
            <a:r>
              <a:rPr lang="de-DE" sz="1800" b="1" kern="1200" dirty="0">
                <a:solidFill>
                  <a:schemeClr val="tx1"/>
                </a:solidFill>
                <a:effectLst/>
                <a:latin typeface="+mn-lt"/>
                <a:ea typeface="+mn-ea"/>
                <a:cs typeface="+mn-cs"/>
              </a:rPr>
              <a:t>Impulse</a:t>
            </a:r>
            <a:r>
              <a:rPr lang="de-DE" sz="1800" kern="1200" dirty="0">
                <a:solidFill>
                  <a:schemeClr val="tx1"/>
                </a:solidFill>
                <a:effectLst/>
                <a:latin typeface="+mn-lt"/>
                <a:ea typeface="+mn-ea"/>
                <a:cs typeface="+mn-cs"/>
              </a:rPr>
              <a:t> aus dem Referenzrahmen Schulqualität NRW nutzen, um die Schwerpunkte ihrer Entwicklungsarbeit im Rahmen ihrer Bedingungen vor Ort festzulegen und auszugestalten.</a:t>
            </a:r>
          </a:p>
          <a:p>
            <a:pPr lvl="0"/>
            <a:r>
              <a:rPr lang="de-DE" sz="1800" kern="1200" dirty="0">
                <a:solidFill>
                  <a:schemeClr val="tx1"/>
                </a:solidFill>
                <a:effectLst/>
                <a:latin typeface="+mn-lt"/>
                <a:ea typeface="+mn-ea"/>
                <a:cs typeface="+mn-cs"/>
              </a:rPr>
              <a:t>Durch die Aktualisierung des Referenzrahmens Schulqualität NRW ist es notwendig, auch das Qualitätstableau und die Instrumente der </a:t>
            </a:r>
            <a:r>
              <a:rPr lang="de-DE" sz="1800" b="1" kern="1200" dirty="0">
                <a:solidFill>
                  <a:schemeClr val="tx1"/>
                </a:solidFill>
                <a:effectLst/>
                <a:latin typeface="+mn-lt"/>
                <a:ea typeface="+mn-ea"/>
                <a:cs typeface="+mn-cs"/>
              </a:rPr>
              <a:t>Qualitätsanalyse NRW</a:t>
            </a:r>
            <a:r>
              <a:rPr lang="de-DE" sz="1800" kern="1200" dirty="0">
                <a:solidFill>
                  <a:schemeClr val="tx1"/>
                </a:solidFill>
                <a:effectLst/>
                <a:latin typeface="+mn-lt"/>
                <a:ea typeface="+mn-ea"/>
                <a:cs typeface="+mn-cs"/>
              </a:rPr>
              <a:t> anzupassen. Nach Abschluss des Abstimmungsverfahrens werden die Inhalte auch wieder im Online-Unterstützungsportal zur Verfügung stehen. </a:t>
            </a:r>
          </a:p>
          <a:p>
            <a:endParaRPr lang="de-DE" baseline="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C42551-AD16-4567-9E43-F1542271ED9F}"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6146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Folienbildplatzhalter 1"/>
          <p:cNvSpPr>
            <a:spLocks noGrp="1" noRot="1" noChangeAspect="1"/>
          </p:cNvSpPr>
          <p:nvPr>
            <p:ph type="sldImg"/>
          </p:nvPr>
        </p:nvSpPr>
        <p:spPr bwMode="auto">
          <a:noFill/>
          <a:ln>
            <a:solidFill>
              <a:srgbClr val="000000"/>
            </a:solidFill>
            <a:miter lim="800000"/>
            <a:headEnd/>
            <a:tailEnd/>
          </a:ln>
        </p:spPr>
      </p:sp>
      <p:sp>
        <p:nvSpPr>
          <p:cNvPr id="18434" name="Notizenplatzhal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Der</a:t>
            </a:r>
            <a:r>
              <a:rPr lang="de-DE" sz="1200" kern="1200" baseline="0" dirty="0">
                <a:solidFill>
                  <a:schemeClr val="tx1"/>
                </a:solidFill>
                <a:effectLst/>
                <a:latin typeface="+mn-lt"/>
                <a:ea typeface="+mn-ea"/>
                <a:cs typeface="+mn-cs"/>
              </a:rPr>
              <a:t> Referenzrahmen</a:t>
            </a:r>
            <a:r>
              <a:rPr lang="de-DE" sz="1200" kern="1200" dirty="0">
                <a:solidFill>
                  <a:schemeClr val="tx1"/>
                </a:solidFill>
                <a:effectLst/>
                <a:latin typeface="+mn-lt"/>
                <a:ea typeface="+mn-ea"/>
                <a:cs typeface="+mn-cs"/>
              </a:rPr>
              <a:t> strukturiert als übergreifendes Bezugssystem schulformunabhängig den Gesamtkomplex der Schul- und Unterrichtsqualität nach </a:t>
            </a:r>
            <a:r>
              <a:rPr lang="de-DE" sz="1200" b="1" kern="1200" dirty="0">
                <a:solidFill>
                  <a:schemeClr val="tx1"/>
                </a:solidFill>
                <a:effectLst/>
                <a:latin typeface="+mn-lt"/>
                <a:ea typeface="+mn-ea"/>
                <a:cs typeface="+mn-cs"/>
              </a:rPr>
              <a:t>Inhaltsbereichen (IB)</a:t>
            </a:r>
            <a:r>
              <a:rPr lang="de-DE" sz="1200" kern="1200" dirty="0">
                <a:solidFill>
                  <a:schemeClr val="tx1"/>
                </a:solidFill>
                <a:effectLst/>
                <a:latin typeface="+mn-lt"/>
                <a:ea typeface="+mn-ea"/>
                <a:cs typeface="+mn-cs"/>
              </a:rPr>
              <a:t>, denen jeweils Qualitätsdimensionen zugeordnet werden. Die Inhaltsbereiche zu den erwarteten Ergebnissen und zu den zentralen pädagogischen und organisatorischen Prozessen werden jeweils durch </a:t>
            </a:r>
            <a:r>
              <a:rPr lang="de-DE" sz="1200" b="1" kern="1200" dirty="0">
                <a:solidFill>
                  <a:schemeClr val="tx1"/>
                </a:solidFill>
                <a:effectLst/>
                <a:latin typeface="+mn-lt"/>
                <a:ea typeface="+mn-ea"/>
                <a:cs typeface="+mn-cs"/>
              </a:rPr>
              <a:t>Dimensionen</a:t>
            </a:r>
            <a:r>
              <a:rPr lang="de-DE" sz="1200" kern="1200" dirty="0">
                <a:solidFill>
                  <a:schemeClr val="tx1"/>
                </a:solidFill>
                <a:effectLst/>
                <a:latin typeface="+mn-lt"/>
                <a:ea typeface="+mn-ea"/>
                <a:cs typeface="+mn-cs"/>
              </a:rPr>
              <a:t> untergliedert, die in erster Linie die Funktion haben, die umfassenden Inhaltsbereiche zu strukturieren und Wesentliches zu akzentuieren. Diesen Dimensionen sind jeweils zur weiteren Differenzierung </a:t>
            </a:r>
            <a:r>
              <a:rPr lang="de-DE" sz="1200" b="1" kern="1200" dirty="0">
                <a:solidFill>
                  <a:schemeClr val="tx1"/>
                </a:solidFill>
                <a:effectLst/>
                <a:latin typeface="+mn-lt"/>
                <a:ea typeface="+mn-ea"/>
                <a:cs typeface="+mn-cs"/>
              </a:rPr>
              <a:t>Kriterien</a:t>
            </a:r>
            <a:r>
              <a:rPr lang="de-DE" sz="1200" kern="1200" dirty="0">
                <a:solidFill>
                  <a:schemeClr val="tx1"/>
                </a:solidFill>
                <a:effectLst/>
                <a:latin typeface="+mn-lt"/>
                <a:ea typeface="+mn-ea"/>
                <a:cs typeface="+mn-cs"/>
              </a:rPr>
              <a:t> zugeordnet, die durch </a:t>
            </a:r>
            <a:r>
              <a:rPr lang="de-DE" sz="1200" b="1" kern="1200" dirty="0">
                <a:solidFill>
                  <a:schemeClr val="tx1"/>
                </a:solidFill>
                <a:effectLst/>
                <a:latin typeface="+mn-lt"/>
                <a:ea typeface="+mn-ea"/>
                <a:cs typeface="+mn-cs"/>
              </a:rPr>
              <a:t>aufschließende Aussagen</a:t>
            </a:r>
            <a:r>
              <a:rPr lang="de-DE" sz="1200" kern="1200" dirty="0">
                <a:solidFill>
                  <a:schemeClr val="tx1"/>
                </a:solidFill>
                <a:effectLst/>
                <a:latin typeface="+mn-lt"/>
                <a:ea typeface="+mn-ea"/>
                <a:cs typeface="+mn-cs"/>
              </a:rPr>
              <a:t> spezifiziert werden </a:t>
            </a:r>
            <a:endParaRPr lang="de-DE" sz="1200" baseline="0" dirty="0"/>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Der Referenzrahmen zeigt Entwicklungsrichtungen und Leitideen als </a:t>
            </a:r>
            <a:r>
              <a:rPr lang="de-DE" sz="1200" b="1" kern="1200" dirty="0">
                <a:solidFill>
                  <a:schemeClr val="tx1"/>
                </a:solidFill>
                <a:effectLst/>
                <a:latin typeface="+mn-lt"/>
                <a:ea typeface="+mn-ea"/>
                <a:cs typeface="+mn-cs"/>
              </a:rPr>
              <a:t>Orientierung</a:t>
            </a:r>
            <a:r>
              <a:rPr lang="de-DE" sz="1200" kern="1200" dirty="0">
                <a:solidFill>
                  <a:schemeClr val="tx1"/>
                </a:solidFill>
                <a:effectLst/>
                <a:latin typeface="+mn-lt"/>
                <a:ea typeface="+mn-ea"/>
                <a:cs typeface="+mn-cs"/>
              </a:rPr>
              <a:t> zur Weiterentwicklung schulischer Qualität auf. Dies gilt nicht nur für die Schule, sondern für alle am Schulentwicklungsprozess Beteiligten wie die Schulaufsicht, die Fortbildung und die Bildungsverwaltung. Auf das Gesamtsystem bezogen soll eine größere Stimmigkeit von Maßnahmen zur Schulentwicklung erzielt werden – z. B. auch bei bildungspolitischen Entscheidungen und der Konzeptionierung und Steuerung der Qualitätsentwicklung und -sicherung sowie bei der </a:t>
            </a:r>
            <a:r>
              <a:rPr lang="de-DE" sz="1200" b="1" kern="1200" dirty="0">
                <a:solidFill>
                  <a:schemeClr val="tx1"/>
                </a:solidFill>
                <a:effectLst/>
                <a:latin typeface="+mn-lt"/>
                <a:ea typeface="+mn-ea"/>
                <a:cs typeface="+mn-cs"/>
              </a:rPr>
              <a:t>Unterstützung</a:t>
            </a:r>
            <a:r>
              <a:rPr lang="de-DE" sz="1200" kern="1200" dirty="0">
                <a:solidFill>
                  <a:schemeClr val="tx1"/>
                </a:solidFill>
                <a:effectLst/>
                <a:latin typeface="+mn-lt"/>
                <a:ea typeface="+mn-ea"/>
                <a:cs typeface="+mn-cs"/>
              </a:rPr>
              <a:t> von Schulen. Der Qualitäts- und </a:t>
            </a:r>
            <a:r>
              <a:rPr lang="de-DE" sz="1200" kern="1200" dirty="0" err="1">
                <a:solidFill>
                  <a:schemeClr val="tx1"/>
                </a:solidFill>
                <a:effectLst/>
                <a:latin typeface="+mn-lt"/>
                <a:ea typeface="+mn-ea"/>
                <a:cs typeface="+mn-cs"/>
              </a:rPr>
              <a:t>UnterstützungsAgentur</a:t>
            </a:r>
            <a:r>
              <a:rPr lang="de-DE" sz="1200" kern="1200" dirty="0">
                <a:solidFill>
                  <a:schemeClr val="tx1"/>
                </a:solidFill>
                <a:effectLst/>
                <a:latin typeface="+mn-lt"/>
                <a:ea typeface="+mn-ea"/>
                <a:cs typeface="+mn-cs"/>
              </a:rPr>
              <a:t> (QUA-LiS) ist es ein zentrales Anliegen, die Schulen bei den herausfordernden Prozessen der Schul- und Unterrichtsentwicklung zu unterstützen und Hilfen anzubieten.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Schulen können </a:t>
            </a:r>
            <a:r>
              <a:rPr lang="de-DE" sz="1200" b="1" kern="1200" dirty="0">
                <a:solidFill>
                  <a:schemeClr val="tx1"/>
                </a:solidFill>
                <a:effectLst/>
                <a:latin typeface="+mn-lt"/>
                <a:ea typeface="+mn-ea"/>
                <a:cs typeface="+mn-cs"/>
              </a:rPr>
              <a:t>Impulse</a:t>
            </a:r>
            <a:r>
              <a:rPr lang="de-DE" sz="1200" kern="1200" dirty="0">
                <a:solidFill>
                  <a:schemeClr val="tx1"/>
                </a:solidFill>
                <a:effectLst/>
                <a:latin typeface="+mn-lt"/>
                <a:ea typeface="+mn-ea"/>
                <a:cs typeface="+mn-cs"/>
              </a:rPr>
              <a:t> aus dem Referenzrahmen Schulqualität NRW nutzen, um die Schwerpunkte ihrer Entwicklungsarbeit im Rahmen ihrer Bedingungen vor Ort festzulegen und auszugestalten.</a:t>
            </a:r>
          </a:p>
          <a:p>
            <a:pPr lvl="0"/>
            <a:r>
              <a:rPr lang="de-DE" sz="1200" kern="1200" dirty="0">
                <a:solidFill>
                  <a:schemeClr val="tx1"/>
                </a:solidFill>
                <a:effectLst/>
                <a:latin typeface="+mn-lt"/>
                <a:ea typeface="+mn-ea"/>
                <a:cs typeface="+mn-cs"/>
              </a:rPr>
              <a:t>Durch die Aktualisierung des Referenzrahmens Schulqualität NRW ist es notwendig, auch das Qualitätstableau und die Instrumente der </a:t>
            </a:r>
            <a:r>
              <a:rPr lang="de-DE" sz="1200" b="1" kern="1200" dirty="0">
                <a:solidFill>
                  <a:schemeClr val="tx1"/>
                </a:solidFill>
                <a:effectLst/>
                <a:latin typeface="+mn-lt"/>
                <a:ea typeface="+mn-ea"/>
                <a:cs typeface="+mn-cs"/>
              </a:rPr>
              <a:t>Qualitätsanalyse NRW</a:t>
            </a:r>
            <a:r>
              <a:rPr lang="de-DE" sz="1200" kern="1200" dirty="0">
                <a:solidFill>
                  <a:schemeClr val="tx1"/>
                </a:solidFill>
                <a:effectLst/>
                <a:latin typeface="+mn-lt"/>
                <a:ea typeface="+mn-ea"/>
                <a:cs typeface="+mn-cs"/>
              </a:rPr>
              <a:t> anzupassen. Nach Abschluss des Abstimmungsverfahrens werden die Inhalte auch wieder im Online-Unterstützungsportal zur Verfügung stehen. </a:t>
            </a:r>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C42551-AD16-4567-9E43-F1542271ED9F}"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5359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Folienbildplatzhalter 1"/>
          <p:cNvSpPr>
            <a:spLocks noGrp="1" noRot="1" noChangeAspect="1"/>
          </p:cNvSpPr>
          <p:nvPr>
            <p:ph type="sldImg"/>
          </p:nvPr>
        </p:nvSpPr>
        <p:spPr bwMode="auto">
          <a:noFill/>
          <a:ln>
            <a:solidFill>
              <a:srgbClr val="000000"/>
            </a:solidFill>
            <a:miter lim="800000"/>
            <a:headEnd/>
            <a:tailEnd/>
          </a:ln>
        </p:spPr>
      </p:sp>
      <p:sp>
        <p:nvSpPr>
          <p:cNvPr id="18434"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C42551-AD16-4567-9E43-F1542271ED9F}"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432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1BC6-31F9-BED6-F709-3781D1586D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C7B1F1-8739-A0B6-E57C-FE1C87ED73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D76129-7D8F-BCC7-8A95-F8B278BFADB7}"/>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E0718435-2944-449A-27F5-B04868A95D42}"/>
              </a:ext>
            </a:extLst>
          </p:cNvPr>
          <p:cNvSpPr>
            <a:spLocks noGrp="1"/>
          </p:cNvSpPr>
          <p:nvPr>
            <p:ph type="sldNum" sz="quarter" idx="5"/>
          </p:nvPr>
        </p:nvSpPr>
        <p:spPr/>
        <p:txBody>
          <a:bodyPr/>
          <a:lstStyle/>
          <a:p>
            <a:fld id="{2D29F3E6-7A76-4CAB-9C95-AABCC6695628}" type="slidenum">
              <a:rPr lang="de-DE" smtClean="0"/>
              <a:t>13</a:t>
            </a:fld>
            <a:endParaRPr lang="de-DE"/>
          </a:p>
        </p:txBody>
      </p:sp>
    </p:spTree>
    <p:extLst>
      <p:ext uri="{BB962C8B-B14F-4D97-AF65-F5344CB8AC3E}">
        <p14:creationId xmlns:p14="http://schemas.microsoft.com/office/powerpoint/2010/main" val="3079482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Tableau</a:t>
            </a:r>
            <a:r>
              <a:rPr lang="de-DE" baseline="0" dirty="0"/>
              <a:t> des Referenzrahmens Schulqualität NRW (2014) </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8966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Inhaltsbereich</a:t>
            </a:r>
            <a:r>
              <a:rPr lang="de-DE" sz="1200" b="1" kern="1200" baseline="0" dirty="0">
                <a:solidFill>
                  <a:schemeClr val="tx1"/>
                </a:solidFill>
                <a:effectLst/>
                <a:latin typeface="+mn-lt"/>
                <a:ea typeface="+mn-ea"/>
                <a:cs typeface="+mn-cs"/>
              </a:rPr>
              <a:t> 4 </a:t>
            </a:r>
            <a:r>
              <a:rPr lang="de-DE" sz="1200" b="1" kern="1200" dirty="0">
                <a:solidFill>
                  <a:schemeClr val="tx1"/>
                </a:solidFill>
                <a:effectLst/>
                <a:latin typeface="+mn-lt"/>
                <a:ea typeface="+mn-ea"/>
                <a:cs typeface="+mn-cs"/>
              </a:rPr>
              <a:t>Professionalisierung</a:t>
            </a:r>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Der Anspruch an die Professionalität der Lehrkräfte, der Schulleitungen und des weiteren pädagogischen Personals ist hoch. Der aktualisierte Referenzrahmen differenziert die Professionalität der Lehrkräfte bzw. der Schulleitung in jeweils einem eigenen Inhaltsbereich aus. Die Qualitätsaussagen des neuen Inhaltsbereichs 4 stellen die Ansprüche an die Professionalität zusammen, die im Kontext von Lehrerausbildung, -fortbildung und -weiterbildung, dem Umgang mit beruflichen Anforderungen und der Kooperation in (</a:t>
            </a:r>
            <a:r>
              <a:rPr lang="de-DE" sz="1200" kern="1200" dirty="0" err="1">
                <a:solidFill>
                  <a:schemeClr val="tx1"/>
                </a:solidFill>
                <a:effectLst/>
                <a:latin typeface="+mn-lt"/>
                <a:ea typeface="+mn-ea"/>
                <a:cs typeface="+mn-cs"/>
              </a:rPr>
              <a:t>multi</a:t>
            </a:r>
            <a:r>
              <a:rPr lang="de-DE" sz="1200" kern="1200" dirty="0">
                <a:solidFill>
                  <a:schemeClr val="tx1"/>
                </a:solidFill>
                <a:effectLst/>
                <a:latin typeface="+mn-lt"/>
                <a:ea typeface="+mn-ea"/>
                <a:cs typeface="+mn-cs"/>
              </a:rPr>
              <a:t>)professionellen Teams bedeutsam sind.</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3040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kern="1200" dirty="0">
                <a:solidFill>
                  <a:schemeClr val="tx1"/>
                </a:solidFill>
                <a:effectLst/>
                <a:latin typeface="+mn-lt"/>
                <a:ea typeface="+mn-ea"/>
                <a:cs typeface="+mn-cs"/>
              </a:rPr>
              <a:t>Inhaltsbereich</a:t>
            </a:r>
            <a:r>
              <a:rPr lang="de-DE" sz="1200" b="1" kern="1200" baseline="0" dirty="0">
                <a:solidFill>
                  <a:schemeClr val="tx1"/>
                </a:solidFill>
                <a:effectLst/>
                <a:latin typeface="+mn-lt"/>
                <a:ea typeface="+mn-ea"/>
                <a:cs typeface="+mn-cs"/>
              </a:rPr>
              <a:t> 4 </a:t>
            </a:r>
            <a:r>
              <a:rPr lang="de-DE" sz="1200" b="1" kern="1200" dirty="0">
                <a:solidFill>
                  <a:schemeClr val="tx1"/>
                </a:solidFill>
                <a:effectLst/>
                <a:latin typeface="+mn-lt"/>
                <a:ea typeface="+mn-ea"/>
                <a:cs typeface="+mn-cs"/>
              </a:rPr>
              <a:t>Professionalisierung</a:t>
            </a:r>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Der Anspruch an die Professionalität der Lehrkräfte, der Schulleitungen und des weiteren pädagogischen Personals ist hoch. Der aktualisierte Referenzrahmen differenziert die Professionalität der Lehrkräfte bzw. der Schulleitung in jeweils einem eigenen Inhaltsbereich aus. Die Qualitätsaussagen des neuen Inhaltsbereichs 4 stellen die Ansprüche an die Professionalität zusammen, die im Kontext von Lehrerausbildung, -fortbildung und -weiterbildung, dem Umgang mit beruflichen Anforderungen und der Kooperation in (</a:t>
            </a:r>
            <a:r>
              <a:rPr lang="de-DE" sz="1200" kern="1200" dirty="0" err="1">
                <a:solidFill>
                  <a:schemeClr val="tx1"/>
                </a:solidFill>
                <a:effectLst/>
                <a:latin typeface="+mn-lt"/>
                <a:ea typeface="+mn-ea"/>
                <a:cs typeface="+mn-cs"/>
              </a:rPr>
              <a:t>multi</a:t>
            </a:r>
            <a:r>
              <a:rPr lang="de-DE" sz="1200" kern="1200" dirty="0">
                <a:solidFill>
                  <a:schemeClr val="tx1"/>
                </a:solidFill>
                <a:effectLst/>
                <a:latin typeface="+mn-lt"/>
                <a:ea typeface="+mn-ea"/>
                <a:cs typeface="+mn-cs"/>
              </a:rPr>
              <a:t>)professionellen Teams bedeutsam sind.</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0260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baseline="0" dirty="0"/>
              <a:t>Inhaltsbereich 1 Erwartete Ergebnisse und Wirkungen: </a:t>
            </a:r>
          </a:p>
          <a:p>
            <a:r>
              <a:rPr lang="de-DE" dirty="0"/>
              <a:t>u. a.</a:t>
            </a:r>
            <a:r>
              <a:rPr lang="de-DE" baseline="0" dirty="0"/>
              <a:t> </a:t>
            </a:r>
            <a:r>
              <a:rPr lang="de-DE" dirty="0" err="1"/>
              <a:t>Umsortierungen</a:t>
            </a:r>
            <a:r>
              <a:rPr lang="de-DE" dirty="0"/>
              <a:t>  (Kriterium</a:t>
            </a:r>
            <a:r>
              <a:rPr lang="de-DE" baseline="0" dirty="0"/>
              <a:t> 1.1 Fachliche und überfachliche Kompetenzen) </a:t>
            </a:r>
            <a:r>
              <a:rPr lang="de-DE" dirty="0"/>
              <a:t>und Ergänzungen (</a:t>
            </a:r>
            <a:r>
              <a:rPr lang="de-DE" baseline="0" dirty="0"/>
              <a:t>Kriterium 1.3 Schulzufriedenheit und Außenwirkung)</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4257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baseline="0" dirty="0"/>
              <a:t>Inhaltsbereich 1 Erwartete Ergebnisse und Wirkungen: </a:t>
            </a:r>
          </a:p>
          <a:p>
            <a:r>
              <a:rPr lang="de-DE" dirty="0"/>
              <a:t>u. a.</a:t>
            </a:r>
            <a:r>
              <a:rPr lang="de-DE" baseline="0" dirty="0"/>
              <a:t> </a:t>
            </a:r>
            <a:r>
              <a:rPr lang="de-DE" dirty="0" err="1"/>
              <a:t>Umsortierungen</a:t>
            </a:r>
            <a:r>
              <a:rPr lang="de-DE" dirty="0"/>
              <a:t>  (Kriterium</a:t>
            </a:r>
            <a:r>
              <a:rPr lang="de-DE" baseline="0" dirty="0"/>
              <a:t> 1.1 Fachliche und überfachliche Kompetenzen) </a:t>
            </a:r>
            <a:r>
              <a:rPr lang="de-DE" dirty="0"/>
              <a:t>und Ergänzungen (</a:t>
            </a:r>
            <a:r>
              <a:rPr lang="de-DE" baseline="0" dirty="0"/>
              <a:t>Kriterium 1.3 Schulzufriedenheit und Außenwirkung)</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56073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 5 Führung und Management: </a:t>
            </a:r>
          </a:p>
          <a:p>
            <a:r>
              <a:rPr lang="de-DE" dirty="0"/>
              <a:t>u.</a:t>
            </a:r>
            <a:r>
              <a:rPr lang="de-DE" baseline="0" dirty="0"/>
              <a:t> a. </a:t>
            </a:r>
            <a:r>
              <a:rPr lang="de-DE" dirty="0"/>
              <a:t>Ergänzungen in der</a:t>
            </a:r>
            <a:r>
              <a:rPr lang="de-DE" baseline="0" dirty="0"/>
              <a:t> Dimension 5.1 Pädagogische Führung</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523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1BC6-31F9-BED6-F709-3781D1586D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C7B1F1-8739-A0B6-E57C-FE1C87ED73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D76129-7D8F-BCC7-8A95-F8B278BFADB7}"/>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E0718435-2944-449A-27F5-B04868A95D42}"/>
              </a:ext>
            </a:extLst>
          </p:cNvPr>
          <p:cNvSpPr>
            <a:spLocks noGrp="1"/>
          </p:cNvSpPr>
          <p:nvPr>
            <p:ph type="sldNum" sz="quarter" idx="5"/>
          </p:nvPr>
        </p:nvSpPr>
        <p:spPr/>
        <p:txBody>
          <a:bodyPr/>
          <a:lstStyle/>
          <a:p>
            <a:fld id="{2D29F3E6-7A76-4CAB-9C95-AABCC6695628}" type="slidenum">
              <a:rPr lang="de-DE" smtClean="0"/>
              <a:t>2</a:t>
            </a:fld>
            <a:endParaRPr lang="de-DE"/>
          </a:p>
        </p:txBody>
      </p:sp>
    </p:spTree>
    <p:extLst>
      <p:ext uri="{BB962C8B-B14F-4D97-AF65-F5344CB8AC3E}">
        <p14:creationId xmlns:p14="http://schemas.microsoft.com/office/powerpoint/2010/main" val="3607990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 5 Führung und Management: </a:t>
            </a:r>
          </a:p>
          <a:p>
            <a:r>
              <a:rPr lang="de-DE" dirty="0"/>
              <a:t>u.</a:t>
            </a:r>
            <a:r>
              <a:rPr lang="de-DE" baseline="0" dirty="0"/>
              <a:t> a. </a:t>
            </a:r>
            <a:r>
              <a:rPr lang="de-DE" dirty="0"/>
              <a:t>Ergänzungen in der</a:t>
            </a:r>
            <a:r>
              <a:rPr lang="de-DE" baseline="0" dirty="0"/>
              <a:t> Dimension 5.1 Pädagogische Führung</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8861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 5 Führung und Management: </a:t>
            </a:r>
          </a:p>
          <a:p>
            <a:r>
              <a:rPr lang="de-DE" dirty="0"/>
              <a:t>u.</a:t>
            </a:r>
            <a:r>
              <a:rPr lang="de-DE" baseline="0" dirty="0"/>
              <a:t> a. </a:t>
            </a:r>
            <a:r>
              <a:rPr lang="de-DE" dirty="0"/>
              <a:t>Ergänzungen in der</a:t>
            </a:r>
            <a:r>
              <a:rPr lang="de-DE" baseline="0" dirty="0"/>
              <a:t> Dimension 5.1 Pädagogische Führung</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99597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 5 Führung und Management: </a:t>
            </a:r>
          </a:p>
          <a:p>
            <a:r>
              <a:rPr lang="de-DE" dirty="0"/>
              <a:t>u.</a:t>
            </a:r>
            <a:r>
              <a:rPr lang="de-DE" baseline="0" dirty="0"/>
              <a:t> a. </a:t>
            </a:r>
            <a:r>
              <a:rPr lang="de-DE" dirty="0"/>
              <a:t>Ergänzungen in der</a:t>
            </a:r>
            <a:r>
              <a:rPr lang="de-DE" baseline="0" dirty="0"/>
              <a:t> Dimension 5.1 Pädagogische Führung</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124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 5 Führung und Management: </a:t>
            </a:r>
          </a:p>
          <a:p>
            <a:r>
              <a:rPr lang="de-DE" dirty="0"/>
              <a:t>u.</a:t>
            </a:r>
            <a:r>
              <a:rPr lang="de-DE" baseline="0" dirty="0"/>
              <a:t> a. </a:t>
            </a:r>
            <a:r>
              <a:rPr lang="de-DE" dirty="0"/>
              <a:t>Ergänzungen in der</a:t>
            </a:r>
            <a:r>
              <a:rPr lang="de-DE" baseline="0" dirty="0"/>
              <a:t> Dimension 5.1 Pädagogische Führung</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141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2099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a:t>
            </a:r>
            <a:r>
              <a:rPr lang="de-DE" b="1" baseline="0" dirty="0"/>
              <a:t> 2 Lehren und Lernen: </a:t>
            </a:r>
          </a:p>
          <a:p>
            <a:r>
              <a:rPr lang="de-DE" baseline="0" dirty="0"/>
              <a:t>Die (ehemalige) Dimension 2.11 Ganztag und Übermittagsbetreuung wurde querstrukturell in vielfältigen Zusammenhängen aufgegriffen</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66684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1827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a:t>
            </a:r>
            <a:r>
              <a:rPr lang="de-DE" b="1" baseline="0" dirty="0"/>
              <a:t> 2 Lehren und Lernen: </a:t>
            </a:r>
          </a:p>
          <a:p>
            <a:endParaRPr lang="de-DE" baseline="0" dirty="0"/>
          </a:p>
          <a:p>
            <a:r>
              <a:rPr lang="de-DE" baseline="0" dirty="0"/>
              <a:t>Die Umsortierung der Dimensionen integriert u. a. die Unterrichtsforschung der letzten Jahre zu den Merkmalen guten Unterrichts. Hier kristallisiert sich eine Verdichtung auf folgende Basisdimensionen lernförderlichen Unterrichts heraus (vgl. u. a. </a:t>
            </a:r>
            <a:r>
              <a:rPr lang="de-DE" baseline="0" dirty="0" err="1"/>
              <a:t>Lipowsky</a:t>
            </a:r>
            <a:r>
              <a:rPr lang="de-DE" baseline="0" dirty="0"/>
              <a:t> &amp; Bleek, 2019, 220 ff): </a:t>
            </a:r>
          </a:p>
          <a:p>
            <a:pPr marL="171450" indent="-171450">
              <a:buFontTx/>
              <a:buChar char="-"/>
            </a:pPr>
            <a:r>
              <a:rPr lang="de-DE" baseline="0" dirty="0"/>
              <a:t>Effektive Klassenführung</a:t>
            </a:r>
          </a:p>
          <a:p>
            <a:pPr marL="171450" indent="-171450">
              <a:buFontTx/>
              <a:buChar char="-"/>
            </a:pPr>
            <a:r>
              <a:rPr lang="de-DE" baseline="0" dirty="0"/>
              <a:t>Unterstützendes Unterrichtsklima </a:t>
            </a:r>
          </a:p>
          <a:p>
            <a:pPr marL="171450" indent="-171450">
              <a:buFontTx/>
              <a:buChar char="-"/>
            </a:pPr>
            <a:r>
              <a:rPr lang="de-DE" baseline="0" dirty="0"/>
              <a:t>Kognitive Aktivierung</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4610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a:t>
            </a:r>
            <a:r>
              <a:rPr lang="de-DE" b="1" baseline="0" dirty="0"/>
              <a:t> 2 Lehren und Lernen: </a:t>
            </a:r>
          </a:p>
          <a:p>
            <a:endParaRPr lang="de-DE" baseline="0" dirty="0"/>
          </a:p>
          <a:p>
            <a:r>
              <a:rPr lang="de-DE" baseline="0" dirty="0"/>
              <a:t>Die Umsortierung der Dimensionen integriert u. a. die Unterrichtsforschung der letzten Jahre zu den Merkmalen guten Unterrichts. Hier kristallisiert sich eine Verdichtung auf folgende Basisdimensionen lernförderlichen Unterrichts heraus (vgl. u. a. </a:t>
            </a:r>
            <a:r>
              <a:rPr lang="de-DE" baseline="0" dirty="0" err="1"/>
              <a:t>Lipowsky</a:t>
            </a:r>
            <a:r>
              <a:rPr lang="de-DE" baseline="0" dirty="0"/>
              <a:t> &amp; Bleek, 2019, 220 ff): </a:t>
            </a:r>
          </a:p>
          <a:p>
            <a:pPr marL="171450" indent="-171450">
              <a:buFontTx/>
              <a:buChar char="-"/>
            </a:pPr>
            <a:r>
              <a:rPr lang="de-DE" baseline="0" dirty="0"/>
              <a:t>Effektive Klassenführung</a:t>
            </a:r>
          </a:p>
          <a:p>
            <a:pPr marL="171450" indent="-171450">
              <a:buFontTx/>
              <a:buChar char="-"/>
            </a:pPr>
            <a:r>
              <a:rPr lang="de-DE" baseline="0" dirty="0"/>
              <a:t>Unterstützendes Unterrichtsklima </a:t>
            </a:r>
          </a:p>
          <a:p>
            <a:pPr marL="171450" indent="-171450">
              <a:buFontTx/>
              <a:buChar char="-"/>
            </a:pPr>
            <a:r>
              <a:rPr lang="de-DE" baseline="0" dirty="0"/>
              <a:t>Kognitive Aktivierung</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8318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Inhaltsbereich</a:t>
            </a:r>
            <a:r>
              <a:rPr lang="de-DE" b="1" baseline="0" dirty="0"/>
              <a:t> 2 Lehren und Lernen: </a:t>
            </a:r>
          </a:p>
          <a:p>
            <a:endParaRPr lang="de-DE" baseline="0" dirty="0"/>
          </a:p>
          <a:p>
            <a:r>
              <a:rPr lang="de-DE" baseline="0" dirty="0"/>
              <a:t>Die Umsortierung der Dimensionen integriert u. a. die Unterrichtsforschung der letzten Jahre zu den Merkmalen guten Unterrichts. Hier kristallisiert sich eine Verdichtung auf folgende Basisdimensionen lernförderlichen Unterrichts heraus (vgl. u. a. </a:t>
            </a:r>
            <a:r>
              <a:rPr lang="de-DE" baseline="0" dirty="0" err="1"/>
              <a:t>Lipowsky</a:t>
            </a:r>
            <a:r>
              <a:rPr lang="de-DE" baseline="0" dirty="0"/>
              <a:t> &amp; Bleek, 2019, 220 ff): </a:t>
            </a:r>
          </a:p>
          <a:p>
            <a:pPr marL="171450" indent="-171450">
              <a:buFontTx/>
              <a:buChar char="-"/>
            </a:pPr>
            <a:r>
              <a:rPr lang="de-DE" baseline="0" dirty="0"/>
              <a:t>Effektive Klassenführung</a:t>
            </a:r>
          </a:p>
          <a:p>
            <a:pPr marL="171450" indent="-171450">
              <a:buFontTx/>
              <a:buChar char="-"/>
            </a:pPr>
            <a:r>
              <a:rPr lang="de-DE" baseline="0" dirty="0"/>
              <a:t>Unterstützendes Unterrichtsklima </a:t>
            </a:r>
          </a:p>
          <a:p>
            <a:pPr marL="171450" indent="-171450">
              <a:buFontTx/>
              <a:buChar char="-"/>
            </a:pPr>
            <a:r>
              <a:rPr lang="de-DE" baseline="0" dirty="0"/>
              <a:t>Kognitive Aktivierung</a:t>
            </a:r>
          </a:p>
          <a:p>
            <a:endParaRPr lang="de-DE" dirty="0"/>
          </a:p>
          <a:p>
            <a:r>
              <a:rPr lang="de-DE" sz="1200" b="1" kern="1200" dirty="0">
                <a:solidFill>
                  <a:schemeClr val="tx1"/>
                </a:solidFill>
                <a:effectLst/>
                <a:latin typeface="+mn-lt"/>
                <a:ea typeface="+mn-ea"/>
                <a:cs typeface="+mn-cs"/>
              </a:rPr>
              <a:t>Lehren und Lernen im digitalen Wandel </a:t>
            </a:r>
            <a:r>
              <a:rPr lang="de-DE" sz="1200" kern="1200" dirty="0">
                <a:solidFill>
                  <a:schemeClr val="tx1"/>
                </a:solidFill>
                <a:effectLst/>
                <a:latin typeface="+mn-lt"/>
                <a:ea typeface="+mn-ea"/>
                <a:cs typeface="+mn-cs"/>
              </a:rPr>
              <a:t>(u. a. Inhaltsbereich 2): </a:t>
            </a:r>
          </a:p>
          <a:p>
            <a:r>
              <a:rPr lang="de-DE" sz="1200" kern="1200" dirty="0">
                <a:solidFill>
                  <a:schemeClr val="tx1"/>
                </a:solidFill>
                <a:effectLst/>
                <a:latin typeface="+mn-lt"/>
                <a:ea typeface="+mn-ea"/>
                <a:cs typeface="+mn-cs"/>
              </a:rPr>
              <a:t>Angesichts aktueller Herausforderungen und einer zunehmend durch Medien geprägten Welt gewinnt die Digitalisierung an bzw. der Schulen vermehrt an Bedeutung. Der aktualisierte Referenzrahmen verankert dieses Thema sowohl in einer </a:t>
            </a:r>
            <a:r>
              <a:rPr lang="de-DE" sz="1200" i="1" kern="1200" dirty="0">
                <a:solidFill>
                  <a:schemeClr val="tx1"/>
                </a:solidFill>
                <a:effectLst/>
                <a:latin typeface="+mn-lt"/>
                <a:ea typeface="+mn-ea"/>
                <a:cs typeface="+mn-cs"/>
              </a:rPr>
              <a:t>Dimension 2.10 „Lernen und Lehren im digitalen Wandel“</a:t>
            </a:r>
            <a:r>
              <a:rPr lang="de-DE" sz="1200" kern="1200" dirty="0">
                <a:solidFill>
                  <a:schemeClr val="tx1"/>
                </a:solidFill>
                <a:effectLst/>
                <a:latin typeface="+mn-lt"/>
                <a:ea typeface="+mn-ea"/>
                <a:cs typeface="+mn-cs"/>
              </a:rPr>
              <a:t> als auch querstrukturell an entscheidenden Stellen wie z. B. im Inhaltsbereich </a:t>
            </a:r>
            <a:r>
              <a:rPr lang="de-DE" sz="1200" i="1" kern="1200" dirty="0">
                <a:solidFill>
                  <a:schemeClr val="tx1"/>
                </a:solidFill>
                <a:effectLst/>
                <a:latin typeface="+mn-lt"/>
                <a:ea typeface="+mn-ea"/>
                <a:cs typeface="+mn-cs"/>
              </a:rPr>
              <a:t>4 Professionalisierung</a:t>
            </a:r>
            <a:r>
              <a:rPr lang="de-DE" sz="1200" kern="1200" dirty="0">
                <a:solidFill>
                  <a:schemeClr val="tx1"/>
                </a:solidFill>
                <a:effectLst/>
                <a:latin typeface="+mn-lt"/>
                <a:ea typeface="+mn-ea"/>
                <a:cs typeface="+mn-cs"/>
              </a:rPr>
              <a:t> und Inhaltsbereich </a:t>
            </a:r>
            <a:r>
              <a:rPr lang="de-DE" sz="1200" i="1" kern="1200" dirty="0">
                <a:solidFill>
                  <a:schemeClr val="tx1"/>
                </a:solidFill>
                <a:effectLst/>
                <a:latin typeface="+mn-lt"/>
                <a:ea typeface="+mn-ea"/>
                <a:cs typeface="+mn-cs"/>
              </a:rPr>
              <a:t>5 Führung und Management</a:t>
            </a:r>
            <a:r>
              <a:rPr lang="de-DE" sz="1200" kern="1200" dirty="0">
                <a:solidFill>
                  <a:schemeClr val="tx1"/>
                </a:solidFill>
                <a:effectLst/>
                <a:latin typeface="+mn-lt"/>
                <a:ea typeface="+mn-ea"/>
                <a:cs typeface="+mn-cs"/>
              </a:rPr>
              <a:t>. Die formulierten Aussagen orientieren sich eng am „Medienkompetenzrahmen NRW“ sowie an der Broschüre „Lehrkräfte in der digitalisierten Welt. Orientierungsrahmen für die Lehrerausbildung und Lehrerfortbildung in NRW“. </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4743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C33640-27A2-464C-87F2-C100E5BE81E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4372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15997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Lehren und Lernen im digitalen Wandel </a:t>
            </a:r>
            <a:r>
              <a:rPr lang="de-DE" sz="1200" kern="1200" dirty="0">
                <a:solidFill>
                  <a:schemeClr val="tx1"/>
                </a:solidFill>
                <a:effectLst/>
                <a:latin typeface="+mn-lt"/>
                <a:ea typeface="+mn-ea"/>
                <a:cs typeface="+mn-cs"/>
              </a:rPr>
              <a:t>(u. a. Inhaltsbereich 2): </a:t>
            </a:r>
          </a:p>
          <a:p>
            <a:r>
              <a:rPr lang="de-DE" sz="1200" kern="1200" dirty="0">
                <a:solidFill>
                  <a:schemeClr val="tx1"/>
                </a:solidFill>
                <a:effectLst/>
                <a:latin typeface="+mn-lt"/>
                <a:ea typeface="+mn-ea"/>
                <a:cs typeface="+mn-cs"/>
              </a:rPr>
              <a:t>Angesichts aktueller Herausforderungen und einer zunehmend durch Medien geprägten Welt gewinnt die Digitalisierung an bzw. der Schulen vermehrt an Bedeutung. Der aktualisierte Referenzrahmen verankert dieses Thema sowohl in einer </a:t>
            </a:r>
            <a:r>
              <a:rPr lang="de-DE" sz="1200" i="1" kern="1200" dirty="0">
                <a:solidFill>
                  <a:schemeClr val="tx1"/>
                </a:solidFill>
                <a:effectLst/>
                <a:latin typeface="+mn-lt"/>
                <a:ea typeface="+mn-ea"/>
                <a:cs typeface="+mn-cs"/>
              </a:rPr>
              <a:t>Dimension 2.10 „Lernen und Lehren im digitalen Wandel“</a:t>
            </a:r>
            <a:r>
              <a:rPr lang="de-DE" sz="1200" kern="1200" dirty="0">
                <a:solidFill>
                  <a:schemeClr val="tx1"/>
                </a:solidFill>
                <a:effectLst/>
                <a:latin typeface="+mn-lt"/>
                <a:ea typeface="+mn-ea"/>
                <a:cs typeface="+mn-cs"/>
              </a:rPr>
              <a:t> als auch querstrukturell an entscheidenden Stellen wie z. B. im Inhaltsbereich </a:t>
            </a:r>
            <a:r>
              <a:rPr lang="de-DE" sz="1200" i="1" kern="1200" dirty="0">
                <a:solidFill>
                  <a:schemeClr val="tx1"/>
                </a:solidFill>
                <a:effectLst/>
                <a:latin typeface="+mn-lt"/>
                <a:ea typeface="+mn-ea"/>
                <a:cs typeface="+mn-cs"/>
              </a:rPr>
              <a:t>4 Professionalisierung</a:t>
            </a:r>
            <a:r>
              <a:rPr lang="de-DE" sz="1200" kern="1200" dirty="0">
                <a:solidFill>
                  <a:schemeClr val="tx1"/>
                </a:solidFill>
                <a:effectLst/>
                <a:latin typeface="+mn-lt"/>
                <a:ea typeface="+mn-ea"/>
                <a:cs typeface="+mn-cs"/>
              </a:rPr>
              <a:t> und Inhaltsbereich </a:t>
            </a:r>
            <a:r>
              <a:rPr lang="de-DE" sz="1200" i="1" kern="1200" dirty="0">
                <a:solidFill>
                  <a:schemeClr val="tx1"/>
                </a:solidFill>
                <a:effectLst/>
                <a:latin typeface="+mn-lt"/>
                <a:ea typeface="+mn-ea"/>
                <a:cs typeface="+mn-cs"/>
              </a:rPr>
              <a:t>5 Führung und Management</a:t>
            </a:r>
            <a:r>
              <a:rPr lang="de-DE" sz="1200" kern="1200" dirty="0">
                <a:solidFill>
                  <a:schemeClr val="tx1"/>
                </a:solidFill>
                <a:effectLst/>
                <a:latin typeface="+mn-lt"/>
                <a:ea typeface="+mn-ea"/>
                <a:cs typeface="+mn-cs"/>
              </a:rPr>
              <a:t>. Die formulierten Aussagen orientieren sich eng am „Medienkompetenzrahmen NRW“ sowie an der Broschüre „Lehrkräfte in der digitalisierten Welt. Orientierungsrahmen für die Lehrerausbildung und Lehrerfortbildung in NRW“. </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F6941-7FCE-44F2-9A30-E6D3046E92C8}"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52088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51F6941-7FCE-44F2-9A30-E6D3046E92C8}" type="slidenum">
              <a:rPr lang="de-DE" smtClean="0"/>
              <a:t>32</a:t>
            </a:fld>
            <a:endParaRPr lang="de-DE" dirty="0"/>
          </a:p>
        </p:txBody>
      </p:sp>
    </p:spTree>
    <p:extLst>
      <p:ext uri="{BB962C8B-B14F-4D97-AF65-F5344CB8AC3E}">
        <p14:creationId xmlns:p14="http://schemas.microsoft.com/office/powerpoint/2010/main" val="539988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9B76-A6D4-0D6C-F8B9-654E1BA5447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88A98C7-7466-2110-8B94-B606394890C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2760990-73CE-7EAE-FCEE-3639C41CF7A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F1AD9C3-4BDA-3A71-8D60-0DAE8BDD718A}"/>
              </a:ext>
            </a:extLst>
          </p:cNvPr>
          <p:cNvSpPr>
            <a:spLocks noGrp="1"/>
          </p:cNvSpPr>
          <p:nvPr>
            <p:ph type="sldNum" sz="quarter" idx="5"/>
          </p:nvPr>
        </p:nvSpPr>
        <p:spPr/>
        <p:txBody>
          <a:bodyPr/>
          <a:lstStyle/>
          <a:p>
            <a:fld id="{2D29F3E6-7A76-4CAB-9C95-AABCC6695628}" type="slidenum">
              <a:rPr lang="de-DE" smtClean="0"/>
              <a:t>33</a:t>
            </a:fld>
            <a:endParaRPr lang="de-DE"/>
          </a:p>
        </p:txBody>
      </p:sp>
    </p:spTree>
    <p:extLst>
      <p:ext uri="{BB962C8B-B14F-4D97-AF65-F5344CB8AC3E}">
        <p14:creationId xmlns:p14="http://schemas.microsoft.com/office/powerpoint/2010/main" val="39059746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34</a:t>
            </a:fld>
            <a:endParaRPr lang="de-DE"/>
          </a:p>
        </p:txBody>
      </p:sp>
    </p:spTree>
    <p:extLst>
      <p:ext uri="{BB962C8B-B14F-4D97-AF65-F5344CB8AC3E}">
        <p14:creationId xmlns:p14="http://schemas.microsoft.com/office/powerpoint/2010/main" val="257224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C33640-27A2-464C-87F2-C100E5BE81E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6857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Folienbildplatzhalter 1"/>
          <p:cNvSpPr>
            <a:spLocks noGrp="1" noRot="1" noChangeAspect="1"/>
          </p:cNvSpPr>
          <p:nvPr>
            <p:ph type="sldImg"/>
          </p:nvPr>
        </p:nvSpPr>
        <p:spPr bwMode="auto">
          <a:noFill/>
          <a:ln>
            <a:solidFill>
              <a:srgbClr val="000000"/>
            </a:solidFill>
            <a:miter lim="800000"/>
            <a:headEnd/>
            <a:tailEnd/>
          </a:ln>
        </p:spPr>
      </p:sp>
      <p:sp>
        <p:nvSpPr>
          <p:cNvPr id="18434"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a:t>Quellen:</a:t>
            </a:r>
            <a:r>
              <a:rPr lang="de-DE" baseline="0" dirty="0"/>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dirty="0"/>
              <a:t>Koalitionsvertrag für Nordrhein-Westfalen 2017-2022: </a:t>
            </a:r>
            <a:r>
              <a:rPr lang="de-DE" sz="1200" b="0" dirty="0"/>
              <a:t>https://www.cdu-nrw.de/sites/default/files/media/docs/nrwkoalition_koalitionsvertrag_fuer_nordrhein-westfalen_2017_-_2022.pdf</a:t>
            </a:r>
          </a:p>
          <a:p>
            <a:pPr marL="171450" indent="-171450">
              <a:buFont typeface="Arial" panose="020B0604020202020204" pitchFamily="34" charset="0"/>
              <a:buChar char="•"/>
            </a:pPr>
            <a:r>
              <a:rPr lang="de-DE" sz="1200" b="1" dirty="0"/>
              <a:t>Strategie „Bildung in der digitalen Welt“: </a:t>
            </a:r>
            <a:r>
              <a:rPr lang="de-DE" dirty="0"/>
              <a:t>https://www.kmk.org/fileadmin/Dateien/pdf/PresseUndAktuelles/2018/Digitalstrategie_2017_mit_Weiterbildung.pdf</a:t>
            </a:r>
          </a:p>
          <a:p>
            <a:pPr marL="171450" indent="-171450">
              <a:buFont typeface="Arial" panose="020B0604020202020204" pitchFamily="34" charset="0"/>
              <a:buChar char="•"/>
            </a:pPr>
            <a:r>
              <a:rPr lang="de-DE" sz="1200" b="1" dirty="0"/>
              <a:t>Medienkompetenzrahmens NRW für Schülerinnen und Schüler: </a:t>
            </a:r>
            <a:r>
              <a:rPr lang="de-DE" sz="1200" dirty="0"/>
              <a:t>https://www.schulministerium.nrw.de/docs/Schulsystem/Medien/Medienkompetenzrahmen/Medienkompetenzrahmen_NRW.pdf</a:t>
            </a:r>
            <a:endParaRPr lang="de-DE" dirty="0"/>
          </a:p>
          <a:p>
            <a:pPr marL="171450" indent="-171450">
              <a:buFont typeface="Arial" panose="020B0604020202020204" pitchFamily="34" charset="0"/>
              <a:buChar char="•"/>
            </a:pPr>
            <a:r>
              <a:rPr lang="de-DE" sz="1200" b="1" dirty="0"/>
              <a:t>Bericht des Ministeriums für Schule und Bildung „Digitale Infrastruktur und Ausstattung in den Schulen Nordrhein-Westfalens“ vom  20.11.2017: </a:t>
            </a:r>
            <a:r>
              <a:rPr lang="de-DE" dirty="0"/>
              <a:t>https://www.landtag.nrw.de/portal/WWW/dokumentenarchiv/Dokument/MMV17-289.pdf</a:t>
            </a:r>
          </a:p>
          <a:p>
            <a:pPr marL="0" indent="0">
              <a:buFontTx/>
              <a:buNone/>
            </a:pPr>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C42551-AD16-4567-9E43-F1542271ED9F}"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9894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C33640-27A2-464C-87F2-C100E5BE81E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5709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C33640-27A2-464C-87F2-C100E5BE81E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8880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1BC6-31F9-BED6-F709-3781D1586D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C7B1F1-8739-A0B6-E57C-FE1C87ED73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D76129-7D8F-BCC7-8A95-F8B278BFADB7}"/>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E0718435-2944-449A-27F5-B04868A95D42}"/>
              </a:ext>
            </a:extLst>
          </p:cNvPr>
          <p:cNvSpPr>
            <a:spLocks noGrp="1"/>
          </p:cNvSpPr>
          <p:nvPr>
            <p:ph type="sldNum" sz="quarter" idx="5"/>
          </p:nvPr>
        </p:nvSpPr>
        <p:spPr/>
        <p:txBody>
          <a:bodyPr/>
          <a:lstStyle/>
          <a:p>
            <a:fld id="{2D29F3E6-7A76-4CAB-9C95-AABCC6695628}" type="slidenum">
              <a:rPr lang="de-DE" smtClean="0"/>
              <a:t>8</a:t>
            </a:fld>
            <a:endParaRPr lang="de-DE"/>
          </a:p>
        </p:txBody>
      </p:sp>
    </p:spTree>
    <p:extLst>
      <p:ext uri="{BB962C8B-B14F-4D97-AF65-F5344CB8AC3E}">
        <p14:creationId xmlns:p14="http://schemas.microsoft.com/office/powerpoint/2010/main" val="1272084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Folienbildplatzhalter 1"/>
          <p:cNvSpPr>
            <a:spLocks noGrp="1" noRot="1" noChangeAspect="1"/>
          </p:cNvSpPr>
          <p:nvPr>
            <p:ph type="sldImg"/>
          </p:nvPr>
        </p:nvSpPr>
        <p:spPr bwMode="auto">
          <a:noFill/>
          <a:ln>
            <a:solidFill>
              <a:srgbClr val="000000"/>
            </a:solidFill>
            <a:miter lim="800000"/>
            <a:headEnd/>
            <a:tailEnd/>
          </a:ln>
        </p:spPr>
      </p:sp>
      <p:sp>
        <p:nvSpPr>
          <p:cNvPr id="18434" name="Notizenplatzhal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Der Referenzrahmen basiert weiterhin auf dem </a:t>
            </a:r>
            <a:r>
              <a:rPr lang="de-DE" sz="1200" b="1" kern="1200" dirty="0">
                <a:solidFill>
                  <a:schemeClr val="tx1"/>
                </a:solidFill>
                <a:effectLst/>
                <a:latin typeface="+mn-lt"/>
                <a:ea typeface="+mn-ea"/>
                <a:cs typeface="+mn-cs"/>
              </a:rPr>
              <a:t>Input-Prozess-Output-Modell</a:t>
            </a:r>
            <a:r>
              <a:rPr lang="de-DE" sz="1200" kern="1200" dirty="0">
                <a:solidFill>
                  <a:schemeClr val="tx1"/>
                </a:solidFill>
                <a:effectLst/>
                <a:latin typeface="+mn-lt"/>
                <a:ea typeface="+mn-ea"/>
                <a:cs typeface="+mn-cs"/>
              </a:rPr>
              <a:t>: Das gewählte Modell zur Strukturierung der relevanten Bereiche von Qualität von Schulen in NRW orientiert sich an erziehungswissenschaftlichen Qualitätsmodellen. Dabei wird nach den drei klassischen Handlungsfeldern der Schulsystemsteuerung eine Strukturierung nach „Input“ (Voraussetzungen, Rahmenbedingungen und Vorgaben), „Prozessen“ (institutionelle Handlungsbereiche und Gestaltung des Lehrens und Lernens) sowie „Output“ und „Outcome“ (Resultate und langfristige Wirkungen der Bildungs- und Lernprozesse) vorgenommen.</a:t>
            </a:r>
          </a:p>
          <a:p>
            <a:endParaRPr lang="de-DE" baseline="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C42551-AD16-4567-9E43-F1542271ED9F}"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22287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Foto hoch">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4294800"/>
          </a:xfrm>
        </p:spPr>
        <p:txBody>
          <a:bodyPr/>
          <a:lstStyle>
            <a:lvl1pPr marL="0" indent="0">
              <a:buFontTx/>
              <a:buNone/>
              <a:defRPr/>
            </a:lvl1pPr>
          </a:lstStyle>
          <a:p>
            <a:endParaRPr lang="de-DE" dirty="0"/>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264978"/>
            <a:ext cx="11174413" cy="1134512"/>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3421993"/>
            <a:ext cx="11174413" cy="1290637"/>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4744998"/>
            <a:ext cx="3474002" cy="365125"/>
          </a:xfr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pic>
        <p:nvPicPr>
          <p:cNvPr id="8" name="Grafik 7">
            <a:extLst>
              <a:ext uri="{FF2B5EF4-FFF2-40B4-BE49-F238E27FC236}">
                <a16:creationId xmlns:a16="http://schemas.microsoft.com/office/drawing/2014/main" id="{1474154F-5FCC-0F9B-3A2F-2C554F6671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10" name="Grafik 9">
            <a:extLst>
              <a:ext uri="{FF2B5EF4-FFF2-40B4-BE49-F238E27FC236}">
                <a16:creationId xmlns:a16="http://schemas.microsoft.com/office/drawing/2014/main" id="{225D5D1B-5C67-89F8-54DE-12A69A5F0B2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20734865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SubHeadline und 2 Textfelder">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5305725"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5305725" cy="448033"/>
          </a:xfrm>
        </p:spPr>
        <p:txBody>
          <a:bodyPr anchor="t"/>
          <a:lstStyle>
            <a:lvl1pPr marL="0" indent="0">
              <a:spcBef>
                <a:spcPts val="0"/>
              </a:spcBef>
              <a:buNone/>
              <a:defRPr sz="20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extplatzhalter 7">
            <a:extLst>
              <a:ext uri="{FF2B5EF4-FFF2-40B4-BE49-F238E27FC236}">
                <a16:creationId xmlns:a16="http://schemas.microsoft.com/office/drawing/2014/main" id="{575DB228-7C43-CC40-CE5C-00420182D7F6}"/>
              </a:ext>
            </a:extLst>
          </p:cNvPr>
          <p:cNvSpPr>
            <a:spLocks noGrp="1"/>
          </p:cNvSpPr>
          <p:nvPr>
            <p:ph type="body" sz="quarter" idx="14"/>
          </p:nvPr>
        </p:nvSpPr>
        <p:spPr>
          <a:xfrm>
            <a:off x="6448689" y="1951038"/>
            <a:ext cx="5220000" cy="422751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itel 1">
            <a:extLst>
              <a:ext uri="{FF2B5EF4-FFF2-40B4-BE49-F238E27FC236}">
                <a16:creationId xmlns:a16="http://schemas.microsoft.com/office/drawing/2014/main" id="{E3B594D2-329F-16D7-EF75-1CFFD3699E5E}"/>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8DE123A5-69AE-9015-AD10-9812088C2D3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CB741BA6-BAA3-3F33-A778-4848BCE649B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F1D5CBC5-B590-D04E-3A2A-677B3F3763B1}"/>
              </a:ext>
            </a:extLst>
          </p:cNvPr>
          <p:cNvSpPr>
            <a:spLocks noGrp="1"/>
          </p:cNvSpPr>
          <p:nvPr>
            <p:ph type="sldNum" sz="quarter" idx="4"/>
          </p:nvPr>
        </p:nvSpPr>
        <p:spPr>
          <a:xfrm>
            <a:off x="10854588" y="6356350"/>
            <a:ext cx="814101"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72179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ext und Foto links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0" y="0"/>
            <a:ext cx="580866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C98E448C-E186-058B-3C35-98E75931D705}"/>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992D3119-87CF-1B6A-48C5-65CBD1470E61}"/>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10770416-FA7D-88B8-0DCB-33B1ADBA4041}"/>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51331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xt und Foto links 2">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0"/>
            <a:ext cx="530701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A5C97B0C-977C-2ED0-BE98-8B65AAAD30D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4C5CD661-612B-6264-61C6-6784416F25E2}"/>
              </a:ext>
            </a:extLst>
          </p:cNvPr>
          <p:cNvSpPr>
            <a:spLocks noGrp="1"/>
          </p:cNvSpPr>
          <p:nvPr>
            <p:ph type="dt" sz="half" idx="2"/>
          </p:nvPr>
        </p:nvSpPr>
        <p:spPr>
          <a:xfrm>
            <a:off x="501650" y="6356349"/>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00BDA623-5AA2-4C5B-B4F5-6C9E4B81E9E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dirty="0"/>
              <a:t>Präsentationstitel</a:t>
            </a:r>
          </a:p>
        </p:txBody>
      </p:sp>
      <p:sp>
        <p:nvSpPr>
          <p:cNvPr id="5" name="Foliennummernplatzhalter 5">
            <a:extLst>
              <a:ext uri="{FF2B5EF4-FFF2-40B4-BE49-F238E27FC236}">
                <a16:creationId xmlns:a16="http://schemas.microsoft.com/office/drawing/2014/main" id="{D56BBACD-FCA7-5782-03AD-1B5A596B265B}"/>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634560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xt und Foto links 3">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5307013"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BB331C8-60D5-977C-D24E-3608D7F8C8E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F6F01E9F-F856-09DC-822E-B6068438005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6BD09DFF-6090-54C6-31FE-8453909C61A8}"/>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861D26E4-E023-8314-8AE6-1E2185C0F96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73178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xt und Foto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71991" y="1949451"/>
            <a:ext cx="2504071"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8189999"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71991" y="3010236"/>
            <a:ext cx="250407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4E9A06B8-ABAB-D5F0-7E59-438197C551D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B1A943FC-CB23-A45C-055E-22C77375CD1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DCAD8C86-79D6-19A9-8ED1-CA5EAD71BE0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2365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Text und Foto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3020400"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04AEC99B-8ABA-7B96-5B5D-92C63C1DCFF4}"/>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62758E94-8FD8-C05F-7D45-08E50656215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8887B44A-BCB4-55E5-ECDC-ABDC1B2076D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045116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Text und Zitat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0"/>
            <a:ext cx="3020400" cy="5770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691755" y="71969"/>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783772" y="5372154"/>
            <a:ext cx="2549590"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440267"/>
            <a:ext cx="2549590" cy="4812868"/>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E21BA58A-A3B7-3056-736E-DCCF48E8CB6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C2E184BD-9248-2A3B-27D9-FBFB8638F22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56510B65-B060-DAB1-4FAF-9AC08A64108C}"/>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181310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Text und Zitat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75653" y="1949451"/>
            <a:ext cx="540040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75653" y="3010236"/>
            <a:ext cx="5400410"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1041404"/>
            <a:ext cx="5292726" cy="472939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720036" y="1605392"/>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1075936" y="4881087"/>
            <a:ext cx="4538217"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1964263"/>
            <a:ext cx="4830382" cy="2822341"/>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F640C48-4CD4-D9EB-73C2-3A81D091A36B}"/>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DD6D57B5-CBC8-F5B6-A71A-1A67D07A6BE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1A3CF2BB-6642-3A66-4688-E3D2324179A1}"/>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1883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Text und Themengrafik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506383" y="1949451"/>
            <a:ext cx="716967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506381" y="3010236"/>
            <a:ext cx="716968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3528000" cy="5770800"/>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743FE394-1881-3192-154E-0C42C28F5762}"/>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47B95900-B2C7-0360-C360-2E57C06CB1B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A3EBFDFA-4E63-B832-B232-5FB607B75B15}"/>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70281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1"/>
            <a:ext cx="5392185"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010236"/>
            <a:ext cx="5392187"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5306400" cy="5770800"/>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E2BC59D4-E9A3-28C6-F865-3AEBC5BC73A3}"/>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DE58A152-EC42-60B5-BF12-A8388ADFE0A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002E7866-1882-93DC-5ACD-14007A83D400}"/>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704030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5600164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und Themengrafik mittel">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1949451"/>
            <a:ext cx="5306400" cy="3821347"/>
          </a:xfrm>
        </p:spPr>
        <p:txBody>
          <a:bodyPr/>
          <a:lstStyle>
            <a:lvl1pPr marL="0" indent="0">
              <a:buFontTx/>
              <a:buNone/>
              <a:defRPr/>
            </a:lvl1pPr>
          </a:lstStyle>
          <a:p>
            <a:endParaRPr lang="de-DE"/>
          </a:p>
        </p:txBody>
      </p:sp>
      <p:sp>
        <p:nvSpPr>
          <p:cNvPr id="4" name="Textplatzhalter 7">
            <a:extLst>
              <a:ext uri="{FF2B5EF4-FFF2-40B4-BE49-F238E27FC236}">
                <a16:creationId xmlns:a16="http://schemas.microsoft.com/office/drawing/2014/main" id="{BADE437F-257C-CC25-58CF-269B5AAFDC17}"/>
              </a:ext>
            </a:extLst>
          </p:cNvPr>
          <p:cNvSpPr>
            <a:spLocks noGrp="1"/>
          </p:cNvSpPr>
          <p:nvPr>
            <p:ph type="body" sz="quarter" idx="14"/>
          </p:nvPr>
        </p:nvSpPr>
        <p:spPr>
          <a:xfrm>
            <a:off x="6283875" y="1949452"/>
            <a:ext cx="5392187" cy="4229098"/>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1">
            <a:extLst>
              <a:ext uri="{FF2B5EF4-FFF2-40B4-BE49-F238E27FC236}">
                <a16:creationId xmlns:a16="http://schemas.microsoft.com/office/drawing/2014/main" id="{EA3EA077-4F97-DCAD-0B5A-DC8FDE5AAC11}"/>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0BA7230A-EC49-8A5F-9696-E6DF0BAE5D7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3" name="Fußzeilenplatzhalter 4">
            <a:extLst>
              <a:ext uri="{FF2B5EF4-FFF2-40B4-BE49-F238E27FC236}">
                <a16:creationId xmlns:a16="http://schemas.microsoft.com/office/drawing/2014/main" id="{6FBBC137-7AFC-7E29-C42E-BBB47D42B45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4AF9F158-8F60-24D9-34E9-279F019CB7C2}"/>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014801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und Themengrafik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88464" y="1949451"/>
            <a:ext cx="248759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88464" y="3010236"/>
            <a:ext cx="248759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8211600" cy="5770800"/>
          </a:xfrm>
        </p:spPr>
        <p:txBody>
          <a:bodyPr/>
          <a:lstStyle>
            <a:lvl1pPr marL="0" indent="0">
              <a:buFontTx/>
              <a:buNone/>
              <a:defRPr/>
            </a:lvl1pPr>
          </a:lstStyle>
          <a:p>
            <a:endParaRPr lang="de-DE" dirty="0"/>
          </a:p>
        </p:txBody>
      </p:sp>
      <p:sp>
        <p:nvSpPr>
          <p:cNvPr id="3" name="Datumsplatzhalter 3">
            <a:extLst>
              <a:ext uri="{FF2B5EF4-FFF2-40B4-BE49-F238E27FC236}">
                <a16:creationId xmlns:a16="http://schemas.microsoft.com/office/drawing/2014/main" id="{1BFCC063-F699-8278-DA7F-BE712F4F137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2AEFD577-3554-7113-67B1-9516FB174A54}"/>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B95126F1-C19E-2BE0-54A7-9F4B940834D8}"/>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978040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piteltrennseite Foto hoch">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2000" cy="4835525"/>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4C77B25E-0F8F-242F-F6AD-676DC436A0A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22AFB948-8A70-1D75-42AC-5DD2B954910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1DEEA9A8-099C-6433-9A2B-353B2D949328}"/>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14" name="Titel 1">
            <a:extLst>
              <a:ext uri="{FF2B5EF4-FFF2-40B4-BE49-F238E27FC236}">
                <a16:creationId xmlns:a16="http://schemas.microsoft.com/office/drawing/2014/main" id="{53274A55-5F38-EA0F-53BB-9631B7F9E690}"/>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Tree>
    <p:extLst>
      <p:ext uri="{BB962C8B-B14F-4D97-AF65-F5344CB8AC3E}">
        <p14:creationId xmlns:p14="http://schemas.microsoft.com/office/powerpoint/2010/main" val="3663841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piteltrennseite Foto niedr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3200" cy="1594908"/>
          </a:xfrm>
        </p:spPr>
        <p:txBody>
          <a:bodyPr/>
          <a:lstStyle>
            <a:lvl1pPr marL="0" indent="0">
              <a:buFontTx/>
              <a:buNone/>
              <a:defRPr/>
            </a:lvl1pPr>
          </a:lstStyle>
          <a:p>
            <a:endParaRPr lang="de-DE" dirty="0"/>
          </a:p>
        </p:txBody>
      </p:sp>
      <p:sp>
        <p:nvSpPr>
          <p:cNvPr id="3" name="Datumsplatzhalter 3">
            <a:extLst>
              <a:ext uri="{FF2B5EF4-FFF2-40B4-BE49-F238E27FC236}">
                <a16:creationId xmlns:a16="http://schemas.microsoft.com/office/drawing/2014/main" id="{8FEB46B6-497B-369C-57B3-1742A94971F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1D2C56C8-395A-FF60-DD2A-39A7D62CEE2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18C6F726-A933-6FCC-B353-CB720558AA13}"/>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5853954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trennseite schlic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4" name="Rechteck 3">
            <a:extLst>
              <a:ext uri="{FF2B5EF4-FFF2-40B4-BE49-F238E27FC236}">
                <a16:creationId xmlns:a16="http://schemas.microsoft.com/office/drawing/2014/main" id="{1C1B953F-807C-28F0-5267-7D8217B74673}"/>
              </a:ext>
            </a:extLst>
          </p:cNvPr>
          <p:cNvSpPr/>
          <p:nvPr userDrawn="1"/>
        </p:nvSpPr>
        <p:spPr>
          <a:xfrm>
            <a:off x="0" y="1520825"/>
            <a:ext cx="12193200" cy="15948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Datumsplatzhalter 3">
            <a:extLst>
              <a:ext uri="{FF2B5EF4-FFF2-40B4-BE49-F238E27FC236}">
                <a16:creationId xmlns:a16="http://schemas.microsoft.com/office/drawing/2014/main" id="{2D6F5ACF-D719-15DE-38CE-1966A3FD3529}"/>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4772F36D-EFFF-98E0-7FCF-B50F10B6F82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26D0AD94-5ADC-9983-01D7-6ED5BCA61FE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154968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0BD44-8B7F-1263-10F2-A1F655AF4845}"/>
              </a:ext>
            </a:extLst>
          </p:cNvPr>
          <p:cNvSpPr>
            <a:spLocks noGrp="1"/>
          </p:cNvSpPr>
          <p:nvPr>
            <p:ph type="title"/>
          </p:nvPr>
        </p:nvSpPr>
        <p:spPr>
          <a:xfrm>
            <a:off x="501650" y="404813"/>
            <a:ext cx="8848827" cy="980469"/>
          </a:xfrm>
        </p:spPr>
        <p:txBody>
          <a:bodyPr/>
          <a:lstStyle/>
          <a:p>
            <a:r>
              <a:rPr lang="de-DE" dirty="0"/>
              <a:t>Mastertitelformat bearbeiten</a:t>
            </a:r>
          </a:p>
        </p:txBody>
      </p:sp>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559854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Bildplatzhalter 16">
            <a:extLst>
              <a:ext uri="{FF2B5EF4-FFF2-40B4-BE49-F238E27FC236}">
                <a16:creationId xmlns:a16="http://schemas.microsoft.com/office/drawing/2014/main" id="{30142EE7-EE2B-B1E0-4899-A1DBCFD4DEEE}"/>
              </a:ext>
            </a:extLst>
          </p:cNvPr>
          <p:cNvSpPr>
            <a:spLocks noGrp="1"/>
          </p:cNvSpPr>
          <p:nvPr>
            <p:ph type="pic" sz="quarter" idx="15"/>
          </p:nvPr>
        </p:nvSpPr>
        <p:spPr>
          <a:xfrm>
            <a:off x="0" y="1534075"/>
            <a:ext cx="12192000" cy="4799603"/>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17D41E81-DEB1-A73D-DDDA-10199F450486}"/>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
        <p:nvSpPr>
          <p:cNvPr id="4" name="Datumsplatzhalter 3">
            <a:extLst>
              <a:ext uri="{FF2B5EF4-FFF2-40B4-BE49-F238E27FC236}">
                <a16:creationId xmlns:a16="http://schemas.microsoft.com/office/drawing/2014/main" id="{8653B7D7-4E7A-26CC-74E2-D20526C97A90}"/>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569406D9-743C-7A9A-5984-DAC2756B1B2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ECC48001-745F-0DFF-9F18-568E6024AE3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9929742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2"/>
            <a:ext cx="5392185" cy="1105982"/>
          </a:xfrm>
        </p:spPr>
        <p:txBody>
          <a:bodyPr/>
          <a:lstStyle>
            <a:lvl1pPr>
              <a:lnSpc>
                <a:spcPts val="3000"/>
              </a:lnSpc>
              <a:defRPr sz="20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214393"/>
            <a:ext cx="5392187" cy="2522953"/>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16">
            <a:extLst>
              <a:ext uri="{FF2B5EF4-FFF2-40B4-BE49-F238E27FC236}">
                <a16:creationId xmlns:a16="http://schemas.microsoft.com/office/drawing/2014/main" id="{FC2A39BD-1310-12AC-AEBB-595D2D398D25}"/>
              </a:ext>
            </a:extLst>
          </p:cNvPr>
          <p:cNvSpPr>
            <a:spLocks noGrp="1"/>
          </p:cNvSpPr>
          <p:nvPr>
            <p:ph type="pic" sz="quarter" idx="15"/>
          </p:nvPr>
        </p:nvSpPr>
        <p:spPr>
          <a:xfrm>
            <a:off x="501650" y="1949450"/>
            <a:ext cx="5306400" cy="3821349"/>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A9B457CF-B529-1158-1DB5-BE8021B361D0}"/>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ED0DCE35-EE45-24A1-5620-BE7261D58778}"/>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72E3AA0D-C25D-7892-3520-AB1739A6402D}"/>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5676981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6940652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Nur Titel">
    <p:spTree>
      <p:nvGrpSpPr>
        <p:cNvPr id="1" name=""/>
        <p:cNvGrpSpPr/>
        <p:nvPr/>
      </p:nvGrpSpPr>
      <p:grpSpPr>
        <a:xfrm>
          <a:off x="0" y="0"/>
          <a:ext cx="0" cy="0"/>
          <a:chOff x="0" y="0"/>
          <a:chExt cx="0" cy="0"/>
        </a:xfrm>
      </p:grpSpPr>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9" name="Gerade Verbindung 8">
            <a:extLst>
              <a:ext uri="{FF2B5EF4-FFF2-40B4-BE49-F238E27FC236}">
                <a16:creationId xmlns:a16="http://schemas.microsoft.com/office/drawing/2014/main" id="{A652A07C-6CAC-11A1-18B0-3554D0EC700A}"/>
              </a:ext>
            </a:extLst>
          </p:cNvPr>
          <p:cNvCxnSpPr/>
          <p:nvPr userDrawn="1"/>
        </p:nvCxnSpPr>
        <p:spPr>
          <a:xfrm>
            <a:off x="0" y="6328621"/>
            <a:ext cx="12192000" cy="0"/>
          </a:xfrm>
          <a:prstGeom prst="line">
            <a:avLst/>
          </a:prstGeom>
          <a:ln w="635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81319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Foto niedrig">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12700" y="1505615"/>
            <a:ext cx="12193200" cy="11988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708250"/>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49" y="3324661"/>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5425200"/>
            <a:ext cx="3474002" cy="365125"/>
          </a:xfr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EE37C231-BB2C-7F18-4E17-79D2690FFA1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6" name="Grafik 5">
            <a:extLst>
              <a:ext uri="{FF2B5EF4-FFF2-40B4-BE49-F238E27FC236}">
                <a16:creationId xmlns:a16="http://schemas.microsoft.com/office/drawing/2014/main" id="{323F589B-3D1F-9BEB-A32F-704CB3727B3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3521881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Nur Titel">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9632799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2_Titelfolie Foto hoch">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381861"/>
      </p:ext>
    </p:extLst>
  </p:cSld>
  <p:clrMapOvr>
    <a:masterClrMapping/>
  </p:clrMapOvr>
  <p:extLst>
    <p:ext uri="{DCECCB84-F9BA-43D5-87BE-67443E8EF086}">
      <p15:sldGuideLst xmlns:p15="http://schemas.microsoft.com/office/powerpoint/2012/main">
        <p15:guide id="1" orient="horz" pos="2160">
          <p15:clr>
            <a:srgbClr val="FBAE40"/>
          </p15:clr>
        </p15:guide>
        <p15:guide id="2" pos="51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_Titelfolie">
    <p:spTree>
      <p:nvGrpSpPr>
        <p:cNvPr id="1" name=""/>
        <p:cNvGrpSpPr/>
        <p:nvPr/>
      </p:nvGrpSpPr>
      <p:grpSpPr>
        <a:xfrm>
          <a:off x="0" y="0"/>
          <a:ext cx="0" cy="0"/>
          <a:chOff x="0" y="0"/>
          <a:chExt cx="0" cy="0"/>
        </a:xfrm>
      </p:grpSpPr>
      <p:sp>
        <p:nvSpPr>
          <p:cNvPr id="2" name="Line 9"/>
          <p:cNvSpPr>
            <a:spLocks noChangeShapeType="1"/>
          </p:cNvSpPr>
          <p:nvPr userDrawn="1"/>
        </p:nvSpPr>
        <p:spPr bwMode="auto">
          <a:xfrm>
            <a:off x="334434" y="1052513"/>
            <a:ext cx="11523133" cy="0"/>
          </a:xfrm>
          <a:prstGeom prst="line">
            <a:avLst/>
          </a:prstGeom>
          <a:noFill/>
          <a:ln w="38100">
            <a:solidFill>
              <a:srgbClr val="C0C0C0"/>
            </a:solidFill>
            <a:round/>
            <a:headEnd/>
            <a:tailEnd/>
          </a:ln>
          <a:effectLst/>
        </p:spPr>
        <p:txBody>
          <a:bodyPr lIns="90000" tIns="46800" rIns="90000" bIns="46800">
            <a:spAutoFit/>
          </a:bodyPr>
          <a:lstStyle/>
          <a:p>
            <a:pPr fontAlgn="auto">
              <a:spcBef>
                <a:spcPts val="0"/>
              </a:spcBef>
              <a:spcAft>
                <a:spcPts val="0"/>
              </a:spcAft>
              <a:defRPr/>
            </a:pPr>
            <a:endParaRPr lang="de-DE" sz="1800" dirty="0">
              <a:latin typeface="+mn-lt"/>
              <a:cs typeface="+mn-cs"/>
            </a:endParaRPr>
          </a:p>
        </p:txBody>
      </p:sp>
      <p:sp>
        <p:nvSpPr>
          <p:cNvPr id="3" name="Line 9"/>
          <p:cNvSpPr>
            <a:spLocks noChangeShapeType="1"/>
          </p:cNvSpPr>
          <p:nvPr/>
        </p:nvSpPr>
        <p:spPr bwMode="auto">
          <a:xfrm>
            <a:off x="334434" y="1052513"/>
            <a:ext cx="11523133" cy="0"/>
          </a:xfrm>
          <a:prstGeom prst="line">
            <a:avLst/>
          </a:prstGeom>
          <a:noFill/>
          <a:ln w="38100">
            <a:solidFill>
              <a:srgbClr val="C0C0C0"/>
            </a:solidFill>
            <a:round/>
            <a:headEnd/>
            <a:tailEnd/>
          </a:ln>
          <a:effectLst/>
        </p:spPr>
        <p:txBody>
          <a:bodyPr lIns="90000" tIns="46800" rIns="90000" bIns="46800">
            <a:spAutoFit/>
          </a:bodyPr>
          <a:lstStyle/>
          <a:p>
            <a:pPr fontAlgn="auto">
              <a:spcBef>
                <a:spcPts val="0"/>
              </a:spcBef>
              <a:spcAft>
                <a:spcPts val="0"/>
              </a:spcAft>
              <a:defRPr/>
            </a:pPr>
            <a:endParaRPr lang="de-DE" sz="1800" dirty="0">
              <a:latin typeface="+mn-lt"/>
              <a:cs typeface="+mn-cs"/>
            </a:endParaRPr>
          </a:p>
        </p:txBody>
      </p:sp>
      <p:pic>
        <p:nvPicPr>
          <p:cNvPr id="4" name="Picture 3"/>
          <p:cNvPicPr>
            <a:picLocks noChangeAspect="1" noChangeArrowheads="1"/>
          </p:cNvPicPr>
          <p:nvPr userDrawn="1"/>
        </p:nvPicPr>
        <p:blipFill>
          <a:blip r:embed="rId2"/>
          <a:srcRect/>
          <a:stretch>
            <a:fillRect/>
          </a:stretch>
        </p:blipFill>
        <p:spPr bwMode="auto">
          <a:xfrm>
            <a:off x="7535333" y="22225"/>
            <a:ext cx="4343400" cy="895350"/>
          </a:xfrm>
          <a:prstGeom prst="rect">
            <a:avLst/>
          </a:prstGeom>
          <a:noFill/>
          <a:ln w="9525">
            <a:noFill/>
            <a:miter lim="800000"/>
            <a:headEnd/>
            <a:tailEnd/>
          </a:ln>
        </p:spPr>
      </p:pic>
      <p:pic>
        <p:nvPicPr>
          <p:cNvPr id="5" name="Picture 2"/>
          <p:cNvPicPr>
            <a:picLocks noChangeAspect="1" noChangeArrowheads="1"/>
          </p:cNvPicPr>
          <p:nvPr userDrawn="1"/>
        </p:nvPicPr>
        <p:blipFill>
          <a:blip r:embed="rId3"/>
          <a:srcRect/>
          <a:stretch>
            <a:fillRect/>
          </a:stretch>
        </p:blipFill>
        <p:spPr bwMode="auto">
          <a:xfrm>
            <a:off x="334434" y="0"/>
            <a:ext cx="2783417" cy="598488"/>
          </a:xfrm>
          <a:prstGeom prst="rect">
            <a:avLst/>
          </a:prstGeom>
          <a:noFill/>
          <a:ln w="9525">
            <a:noFill/>
            <a:miter lim="800000"/>
            <a:headEnd/>
            <a:tailEnd/>
          </a:ln>
        </p:spPr>
      </p:pic>
      <p:sp>
        <p:nvSpPr>
          <p:cNvPr id="6" name="Rechteck 11"/>
          <p:cNvSpPr/>
          <p:nvPr userDrawn="1"/>
        </p:nvSpPr>
        <p:spPr>
          <a:xfrm>
            <a:off x="8208434" y="6237288"/>
            <a:ext cx="3983567" cy="144462"/>
          </a:xfrm>
          <a:prstGeom prst="rect">
            <a:avLst/>
          </a:prstGeom>
          <a:gradFill flip="none" rotWithShape="1">
            <a:gsLst>
              <a:gs pos="1000">
                <a:srgbClr val="FFFFCC"/>
              </a:gs>
              <a:gs pos="100000">
                <a:srgbClr val="FF0000"/>
              </a:gs>
              <a:gs pos="100000">
                <a:srgbClr val="D1C39F"/>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dirty="0">
              <a:solidFill>
                <a:schemeClr val="tx1"/>
              </a:solidFill>
              <a:latin typeface="Arial" charset="0"/>
              <a:cs typeface="Arial" charset="0"/>
            </a:endParaRPr>
          </a:p>
        </p:txBody>
      </p:sp>
      <p:sp>
        <p:nvSpPr>
          <p:cNvPr id="7" name="CustomShape 6"/>
          <p:cNvSpPr>
            <a:spLocks noChangeArrowheads="1"/>
          </p:cNvSpPr>
          <p:nvPr userDrawn="1"/>
        </p:nvSpPr>
        <p:spPr bwMode="auto">
          <a:xfrm>
            <a:off x="1" y="6226176"/>
            <a:ext cx="3983567" cy="142875"/>
          </a:xfrm>
          <a:prstGeom prst="rect">
            <a:avLst/>
          </a:prstGeom>
          <a:gradFill rotWithShape="0">
            <a:gsLst>
              <a:gs pos="0">
                <a:srgbClr val="008000"/>
              </a:gs>
              <a:gs pos="100000">
                <a:srgbClr val="FFFFCC"/>
              </a:gs>
            </a:gsLst>
            <a:lin ang="0"/>
          </a:gradFill>
          <a:ln w="25560">
            <a:noFill/>
            <a:miter lim="800000"/>
            <a:headEnd/>
            <a:tailEnd/>
          </a:ln>
        </p:spPr>
        <p:txBody>
          <a:bodyPr/>
          <a:lstStyle/>
          <a:p>
            <a:pPr>
              <a:defRPr/>
            </a:pPr>
            <a:endParaRPr lang="de-DE" sz="1800" dirty="0">
              <a:ea typeface="DejaVu Sans"/>
            </a:endParaRPr>
          </a:p>
        </p:txBody>
      </p:sp>
      <p:sp>
        <p:nvSpPr>
          <p:cNvPr id="8" name="CustomShape 8"/>
          <p:cNvSpPr>
            <a:spLocks noChangeArrowheads="1"/>
          </p:cNvSpPr>
          <p:nvPr userDrawn="1"/>
        </p:nvSpPr>
        <p:spPr bwMode="auto">
          <a:xfrm>
            <a:off x="4080934" y="6227764"/>
            <a:ext cx="3983567" cy="142875"/>
          </a:xfrm>
          <a:prstGeom prst="rect">
            <a:avLst/>
          </a:prstGeom>
          <a:gradFill rotWithShape="0">
            <a:gsLst>
              <a:gs pos="0">
                <a:srgbClr val="808080"/>
              </a:gs>
              <a:gs pos="100000">
                <a:srgbClr val="FFFFCC"/>
              </a:gs>
            </a:gsLst>
            <a:lin ang="0"/>
          </a:gradFill>
          <a:ln w="25560">
            <a:noFill/>
            <a:miter lim="800000"/>
            <a:headEnd/>
            <a:tailEnd/>
          </a:ln>
        </p:spPr>
        <p:txBody>
          <a:bodyPr/>
          <a:lstStyle/>
          <a:p>
            <a:pPr>
              <a:defRPr/>
            </a:pPr>
            <a:endParaRPr lang="de-DE" sz="1800" dirty="0">
              <a:ea typeface="DejaVu Sans"/>
            </a:endParaRPr>
          </a:p>
        </p:txBody>
      </p:sp>
    </p:spTree>
    <p:extLst>
      <p:ext uri="{BB962C8B-B14F-4D97-AF65-F5344CB8AC3E}">
        <p14:creationId xmlns:p14="http://schemas.microsoft.com/office/powerpoint/2010/main" val="41869536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Tree>
    <p:extLst>
      <p:ext uri="{BB962C8B-B14F-4D97-AF65-F5344CB8AC3E}">
        <p14:creationId xmlns:p14="http://schemas.microsoft.com/office/powerpoint/2010/main" val="5581903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7524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00026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de-DE"/>
          </a:p>
        </p:txBody>
      </p:sp>
      <p:sp>
        <p:nvSpPr>
          <p:cNvPr id="3" name="Content Placeholder 2"/>
          <p:cNvSpPr>
            <a:spLocks noGrp="1"/>
          </p:cNvSpPr>
          <p:nvPr>
            <p:ph idx="1"/>
          </p:nvPr>
        </p:nvSpPr>
        <p:spPr>
          <a:xfrm>
            <a:off x="609600" y="1600201"/>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Tree>
    <p:extLst>
      <p:ext uri="{BB962C8B-B14F-4D97-AF65-F5344CB8AC3E}">
        <p14:creationId xmlns:p14="http://schemas.microsoft.com/office/powerpoint/2010/main" val="16947379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8190522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0_Titelfolie">
    <p:spTree>
      <p:nvGrpSpPr>
        <p:cNvPr id="1" name=""/>
        <p:cNvGrpSpPr/>
        <p:nvPr/>
      </p:nvGrpSpPr>
      <p:grpSpPr>
        <a:xfrm>
          <a:off x="0" y="0"/>
          <a:ext cx="0" cy="0"/>
          <a:chOff x="0" y="0"/>
          <a:chExt cx="0" cy="0"/>
        </a:xfrm>
      </p:grpSpPr>
      <p:sp>
        <p:nvSpPr>
          <p:cNvPr id="4" name="Line 9"/>
          <p:cNvSpPr>
            <a:spLocks noChangeShapeType="1"/>
          </p:cNvSpPr>
          <p:nvPr userDrawn="1"/>
        </p:nvSpPr>
        <p:spPr bwMode="auto">
          <a:xfrm>
            <a:off x="334434" y="1052513"/>
            <a:ext cx="11523133" cy="0"/>
          </a:xfrm>
          <a:prstGeom prst="line">
            <a:avLst/>
          </a:prstGeom>
          <a:noFill/>
          <a:ln w="381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sz="1800" dirty="0"/>
          </a:p>
        </p:txBody>
      </p:sp>
    </p:spTree>
    <p:extLst>
      <p:ext uri="{BB962C8B-B14F-4D97-AF65-F5344CB8AC3E}">
        <p14:creationId xmlns:p14="http://schemas.microsoft.com/office/powerpoint/2010/main" val="28724233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4" name="Line 9"/>
          <p:cNvSpPr>
            <a:spLocks noChangeShapeType="1"/>
          </p:cNvSpPr>
          <p:nvPr userDrawn="1"/>
        </p:nvSpPr>
        <p:spPr bwMode="auto">
          <a:xfrm>
            <a:off x="334434" y="1052513"/>
            <a:ext cx="11523133" cy="0"/>
          </a:xfrm>
          <a:prstGeom prst="line">
            <a:avLst/>
          </a:prstGeom>
          <a:noFill/>
          <a:ln w="381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sz="1800" dirty="0"/>
          </a:p>
        </p:txBody>
      </p:sp>
    </p:spTree>
    <p:extLst>
      <p:ext uri="{BB962C8B-B14F-4D97-AF65-F5344CB8AC3E}">
        <p14:creationId xmlns:p14="http://schemas.microsoft.com/office/powerpoint/2010/main" val="2132276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8607" y="417732"/>
            <a:ext cx="2162916" cy="797969"/>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3967540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1124744"/>
            <a:ext cx="10972800" cy="360040"/>
          </a:xfrm>
          <a:prstGeom prst="rect">
            <a:avLst/>
          </a:prstGeom>
        </p:spPr>
        <p:txBody>
          <a:bodyPr/>
          <a:lstStyle>
            <a:lvl1pPr>
              <a:defRPr sz="3400"/>
            </a:lvl1pPr>
          </a:lstStyle>
          <a:p>
            <a:endParaRPr lang="de-DE" dirty="0"/>
          </a:p>
        </p:txBody>
      </p:sp>
      <p:sp>
        <p:nvSpPr>
          <p:cNvPr id="4" name="Inhaltsplatzhalter 3"/>
          <p:cNvSpPr>
            <a:spLocks noGrp="1"/>
          </p:cNvSpPr>
          <p:nvPr>
            <p:ph sz="half" idx="2"/>
          </p:nvPr>
        </p:nvSpPr>
        <p:spPr>
          <a:xfrm>
            <a:off x="6197600" y="1700808"/>
            <a:ext cx="5384800" cy="4176464"/>
          </a:xfrm>
          <a:prstGeom prst="rect">
            <a:avLst/>
          </a:prstGeom>
        </p:spPr>
        <p:txBody>
          <a:bodyPr>
            <a:normAutofit/>
          </a:bodyPr>
          <a:lstStyle>
            <a:lvl1pPr>
              <a:defRPr sz="1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e-DE" dirty="0"/>
          </a:p>
        </p:txBody>
      </p:sp>
    </p:spTree>
    <p:extLst>
      <p:ext uri="{BB962C8B-B14F-4D97-AF65-F5344CB8AC3E}">
        <p14:creationId xmlns:p14="http://schemas.microsoft.com/office/powerpoint/2010/main" val="20751642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26502801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618720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42259344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18828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3805373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22242075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15049190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26636566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8" name="Fußzeilenplatzhalter 7"/>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9" name="Foliennummernplatzhalter 8"/>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313013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8607" y="417732"/>
            <a:ext cx="2162915" cy="797969"/>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1920642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4" name="Fußzeilenplatzhalter 3"/>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5" name="Foliennummernplatzhalter 4"/>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31115473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3" name="Fußzeilenplatzhalter 2"/>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4" name="Foliennummernplatzhalter 3"/>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787933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145230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9473972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609600" y="1600201"/>
            <a:ext cx="109728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27127767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fld id="{4CA2A33F-7F19-4C4A-80FB-CBC97B5AA414}" type="datetimeFigureOut">
              <a:rPr lang="de-DE" smtClean="0"/>
              <a:t>25.11.2025</a:t>
            </a:fld>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78D5E744-D5A2-44BA-BE5D-D2F046474E7C}" type="slidenum">
              <a:rPr lang="de-DE" smtClean="0"/>
              <a:t>‹Nr.›</a:t>
            </a:fld>
            <a:endParaRPr lang="de-DE" dirty="0"/>
          </a:p>
        </p:txBody>
      </p:sp>
    </p:spTree>
    <p:extLst>
      <p:ext uri="{BB962C8B-B14F-4D97-AF65-F5344CB8AC3E}">
        <p14:creationId xmlns:p14="http://schemas.microsoft.com/office/powerpoint/2010/main" val="2703035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91882" y="417732"/>
            <a:ext cx="1884102" cy="695105"/>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3837844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4B36634A-FEDB-4822-83A2-3AB414521E9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7A8AE5A6-9AFB-1B02-1128-23F6455761CE}"/>
              </a:ext>
            </a:extLst>
          </p:cNvPr>
          <p:cNvSpPr>
            <a:spLocks noGrp="1"/>
          </p:cNvSpPr>
          <p:nvPr>
            <p:ph type="sldNum" sz="quarter" idx="4"/>
          </p:nvPr>
        </p:nvSpPr>
        <p:spPr>
          <a:xfrm>
            <a:off x="10864886" y="6356350"/>
            <a:ext cx="811177"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41220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Diagramm">
    <p:spTree>
      <p:nvGrpSpPr>
        <p:cNvPr id="1" name=""/>
        <p:cNvGrpSpPr/>
        <p:nvPr/>
      </p:nvGrpSpPr>
      <p:grpSpPr>
        <a:xfrm>
          <a:off x="0" y="0"/>
          <a:ext cx="0" cy="0"/>
          <a:chOff x="0" y="0"/>
          <a:chExt cx="0" cy="0"/>
        </a:xfrm>
      </p:grpSpPr>
      <p:sp>
        <p:nvSpPr>
          <p:cNvPr id="5" name="Diagrammplatzhalter 4">
            <a:extLst>
              <a:ext uri="{FF2B5EF4-FFF2-40B4-BE49-F238E27FC236}">
                <a16:creationId xmlns:a16="http://schemas.microsoft.com/office/drawing/2014/main" id="{2ED83E2A-CFFD-522F-22AB-EC25E195936D}"/>
              </a:ext>
            </a:extLst>
          </p:cNvPr>
          <p:cNvSpPr>
            <a:spLocks noGrp="1"/>
          </p:cNvSpPr>
          <p:nvPr>
            <p:ph type="chart" sz="quarter" idx="10"/>
          </p:nvPr>
        </p:nvSpPr>
        <p:spPr>
          <a:xfrm>
            <a:off x="501650" y="1520825"/>
            <a:ext cx="11174411" cy="4657725"/>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C15044EB-8B66-1EDE-BB31-196FEC989DA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D9C7FF24-4E42-057C-7FCA-DBBC3A71AF14}"/>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EABA609B-D22C-5DE6-0A75-5A3321B319C9}"/>
              </a:ext>
            </a:extLst>
          </p:cNvPr>
          <p:cNvSpPr>
            <a:spLocks noGrp="1"/>
          </p:cNvSpPr>
          <p:nvPr>
            <p:ph type="ftr" sz="quarter" idx="3"/>
          </p:nvPr>
        </p:nvSpPr>
        <p:spPr>
          <a:xfrm>
            <a:off x="3976160" y="6356350"/>
            <a:ext cx="6739200"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2AEB5777-F123-3219-AFA8-D45D660B95B0}"/>
              </a:ext>
            </a:extLst>
          </p:cNvPr>
          <p:cNvSpPr>
            <a:spLocks noGrp="1"/>
          </p:cNvSpPr>
          <p:nvPr>
            <p:ph type="sldNum" sz="quarter" idx="4"/>
          </p:nvPr>
        </p:nvSpPr>
        <p:spPr>
          <a:xfrm>
            <a:off x="10854086" y="6356350"/>
            <a:ext cx="8219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dirty="0"/>
          </a:p>
        </p:txBody>
      </p:sp>
    </p:spTree>
    <p:extLst>
      <p:ext uri="{BB962C8B-B14F-4D97-AF65-F5344CB8AC3E}">
        <p14:creationId xmlns:p14="http://schemas.microsoft.com/office/powerpoint/2010/main" val="4146245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SubHeadline und 1 Textfe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11174413"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11174413" cy="448033"/>
          </a:xfrm>
        </p:spPr>
        <p:txBody>
          <a:bodyPr anchor="t"/>
          <a:lstStyle>
            <a:lvl1pPr marL="0" indent="0">
              <a:spcBef>
                <a:spcPts val="0"/>
              </a:spcBef>
              <a:buNone/>
              <a:defRPr sz="22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itel 1">
            <a:extLst>
              <a:ext uri="{FF2B5EF4-FFF2-40B4-BE49-F238E27FC236}">
                <a16:creationId xmlns:a16="http://schemas.microsoft.com/office/drawing/2014/main" id="{717689A4-CC63-B194-725C-0988FC2B15D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DAC276EC-E554-4A05-A72A-7F0D64EED603}"/>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A8FFAE3B-1156-6EB9-3BF2-E2801074FD94}"/>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A86AAD16-D116-D072-C76A-63ECE2375446}"/>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90252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6" Type="http://schemas.openxmlformats.org/officeDocument/2006/relationships/image" Target="../media/image14.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13.jpe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3.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3.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EACBEF5-6BD7-6EA1-8FDB-0BED8CB37BFE}"/>
              </a:ext>
            </a:extLst>
          </p:cNvPr>
          <p:cNvSpPr/>
          <p:nvPr userDrawn="1"/>
        </p:nvSpPr>
        <p:spPr>
          <a:xfrm>
            <a:off x="0" y="1529821"/>
            <a:ext cx="12192000" cy="4798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platzhalter 2">
            <a:extLst>
              <a:ext uri="{FF2B5EF4-FFF2-40B4-BE49-F238E27FC236}">
                <a16:creationId xmlns:a16="http://schemas.microsoft.com/office/drawing/2014/main" id="{4FFE9A52-5ED3-633F-0D8B-095F5231D308}"/>
              </a:ext>
            </a:extLst>
          </p:cNvPr>
          <p:cNvSpPr>
            <a:spLocks noGrp="1"/>
          </p:cNvSpPr>
          <p:nvPr>
            <p:ph type="body" idx="1"/>
          </p:nvPr>
        </p:nvSpPr>
        <p:spPr>
          <a:xfrm>
            <a:off x="501650" y="1951038"/>
            <a:ext cx="11174413" cy="4227512"/>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52305355-D270-2C5C-FD61-B67660FFE64E}"/>
              </a:ext>
            </a:extLst>
          </p:cNvPr>
          <p:cNvSpPr>
            <a:spLocks noGrp="1"/>
          </p:cNvSpPr>
          <p:nvPr>
            <p:ph type="dt" sz="half" idx="2"/>
          </p:nvPr>
        </p:nvSpPr>
        <p:spPr>
          <a:xfrm>
            <a:off x="501649" y="6366021"/>
            <a:ext cx="2179164" cy="365125"/>
          </a:xfrm>
          <a:prstGeom prst="rect">
            <a:avLst/>
          </a:prstGeom>
        </p:spPr>
        <p:txBody>
          <a:bodyPr vert="horz" lIns="0" tIns="0" rIns="0" bIns="0" rtlCol="0" anchor="ctr"/>
          <a:lstStyle>
            <a:lvl1pPr algn="l">
              <a:defRPr sz="1000">
                <a:solidFill>
                  <a:schemeClr val="tx1"/>
                </a:solidFill>
                <a:latin typeface="Arial" panose="020B0604020202020204" pitchFamily="34" charset="0"/>
                <a:cs typeface="Arial" panose="020B0604020202020204" pitchFamily="34" charset="0"/>
              </a:defRPr>
            </a:lvl1pPr>
          </a:lstStyle>
          <a:p>
            <a:r>
              <a:rPr lang="de-DE" dirty="0"/>
              <a:t>Ort, Datum</a:t>
            </a:r>
          </a:p>
        </p:txBody>
      </p:sp>
      <p:sp>
        <p:nvSpPr>
          <p:cNvPr id="6" name="Foliennummernplatzhalter 5">
            <a:extLst>
              <a:ext uri="{FF2B5EF4-FFF2-40B4-BE49-F238E27FC236}">
                <a16:creationId xmlns:a16="http://schemas.microsoft.com/office/drawing/2014/main" id="{FE3C1B1D-F5F8-10FA-B3EE-7A64258120DF}"/>
              </a:ext>
            </a:extLst>
          </p:cNvPr>
          <p:cNvSpPr>
            <a:spLocks noGrp="1"/>
          </p:cNvSpPr>
          <p:nvPr>
            <p:ph type="sldNum" sz="quarter" idx="4"/>
          </p:nvPr>
        </p:nvSpPr>
        <p:spPr>
          <a:xfrm>
            <a:off x="10854085" y="6356350"/>
            <a:ext cx="836266" cy="365125"/>
          </a:xfrm>
          <a:prstGeom prst="rect">
            <a:avLst/>
          </a:prstGeom>
        </p:spPr>
        <p:txBody>
          <a:bodyPr vert="horz" lIns="0" tIns="0" rIns="0" bIns="0" rtlCol="0" anchor="ctr"/>
          <a:lstStyle>
            <a:lvl1pPr algn="r">
              <a:defRPr sz="1000">
                <a:solidFill>
                  <a:schemeClr val="tx1"/>
                </a:solidFill>
                <a:latin typeface="Arial" panose="020B0604020202020204" pitchFamily="34" charset="0"/>
                <a:cs typeface="Arial" panose="020B0604020202020204" pitchFamily="34" charset="0"/>
              </a:defRPr>
            </a:lvl1pPr>
          </a:lstStyle>
          <a:p>
            <a:fld id="{BD55EF62-6C11-432A-B6B1-8FDA77A7568D}" type="slidenum">
              <a:rPr lang="de-DE" smtClean="0"/>
              <a:pPr/>
              <a:t>‹Nr.›</a:t>
            </a:fld>
            <a:endParaRPr lang="de-DE" dirty="0"/>
          </a:p>
        </p:txBody>
      </p:sp>
      <p:sp>
        <p:nvSpPr>
          <p:cNvPr id="2" name="Titelplatzhalter 1">
            <a:extLst>
              <a:ext uri="{FF2B5EF4-FFF2-40B4-BE49-F238E27FC236}">
                <a16:creationId xmlns:a16="http://schemas.microsoft.com/office/drawing/2014/main" id="{B5666428-0C24-1316-EF27-5CDEA5CD5330}"/>
              </a:ext>
            </a:extLst>
          </p:cNvPr>
          <p:cNvSpPr>
            <a:spLocks noGrp="1"/>
          </p:cNvSpPr>
          <p:nvPr>
            <p:ph type="title"/>
          </p:nvPr>
        </p:nvSpPr>
        <p:spPr>
          <a:xfrm>
            <a:off x="501650" y="403200"/>
            <a:ext cx="8848827" cy="980469"/>
          </a:xfrm>
          <a:prstGeom prst="rect">
            <a:avLst/>
          </a:prstGeom>
        </p:spPr>
        <p:txBody>
          <a:bodyPr vert="horz" lIns="0" tIns="0" rIns="0" bIns="0" rtlCol="0" anchor="t" anchorCtr="0">
            <a:noAutofit/>
          </a:bodyPr>
          <a:lstStyle/>
          <a:p>
            <a:r>
              <a:rPr lang="de-DE" dirty="0"/>
              <a:t>Mastertitelformat </a:t>
            </a:r>
            <a:br>
              <a:rPr lang="de-DE" dirty="0"/>
            </a:br>
            <a:r>
              <a:rPr lang="de-DE" dirty="0"/>
              <a:t>bearbeiten</a:t>
            </a:r>
          </a:p>
        </p:txBody>
      </p:sp>
      <p:pic>
        <p:nvPicPr>
          <p:cNvPr id="8" name="Grafik 7">
            <a:extLst>
              <a:ext uri="{FF2B5EF4-FFF2-40B4-BE49-F238E27FC236}">
                <a16:creationId xmlns:a16="http://schemas.microsoft.com/office/drawing/2014/main" id="{201AE70F-C6CE-7524-084D-5BF01DA7066E}"/>
              </a:ext>
            </a:extLst>
          </p:cNvPr>
          <p:cNvPicPr>
            <a:picLocks noChangeAspect="1"/>
          </p:cNvPicPr>
          <p:nvPr userDrawn="1"/>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7839420" y="507761"/>
            <a:ext cx="3850930" cy="509682"/>
          </a:xfrm>
          <a:prstGeom prst="rect">
            <a:avLst/>
          </a:prstGeom>
        </p:spPr>
      </p:pic>
    </p:spTree>
    <p:extLst>
      <p:ext uri="{BB962C8B-B14F-4D97-AF65-F5344CB8AC3E}">
        <p14:creationId xmlns:p14="http://schemas.microsoft.com/office/powerpoint/2010/main" val="214203444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0" r:id="rId4"/>
    <p:sldLayoutId id="2147483681" r:id="rId5"/>
    <p:sldLayoutId id="2147483682" r:id="rId6"/>
    <p:sldLayoutId id="2147483650" r:id="rId7"/>
    <p:sldLayoutId id="2147483674"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5" r:id="rId18"/>
    <p:sldLayoutId id="2147483676" r:id="rId19"/>
    <p:sldLayoutId id="2147483678" r:id="rId20"/>
    <p:sldLayoutId id="2147483677" r:id="rId21"/>
    <p:sldLayoutId id="2147483671" r:id="rId22"/>
    <p:sldLayoutId id="2147483672" r:id="rId23"/>
    <p:sldLayoutId id="2147483673" r:id="rId24"/>
    <p:sldLayoutId id="2147483654" r:id="rId25"/>
    <p:sldLayoutId id="2147483655" r:id="rId26"/>
    <p:sldLayoutId id="2147483679" r:id="rId27"/>
    <p:sldLayoutId id="2147483683" r:id="rId28"/>
    <p:sldLayoutId id="2147483684" r:id="rId29"/>
    <p:sldLayoutId id="2147483685" r:id="rId30"/>
    <p:sldLayoutId id="2147483712" r:id="rId31"/>
  </p:sldLayoutIdLst>
  <p:hf hdr="0"/>
  <p:txStyles>
    <p:title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p:titleStyle>
    <p:body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userDrawn="1">
          <p15:clr>
            <a:srgbClr val="F26B43"/>
          </p15:clr>
        </p15:guide>
        <p15:guide id="2" pos="4058" userDrawn="1">
          <p15:clr>
            <a:srgbClr val="F26B43"/>
          </p15:clr>
        </p15:guide>
        <p15:guide id="3" orient="horz" pos="255" userDrawn="1">
          <p15:clr>
            <a:srgbClr val="F26B43"/>
          </p15:clr>
        </p15:guide>
        <p15:guide id="4" pos="7355" userDrawn="1">
          <p15:clr>
            <a:srgbClr val="F26B43"/>
          </p15:clr>
        </p15:guide>
        <p15:guide id="5" orient="horz" pos="3986" userDrawn="1">
          <p15:clr>
            <a:srgbClr val="F26B43"/>
          </p15:clr>
        </p15:guide>
        <p15:guide id="6" orient="horz" pos="3892" userDrawn="1">
          <p15:clr>
            <a:srgbClr val="F26B43"/>
          </p15:clr>
        </p15:guide>
        <p15:guide id="7" orient="horz" pos="1229" userDrawn="1">
          <p15:clr>
            <a:srgbClr val="F26B43"/>
          </p15:clr>
        </p15:guide>
        <p15:guide id="9" pos="316" userDrawn="1">
          <p15:clr>
            <a:srgbClr val="F26B43"/>
          </p15:clr>
        </p15:guide>
        <p15:guide id="10" pos="36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Line 9"/>
          <p:cNvSpPr>
            <a:spLocks noChangeShapeType="1"/>
          </p:cNvSpPr>
          <p:nvPr/>
        </p:nvSpPr>
        <p:spPr bwMode="auto">
          <a:xfrm>
            <a:off x="334434" y="1052513"/>
            <a:ext cx="11523133" cy="0"/>
          </a:xfrm>
          <a:prstGeom prst="line">
            <a:avLst/>
          </a:prstGeom>
          <a:noFill/>
          <a:ln w="38100">
            <a:solidFill>
              <a:srgbClr val="C0C0C0"/>
            </a:solidFill>
            <a:round/>
            <a:headEnd/>
            <a:tailEnd/>
          </a:ln>
          <a:effectLst/>
        </p:spPr>
        <p:txBody>
          <a:bodyPr lIns="90000" tIns="46800" rIns="90000" bIns="46800">
            <a:spAutoFit/>
          </a:bodyPr>
          <a:lstStyle/>
          <a:p>
            <a:pPr fontAlgn="auto">
              <a:spcBef>
                <a:spcPts val="0"/>
              </a:spcBef>
              <a:spcAft>
                <a:spcPts val="0"/>
              </a:spcAft>
              <a:defRPr/>
            </a:pPr>
            <a:endParaRPr lang="de-DE" sz="1800" dirty="0">
              <a:latin typeface="+mn-lt"/>
              <a:cs typeface="+mn-cs"/>
            </a:endParaRPr>
          </a:p>
        </p:txBody>
      </p:sp>
      <p:pic>
        <p:nvPicPr>
          <p:cNvPr id="1027" name="Picture 3"/>
          <p:cNvPicPr>
            <a:picLocks noChangeAspect="1" noChangeArrowheads="1"/>
          </p:cNvPicPr>
          <p:nvPr/>
        </p:nvPicPr>
        <p:blipFill>
          <a:blip r:embed="rId15"/>
          <a:srcRect/>
          <a:stretch>
            <a:fillRect/>
          </a:stretch>
        </p:blipFill>
        <p:spPr bwMode="auto">
          <a:xfrm>
            <a:off x="7535333" y="22225"/>
            <a:ext cx="4343400" cy="895350"/>
          </a:xfrm>
          <a:prstGeom prst="rect">
            <a:avLst/>
          </a:prstGeom>
          <a:noFill/>
          <a:ln w="9525">
            <a:noFill/>
            <a:miter lim="800000"/>
            <a:headEnd/>
            <a:tailEnd/>
          </a:ln>
        </p:spPr>
      </p:pic>
      <p:pic>
        <p:nvPicPr>
          <p:cNvPr id="1028" name="Picture 2"/>
          <p:cNvPicPr>
            <a:picLocks noChangeAspect="1" noChangeArrowheads="1"/>
          </p:cNvPicPr>
          <p:nvPr/>
        </p:nvPicPr>
        <p:blipFill>
          <a:blip r:embed="rId16"/>
          <a:srcRect/>
          <a:stretch>
            <a:fillRect/>
          </a:stretch>
        </p:blipFill>
        <p:spPr bwMode="auto">
          <a:xfrm>
            <a:off x="334434" y="0"/>
            <a:ext cx="2783417" cy="598488"/>
          </a:xfrm>
          <a:prstGeom prst="rect">
            <a:avLst/>
          </a:prstGeom>
          <a:noFill/>
          <a:ln w="9525">
            <a:noFill/>
            <a:miter lim="800000"/>
            <a:headEnd/>
            <a:tailEnd/>
          </a:ln>
        </p:spPr>
      </p:pic>
      <p:sp>
        <p:nvSpPr>
          <p:cNvPr id="12" name="Rechteck 11"/>
          <p:cNvSpPr/>
          <p:nvPr/>
        </p:nvSpPr>
        <p:spPr>
          <a:xfrm>
            <a:off x="8208434" y="6237288"/>
            <a:ext cx="3983567" cy="144462"/>
          </a:xfrm>
          <a:prstGeom prst="rect">
            <a:avLst/>
          </a:prstGeom>
          <a:gradFill flip="none" rotWithShape="1">
            <a:gsLst>
              <a:gs pos="1000">
                <a:srgbClr val="FFFFCC"/>
              </a:gs>
              <a:gs pos="100000">
                <a:srgbClr val="FF0000"/>
              </a:gs>
              <a:gs pos="100000">
                <a:srgbClr val="D1C39F"/>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800" dirty="0">
              <a:solidFill>
                <a:schemeClr val="tx1"/>
              </a:solidFill>
              <a:latin typeface="Arial" charset="0"/>
              <a:cs typeface="Arial" charset="0"/>
            </a:endParaRPr>
          </a:p>
        </p:txBody>
      </p:sp>
      <p:sp>
        <p:nvSpPr>
          <p:cNvPr id="2" name="CustomShape 6"/>
          <p:cNvSpPr>
            <a:spLocks noChangeArrowheads="1"/>
          </p:cNvSpPr>
          <p:nvPr/>
        </p:nvSpPr>
        <p:spPr bwMode="auto">
          <a:xfrm>
            <a:off x="1" y="6226176"/>
            <a:ext cx="3983567" cy="142875"/>
          </a:xfrm>
          <a:prstGeom prst="rect">
            <a:avLst/>
          </a:prstGeom>
          <a:gradFill rotWithShape="0">
            <a:gsLst>
              <a:gs pos="0">
                <a:srgbClr val="008000"/>
              </a:gs>
              <a:gs pos="100000">
                <a:srgbClr val="FFFFCC"/>
              </a:gs>
            </a:gsLst>
            <a:lin ang="0"/>
          </a:gradFill>
          <a:ln w="25560">
            <a:noFill/>
            <a:miter lim="800000"/>
            <a:headEnd/>
            <a:tailEnd/>
          </a:ln>
        </p:spPr>
        <p:txBody>
          <a:bodyPr/>
          <a:lstStyle/>
          <a:p>
            <a:pPr>
              <a:defRPr/>
            </a:pPr>
            <a:endParaRPr lang="de-DE" sz="1800" dirty="0">
              <a:ea typeface="DejaVu Sans"/>
            </a:endParaRPr>
          </a:p>
        </p:txBody>
      </p:sp>
      <p:sp>
        <p:nvSpPr>
          <p:cNvPr id="1035" name="CustomShape 8"/>
          <p:cNvSpPr>
            <a:spLocks noChangeArrowheads="1"/>
          </p:cNvSpPr>
          <p:nvPr/>
        </p:nvSpPr>
        <p:spPr bwMode="auto">
          <a:xfrm>
            <a:off x="4080934" y="6227764"/>
            <a:ext cx="3983567" cy="142875"/>
          </a:xfrm>
          <a:prstGeom prst="rect">
            <a:avLst/>
          </a:prstGeom>
          <a:gradFill rotWithShape="0">
            <a:gsLst>
              <a:gs pos="0">
                <a:srgbClr val="808080"/>
              </a:gs>
              <a:gs pos="100000">
                <a:srgbClr val="FFFFCC"/>
              </a:gs>
            </a:gsLst>
            <a:lin ang="0"/>
          </a:gradFill>
          <a:ln w="25560">
            <a:noFill/>
            <a:miter lim="800000"/>
            <a:headEnd/>
            <a:tailEnd/>
          </a:ln>
        </p:spPr>
        <p:txBody>
          <a:bodyPr/>
          <a:lstStyle/>
          <a:p>
            <a:pPr>
              <a:defRPr/>
            </a:pPr>
            <a:endParaRPr lang="de-DE" sz="1800" dirty="0">
              <a:ea typeface="DejaVu Sans"/>
            </a:endParaRPr>
          </a:p>
        </p:txBody>
      </p:sp>
    </p:spTree>
    <p:extLst>
      <p:ext uri="{BB962C8B-B14F-4D97-AF65-F5344CB8AC3E}">
        <p14:creationId xmlns:p14="http://schemas.microsoft.com/office/powerpoint/2010/main" val="300272773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Line 9"/>
          <p:cNvSpPr>
            <a:spLocks noChangeShapeType="1"/>
          </p:cNvSpPr>
          <p:nvPr userDrawn="1"/>
        </p:nvSpPr>
        <p:spPr bwMode="auto">
          <a:xfrm>
            <a:off x="334434" y="1052513"/>
            <a:ext cx="11523133" cy="0"/>
          </a:xfrm>
          <a:prstGeom prst="line">
            <a:avLst/>
          </a:prstGeom>
          <a:noFill/>
          <a:ln w="38100">
            <a:solidFill>
              <a:srgbClr val="C0C0C0"/>
            </a:solidFill>
            <a:round/>
            <a:headEnd/>
            <a:tailEnd/>
          </a:ln>
          <a:effectLst/>
        </p:spPr>
        <p:txBody>
          <a:bodyPr lIns="90000" tIns="46800" rIns="90000" bIns="46800">
            <a:spAutoFit/>
          </a:bodyPr>
          <a:lstStyle/>
          <a:p>
            <a:pPr fontAlgn="auto">
              <a:spcBef>
                <a:spcPts val="0"/>
              </a:spcBef>
              <a:spcAft>
                <a:spcPts val="0"/>
              </a:spcAft>
              <a:defRPr/>
            </a:pPr>
            <a:endParaRPr lang="de-DE" sz="1800" dirty="0">
              <a:latin typeface="+mn-lt"/>
              <a:cs typeface="+mn-cs"/>
            </a:endParaRPr>
          </a:p>
        </p:txBody>
      </p:sp>
      <p:pic>
        <p:nvPicPr>
          <p:cNvPr id="8" name="Picture 3"/>
          <p:cNvPicPr>
            <a:picLocks noChangeAspect="1" noChangeArrowheads="1"/>
          </p:cNvPicPr>
          <p:nvPr userDrawn="1"/>
        </p:nvPicPr>
        <p:blipFill>
          <a:blip r:embed="rId13"/>
          <a:srcRect/>
          <a:stretch>
            <a:fillRect/>
          </a:stretch>
        </p:blipFill>
        <p:spPr bwMode="auto">
          <a:xfrm>
            <a:off x="7535333" y="22225"/>
            <a:ext cx="4343400" cy="895350"/>
          </a:xfrm>
          <a:prstGeom prst="rect">
            <a:avLst/>
          </a:prstGeom>
          <a:noFill/>
          <a:ln w="9525">
            <a:noFill/>
            <a:miter lim="800000"/>
            <a:headEnd/>
            <a:tailEnd/>
          </a:ln>
        </p:spPr>
      </p:pic>
      <p:pic>
        <p:nvPicPr>
          <p:cNvPr id="9" name="Picture 2"/>
          <p:cNvPicPr>
            <a:picLocks noChangeAspect="1" noChangeArrowheads="1"/>
          </p:cNvPicPr>
          <p:nvPr userDrawn="1"/>
        </p:nvPicPr>
        <p:blipFill>
          <a:blip r:embed="rId14"/>
          <a:srcRect/>
          <a:stretch>
            <a:fillRect/>
          </a:stretch>
        </p:blipFill>
        <p:spPr bwMode="auto">
          <a:xfrm>
            <a:off x="334434" y="0"/>
            <a:ext cx="2783417" cy="598488"/>
          </a:xfrm>
          <a:prstGeom prst="rect">
            <a:avLst/>
          </a:prstGeom>
          <a:noFill/>
          <a:ln w="9525">
            <a:noFill/>
            <a:miter lim="800000"/>
            <a:headEnd/>
            <a:tailEnd/>
          </a:ln>
        </p:spPr>
      </p:pic>
    </p:spTree>
    <p:extLst>
      <p:ext uri="{BB962C8B-B14F-4D97-AF65-F5344CB8AC3E}">
        <p14:creationId xmlns:p14="http://schemas.microsoft.com/office/powerpoint/2010/main" val="85773151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hyperlink" Target="mailto:referenzrahmen-nrw@qua-lis.nrw.d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42AF063-91DD-7CF9-FA4E-E27DDA034667}"/>
              </a:ext>
            </a:extLst>
          </p:cNvPr>
          <p:cNvSpPr>
            <a:spLocks noGrp="1"/>
          </p:cNvSpPr>
          <p:nvPr>
            <p:ph type="ctrTitle"/>
          </p:nvPr>
        </p:nvSpPr>
        <p:spPr>
          <a:xfrm>
            <a:off x="601391" y="4647273"/>
            <a:ext cx="11174413" cy="593907"/>
          </a:xfrm>
        </p:spPr>
        <p:txBody>
          <a:bodyPr/>
          <a:lstStyle/>
          <a:p>
            <a:r>
              <a:rPr lang="de-DE" sz="3200" dirty="0"/>
              <a:t>Aktualisierung des </a:t>
            </a:r>
            <a:r>
              <a:rPr lang="de-DE" sz="3200" b="1" dirty="0"/>
              <a:t>Referenzrahmens Schulqualität NRW (2020)</a:t>
            </a:r>
            <a:endParaRPr lang="de-DE" dirty="0"/>
          </a:p>
        </p:txBody>
      </p:sp>
      <p:pic>
        <p:nvPicPr>
          <p:cNvPr id="10" name="Bildplatzhalter 9" descr="Ein Bild, das Bernstein, gelb, Pfirsich, orange enthält.&#10;&#10;Automatisch generierte Beschreibung">
            <a:extLst>
              <a:ext uri="{FF2B5EF4-FFF2-40B4-BE49-F238E27FC236}">
                <a16:creationId xmlns:a16="http://schemas.microsoft.com/office/drawing/2014/main" id="{B1B8DAA9-2B56-2395-CF17-F1FF0B71F6A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91" r="291"/>
          <a:stretch>
            <a:fillRect/>
          </a:stretch>
        </p:blipFill>
        <p:spPr/>
      </p:pic>
      <p:pic>
        <p:nvPicPr>
          <p:cNvPr id="12" name="Grafik 11" descr="Ein Bild, das Kreis enthält.&#10;&#10;Automatisch generierte Beschreibung">
            <a:extLst>
              <a:ext uri="{FF2B5EF4-FFF2-40B4-BE49-F238E27FC236}">
                <a16:creationId xmlns:a16="http://schemas.microsoft.com/office/drawing/2014/main" id="{40A56E27-A33E-456B-25C8-415E363FAA07}"/>
              </a:ext>
            </a:extLst>
          </p:cNvPr>
          <p:cNvPicPr>
            <a:picLocks noChangeAspect="1"/>
          </p:cNvPicPr>
          <p:nvPr/>
        </p:nvPicPr>
        <p:blipFill rotWithShape="1">
          <a:blip r:embed="rId4">
            <a:extLst>
              <a:ext uri="{28A0092B-C50C-407E-A947-70E740481C1C}">
                <a14:useLocalDpi xmlns:a14="http://schemas.microsoft.com/office/drawing/2010/main" val="0"/>
              </a:ext>
            </a:extLst>
          </a:blip>
          <a:srcRect l="6603" t="36648" r="25648" b="36648"/>
          <a:stretch/>
        </p:blipFill>
        <p:spPr>
          <a:xfrm>
            <a:off x="0" y="1515042"/>
            <a:ext cx="12192000" cy="2401200"/>
          </a:xfrm>
          <a:prstGeom prst="rect">
            <a:avLst/>
          </a:prstGeom>
        </p:spPr>
      </p:pic>
    </p:spTree>
    <p:extLst>
      <p:ext uri="{BB962C8B-B14F-4D97-AF65-F5344CB8AC3E}">
        <p14:creationId xmlns:p14="http://schemas.microsoft.com/office/powerpoint/2010/main" val="8604878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DE8AFE-0FEC-4C55-B53E-83410E51169B}"/>
              </a:ext>
            </a:extLst>
          </p:cNvPr>
          <p:cNvSpPr>
            <a:spLocks noGrp="1"/>
          </p:cNvSpPr>
          <p:nvPr>
            <p:ph type="title"/>
          </p:nvPr>
        </p:nvSpPr>
        <p:spPr/>
        <p:txBody>
          <a:bodyPr/>
          <a:lstStyle/>
          <a:p>
            <a:r>
              <a:rPr lang="de-DE" dirty="0"/>
              <a:t>2.1 Gemeinsamkeiten</a:t>
            </a:r>
          </a:p>
        </p:txBody>
      </p:sp>
      <p:sp>
        <p:nvSpPr>
          <p:cNvPr id="17410" name="Inhaltsplatzhalter 2"/>
          <p:cNvSpPr>
            <a:spLocks noGrp="1"/>
          </p:cNvSpPr>
          <p:nvPr>
            <p:ph idx="4294967295"/>
          </p:nvPr>
        </p:nvSpPr>
        <p:spPr>
          <a:xfrm>
            <a:off x="1331912" y="1530626"/>
            <a:ext cx="5565775" cy="4922561"/>
          </a:xfrm>
          <a:prstGeom prst="rect">
            <a:avLst/>
          </a:prstGeom>
          <a:noFill/>
          <a:ln>
            <a:noFill/>
          </a:ln>
        </p:spPr>
        <p:txBody>
          <a:bodyPr>
            <a:normAutofit/>
          </a:bodyPr>
          <a:lstStyle/>
          <a:p>
            <a:pPr>
              <a:buFont typeface="Arial" panose="020B0604020202020204" pitchFamily="34" charset="0"/>
              <a:buChar char="•"/>
            </a:pPr>
            <a:r>
              <a:rPr lang="de-DE" altLang="de-DE" sz="2400" b="1" dirty="0"/>
              <a:t>Struktur: </a:t>
            </a:r>
          </a:p>
          <a:p>
            <a:pPr>
              <a:buFont typeface="Symbol" panose="05050102010706020507" pitchFamily="18" charset="2"/>
              <a:buChar char="-"/>
            </a:pPr>
            <a:r>
              <a:rPr lang="de-DE" altLang="de-DE" sz="2000" dirty="0"/>
              <a:t> Input-Prozess-Output-Modell</a:t>
            </a:r>
          </a:p>
          <a:p>
            <a:pPr>
              <a:buFont typeface="Arial" panose="020B0604020202020204" pitchFamily="34" charset="0"/>
              <a:buChar char="•"/>
            </a:pPr>
            <a:endParaRPr lang="de-DE" altLang="de-DE" sz="1400" dirty="0"/>
          </a:p>
          <a:p>
            <a:pPr>
              <a:buFont typeface="Arial" panose="020B0604020202020204" pitchFamily="34" charset="0"/>
              <a:buChar char="•"/>
            </a:pPr>
            <a:r>
              <a:rPr lang="de-DE" altLang="de-DE" sz="2400" b="1" dirty="0"/>
              <a:t>Wording: </a:t>
            </a:r>
          </a:p>
          <a:p>
            <a:pPr>
              <a:buFont typeface="Symbol" panose="05050102010706020507" pitchFamily="18" charset="2"/>
              <a:buChar char="-"/>
            </a:pPr>
            <a:r>
              <a:rPr lang="de-DE" altLang="de-DE" sz="2000" dirty="0"/>
              <a:t>Inhaltsbereiche, Dimensionen, Kriterien, Aufschließende Aussagen </a:t>
            </a:r>
          </a:p>
          <a:p>
            <a:pPr>
              <a:buFont typeface="Symbol" panose="05050102010706020507" pitchFamily="18" charset="2"/>
              <a:buChar char="-"/>
            </a:pPr>
            <a:endParaRPr lang="de-DE" altLang="de-DE" sz="2000" dirty="0"/>
          </a:p>
          <a:p>
            <a:pPr>
              <a:buFont typeface="Arial" panose="020B0604020202020204" pitchFamily="34" charset="0"/>
              <a:buChar char="•"/>
            </a:pPr>
            <a:r>
              <a:rPr lang="de-DE" altLang="de-DE" sz="2400" b="1" dirty="0"/>
              <a:t>Funktionen: </a:t>
            </a:r>
          </a:p>
          <a:p>
            <a:pPr>
              <a:buFont typeface="Symbol" panose="05050102010706020507" pitchFamily="18" charset="2"/>
              <a:buChar char="-"/>
            </a:pPr>
            <a:r>
              <a:rPr lang="de-DE" altLang="de-DE" sz="2400" b="1" dirty="0"/>
              <a:t> </a:t>
            </a:r>
            <a:r>
              <a:rPr lang="de-DE" altLang="de-DE" sz="2000" dirty="0"/>
              <a:t>Orientierung, Katalyse, Unterstützung</a:t>
            </a:r>
          </a:p>
          <a:p>
            <a:pPr>
              <a:buFont typeface="Arial" panose="020B0604020202020204" pitchFamily="34" charset="0"/>
              <a:buChar char="•"/>
            </a:pPr>
            <a:endParaRPr lang="de-DE" altLang="de-DE" sz="2000" dirty="0"/>
          </a:p>
          <a:p>
            <a:pPr>
              <a:buFontTx/>
              <a:buChar char="-"/>
            </a:pPr>
            <a:endParaRPr lang="de-DE" altLang="de-DE" sz="1400" dirty="0"/>
          </a:p>
          <a:p>
            <a:pPr marL="0" indent="0">
              <a:buNone/>
            </a:pPr>
            <a:endParaRPr lang="de-DE" altLang="de-DE" sz="2000" dirty="0"/>
          </a:p>
          <a:p>
            <a:pPr marL="0" indent="0">
              <a:buNone/>
            </a:pPr>
            <a:endParaRPr lang="de-DE" altLang="de-DE" sz="2000" dirty="0"/>
          </a:p>
        </p:txBody>
      </p:sp>
      <p:sp>
        <p:nvSpPr>
          <p:cNvPr id="4" name="Datumsplatzhalter 3"/>
          <p:cNvSpPr txBox="1">
            <a:spLocks noGrp="1"/>
          </p:cNvSpPr>
          <p:nvPr/>
        </p:nvSpPr>
        <p:spPr>
          <a:xfrm>
            <a:off x="1981200" y="6356351"/>
            <a:ext cx="2133600" cy="365125"/>
          </a:xfrm>
          <a:prstGeom prst="rect">
            <a:avLst/>
          </a:prstGeom>
          <a:noFill/>
        </p:spPr>
        <p:txBody>
          <a:bodyPr anchor="ctr"/>
          <a:lstStyle/>
          <a:p>
            <a:pPr>
              <a:defRPr/>
            </a:pPr>
            <a:endParaRPr lang="de-DE" sz="1200" dirty="0">
              <a:solidFill>
                <a:prstClr val="black">
                  <a:tint val="75000"/>
                </a:prstClr>
              </a:solidFill>
              <a:latin typeface="Calibri"/>
            </a:endParaRPr>
          </a:p>
        </p:txBody>
      </p:sp>
      <p:sp>
        <p:nvSpPr>
          <p:cNvPr id="5" name="Foliennummernplatzhalter 1"/>
          <p:cNvSpPr txBox="1">
            <a:spLocks/>
          </p:cNvSpPr>
          <p:nvPr/>
        </p:nvSpPr>
        <p:spPr>
          <a:xfrm>
            <a:off x="9590089" y="6381751"/>
            <a:ext cx="827087"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400" dirty="0">
                <a:solidFill>
                  <a:prstClr val="white">
                    <a:lumMod val="50000"/>
                  </a:prstClr>
                </a:solidFill>
                <a:latin typeface="Veranda"/>
              </a:rPr>
              <a:t>Folie </a:t>
            </a:r>
            <a:fld id="{01B4ED47-D347-4239-88D0-9E6DFFEEBE61}" type="slidenum">
              <a:rPr lang="de-DE" sz="1400">
                <a:solidFill>
                  <a:prstClr val="white">
                    <a:lumMod val="50000"/>
                  </a:prstClr>
                </a:solidFill>
                <a:latin typeface="Veranda"/>
              </a:rPr>
              <a:pPr>
                <a:defRPr/>
              </a:pPr>
              <a:t>10</a:t>
            </a:fld>
            <a:endParaRPr lang="de-DE" sz="1400" dirty="0">
              <a:solidFill>
                <a:prstClr val="white">
                  <a:lumMod val="50000"/>
                </a:prstClr>
              </a:solidFill>
              <a:latin typeface="Veranda"/>
            </a:endParaRPr>
          </a:p>
        </p:txBody>
      </p:sp>
      <p:pic>
        <p:nvPicPr>
          <p:cNvPr id="9" name="Grafik 8"/>
          <p:cNvPicPr>
            <a:picLocks noChangeAspect="1"/>
          </p:cNvPicPr>
          <p:nvPr/>
        </p:nvPicPr>
        <p:blipFill>
          <a:blip r:embed="rId3"/>
          <a:stretch>
            <a:fillRect/>
          </a:stretch>
        </p:blipFill>
        <p:spPr>
          <a:xfrm>
            <a:off x="7621719" y="2122632"/>
            <a:ext cx="2381913" cy="33707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598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41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0">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4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377146-B690-465B-A289-6BEDBF8EF773}"/>
              </a:ext>
            </a:extLst>
          </p:cNvPr>
          <p:cNvSpPr>
            <a:spLocks noGrp="1"/>
          </p:cNvSpPr>
          <p:nvPr>
            <p:ph type="title"/>
          </p:nvPr>
        </p:nvSpPr>
        <p:spPr/>
        <p:txBody>
          <a:bodyPr/>
          <a:lstStyle/>
          <a:p>
            <a:r>
              <a:rPr lang="de-DE" dirty="0"/>
              <a:t>2. Überarbeitungen: </a:t>
            </a:r>
            <a:br>
              <a:rPr lang="de-DE" dirty="0"/>
            </a:br>
            <a:r>
              <a:rPr lang="de-DE" dirty="0"/>
              <a:t>Vorschläge zur Aktualisierung</a:t>
            </a:r>
          </a:p>
        </p:txBody>
      </p:sp>
      <p:sp>
        <p:nvSpPr>
          <p:cNvPr id="17410" name="Inhaltsplatzhalter 2"/>
          <p:cNvSpPr>
            <a:spLocks noGrp="1"/>
          </p:cNvSpPr>
          <p:nvPr>
            <p:ph idx="4294967295"/>
          </p:nvPr>
        </p:nvSpPr>
        <p:spPr>
          <a:xfrm>
            <a:off x="927100" y="1631648"/>
            <a:ext cx="8229600" cy="4478337"/>
          </a:xfrm>
          <a:prstGeom prst="rect">
            <a:avLst/>
          </a:prstGeom>
          <a:noFill/>
          <a:ln>
            <a:noFill/>
          </a:ln>
        </p:spPr>
        <p:txBody>
          <a:bodyPr>
            <a:normAutofit/>
          </a:bodyPr>
          <a:lstStyle/>
          <a:p>
            <a:pPr marL="0" indent="0">
              <a:buNone/>
            </a:pPr>
            <a:r>
              <a:rPr lang="de-DE" altLang="de-DE" sz="2400" b="1" dirty="0"/>
              <a:t>Ebenen der Aktualisierung:</a:t>
            </a:r>
          </a:p>
          <a:p>
            <a:pPr marL="457200" indent="-457200">
              <a:lnSpc>
                <a:spcPct val="200000"/>
              </a:lnSpc>
              <a:buFont typeface="+mj-lt"/>
              <a:buAutoNum type="arabicPeriod"/>
            </a:pPr>
            <a:r>
              <a:rPr lang="de-DE" altLang="de-DE" sz="2400" dirty="0"/>
              <a:t>Ebene der aufschließenden Aussagen</a:t>
            </a:r>
          </a:p>
          <a:p>
            <a:pPr marL="457200" indent="-457200">
              <a:lnSpc>
                <a:spcPct val="200000"/>
              </a:lnSpc>
              <a:buFont typeface="+mj-lt"/>
              <a:buAutoNum type="arabicPeriod"/>
            </a:pPr>
            <a:r>
              <a:rPr lang="de-DE" altLang="de-DE" sz="2400" dirty="0"/>
              <a:t>Ebene der Kriterien</a:t>
            </a:r>
          </a:p>
          <a:p>
            <a:pPr marL="457200" indent="-457200">
              <a:lnSpc>
                <a:spcPct val="200000"/>
              </a:lnSpc>
              <a:buFont typeface="+mj-lt"/>
              <a:buAutoNum type="arabicPeriod"/>
            </a:pPr>
            <a:r>
              <a:rPr lang="de-DE" altLang="de-DE" sz="2400" dirty="0"/>
              <a:t>Ebene der Dimensionen</a:t>
            </a:r>
          </a:p>
          <a:p>
            <a:pPr marL="457200" indent="-457200">
              <a:lnSpc>
                <a:spcPct val="200000"/>
              </a:lnSpc>
              <a:buFont typeface="+mj-lt"/>
              <a:buAutoNum type="arabicPeriod"/>
            </a:pPr>
            <a:r>
              <a:rPr lang="de-DE" altLang="de-DE" sz="2400" dirty="0"/>
              <a:t>Ebene der Inhaltsbereiche</a:t>
            </a:r>
          </a:p>
          <a:p>
            <a:pPr marL="457200" indent="-457200">
              <a:buAutoNum type="arabicPeriod"/>
            </a:pPr>
            <a:endParaRPr lang="de-DE" altLang="de-DE" sz="2400" dirty="0"/>
          </a:p>
          <a:p>
            <a:pPr marL="514350" indent="-514350">
              <a:buAutoNum type="arabicPeriod"/>
            </a:pPr>
            <a:endParaRPr lang="de-DE" altLang="de-DE" sz="2400" dirty="0"/>
          </a:p>
        </p:txBody>
      </p:sp>
      <p:sp>
        <p:nvSpPr>
          <p:cNvPr id="4" name="Datumsplatzhalter 3"/>
          <p:cNvSpPr txBox="1">
            <a:spLocks noGrp="1"/>
          </p:cNvSpPr>
          <p:nvPr/>
        </p:nvSpPr>
        <p:spPr>
          <a:xfrm>
            <a:off x="1981200" y="6356351"/>
            <a:ext cx="2133600" cy="365125"/>
          </a:xfrm>
          <a:prstGeom prst="rect">
            <a:avLst/>
          </a:prstGeom>
          <a:noFill/>
        </p:spPr>
        <p:txBody>
          <a:bodyPr anchor="ctr"/>
          <a:lstStyle/>
          <a:p>
            <a:pPr>
              <a:defRPr/>
            </a:pPr>
            <a:endParaRPr lang="de-DE" sz="1200" dirty="0">
              <a:solidFill>
                <a:prstClr val="black">
                  <a:tint val="75000"/>
                </a:prstClr>
              </a:solidFill>
              <a:latin typeface="Calibri"/>
            </a:endParaRPr>
          </a:p>
        </p:txBody>
      </p:sp>
      <p:sp>
        <p:nvSpPr>
          <p:cNvPr id="5" name="Foliennummernplatzhalter 1"/>
          <p:cNvSpPr txBox="1">
            <a:spLocks/>
          </p:cNvSpPr>
          <p:nvPr/>
        </p:nvSpPr>
        <p:spPr>
          <a:xfrm>
            <a:off x="9590089" y="6381751"/>
            <a:ext cx="827087"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400" dirty="0">
                <a:solidFill>
                  <a:prstClr val="white">
                    <a:lumMod val="50000"/>
                  </a:prstClr>
                </a:solidFill>
                <a:latin typeface="Veranda"/>
              </a:rPr>
              <a:t>Folie </a:t>
            </a:r>
            <a:fld id="{01B4ED47-D347-4239-88D0-9E6DFFEEBE61}" type="slidenum">
              <a:rPr lang="de-DE" sz="1400">
                <a:solidFill>
                  <a:prstClr val="white">
                    <a:lumMod val="50000"/>
                  </a:prstClr>
                </a:solidFill>
                <a:latin typeface="Veranda"/>
              </a:rPr>
              <a:pPr>
                <a:defRPr/>
              </a:pPr>
              <a:t>11</a:t>
            </a:fld>
            <a:endParaRPr lang="de-DE" sz="1400" dirty="0">
              <a:solidFill>
                <a:prstClr val="white">
                  <a:lumMod val="50000"/>
                </a:prstClr>
              </a:solidFill>
              <a:latin typeface="Veranda"/>
            </a:endParaRPr>
          </a:p>
        </p:txBody>
      </p:sp>
      <p:pic>
        <p:nvPicPr>
          <p:cNvPr id="9" name="Grafik 8"/>
          <p:cNvPicPr>
            <a:picLocks noChangeAspect="1"/>
          </p:cNvPicPr>
          <p:nvPr/>
        </p:nvPicPr>
        <p:blipFill>
          <a:blip r:embed="rId3"/>
          <a:stretch>
            <a:fillRect/>
          </a:stretch>
        </p:blipFill>
        <p:spPr>
          <a:xfrm>
            <a:off x="7621719" y="2052216"/>
            <a:ext cx="2381913" cy="33707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06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Inhaltsplatzhalter 2"/>
          <p:cNvSpPr>
            <a:spLocks noGrp="1"/>
          </p:cNvSpPr>
          <p:nvPr>
            <p:ph type="body" idx="1"/>
          </p:nvPr>
        </p:nvSpPr>
        <p:spPr>
          <a:xfrm>
            <a:off x="501651" y="1727021"/>
            <a:ext cx="8604249" cy="749479"/>
          </a:xfrm>
          <a:prstGeom prst="rect">
            <a:avLst/>
          </a:prstGeom>
          <a:noFill/>
          <a:ln>
            <a:noFill/>
          </a:ln>
        </p:spPr>
        <p:txBody>
          <a:bodyPr>
            <a:normAutofit fontScale="25000" lnSpcReduction="20000"/>
          </a:bodyPr>
          <a:lstStyle/>
          <a:p>
            <a:r>
              <a:rPr lang="de-DE" altLang="de-DE" sz="8000" dirty="0">
                <a:solidFill>
                  <a:schemeClr val="tx1"/>
                </a:solidFill>
              </a:rPr>
              <a:t>Ergänzungen: </a:t>
            </a:r>
            <a:br>
              <a:rPr lang="de-DE" altLang="de-DE" sz="8000" b="0" dirty="0">
                <a:solidFill>
                  <a:schemeClr val="tx1"/>
                </a:solidFill>
              </a:rPr>
            </a:br>
            <a:r>
              <a:rPr lang="de-DE" altLang="de-DE" sz="8000" b="0" dirty="0">
                <a:solidFill>
                  <a:schemeClr val="tx1"/>
                </a:solidFill>
              </a:rPr>
              <a:t>u. a. ein neuer Inhaltsbereich 4: „Professionalisierung“</a:t>
            </a:r>
          </a:p>
          <a:p>
            <a:pPr marL="1143000" indent="-1143000">
              <a:buFont typeface="Arial" panose="020B0604020202020204" pitchFamily="34" charset="0"/>
              <a:buChar char="•"/>
            </a:pPr>
            <a:endParaRPr lang="de-DE" altLang="de-DE" sz="8000" b="0" dirty="0">
              <a:solidFill>
                <a:schemeClr val="tx1"/>
              </a:solidFill>
            </a:endParaRPr>
          </a:p>
          <a:p>
            <a:r>
              <a:rPr lang="de-DE" altLang="de-DE" sz="8000" dirty="0">
                <a:solidFill>
                  <a:schemeClr val="tx1"/>
                </a:solidFill>
              </a:rPr>
              <a:t>Verschiebungen:</a:t>
            </a:r>
            <a:br>
              <a:rPr lang="de-DE" altLang="de-DE" sz="8000" b="0" dirty="0">
                <a:solidFill>
                  <a:schemeClr val="tx1"/>
                </a:solidFill>
              </a:rPr>
            </a:br>
            <a:r>
              <a:rPr lang="de-DE" altLang="de-DE" sz="8000" b="0" dirty="0">
                <a:solidFill>
                  <a:schemeClr val="tx1"/>
                </a:solidFill>
              </a:rPr>
              <a:t>u. a. Inhaltsbereich 3: „3.1 Werte- und Normenreflexion “</a:t>
            </a:r>
          </a:p>
          <a:p>
            <a:endParaRPr lang="de-DE" altLang="de-DE" sz="8000" b="0" dirty="0">
              <a:solidFill>
                <a:schemeClr val="tx1"/>
              </a:solidFill>
            </a:endParaRPr>
          </a:p>
          <a:p>
            <a:r>
              <a:rPr lang="de-DE" altLang="de-DE" sz="8000" dirty="0">
                <a:solidFill>
                  <a:schemeClr val="tx1"/>
                </a:solidFill>
              </a:rPr>
              <a:t>Streichungen:</a:t>
            </a:r>
            <a:br>
              <a:rPr lang="de-DE" altLang="de-DE" sz="8000" b="0" dirty="0">
                <a:solidFill>
                  <a:schemeClr val="tx1"/>
                </a:solidFill>
              </a:rPr>
            </a:br>
            <a:r>
              <a:rPr lang="de-DE" altLang="de-DE" sz="8000" b="0" dirty="0">
                <a:solidFill>
                  <a:schemeClr val="tx1"/>
                </a:solidFill>
              </a:rPr>
              <a:t>u. a. „Dimension 2.11 Ganztag und Übermittagsbetreuung“ (ehemals)</a:t>
            </a:r>
          </a:p>
          <a:p>
            <a:pPr marL="1143000" indent="-1143000">
              <a:buFont typeface="Arial" panose="020B0604020202020204" pitchFamily="34" charset="0"/>
              <a:buChar char="•"/>
            </a:pPr>
            <a:endParaRPr lang="de-DE" altLang="de-DE" sz="8000" b="0" dirty="0">
              <a:solidFill>
                <a:schemeClr val="tx1"/>
              </a:solidFill>
            </a:endParaRPr>
          </a:p>
          <a:p>
            <a:r>
              <a:rPr lang="de-DE" altLang="de-DE" sz="8000" dirty="0">
                <a:solidFill>
                  <a:schemeClr val="tx1"/>
                </a:solidFill>
              </a:rPr>
              <a:t>Fokussierung: </a:t>
            </a:r>
            <a:r>
              <a:rPr lang="de-DE" altLang="de-DE" sz="8000" b="0" dirty="0">
                <a:solidFill>
                  <a:schemeClr val="tx1"/>
                </a:solidFill>
              </a:rPr>
              <a:t>u. a. „Lehren und Lernen im digitalen Wandel“</a:t>
            </a:r>
          </a:p>
          <a:p>
            <a:pPr marL="0" indent="0">
              <a:buNone/>
            </a:pPr>
            <a:endParaRPr lang="de-DE" altLang="de-DE" sz="2000" dirty="0"/>
          </a:p>
          <a:p>
            <a:pPr marL="0" indent="0">
              <a:buNone/>
            </a:pPr>
            <a:endParaRPr lang="de-DE" altLang="de-DE" sz="2000" dirty="0"/>
          </a:p>
        </p:txBody>
      </p:sp>
      <p:sp>
        <p:nvSpPr>
          <p:cNvPr id="2" name="Titel 1">
            <a:extLst>
              <a:ext uri="{FF2B5EF4-FFF2-40B4-BE49-F238E27FC236}">
                <a16:creationId xmlns:a16="http://schemas.microsoft.com/office/drawing/2014/main" id="{71FFC366-B617-4011-BA20-9F504BC5CB10}"/>
              </a:ext>
            </a:extLst>
          </p:cNvPr>
          <p:cNvSpPr>
            <a:spLocks noGrp="1"/>
          </p:cNvSpPr>
          <p:nvPr>
            <p:ph type="title"/>
          </p:nvPr>
        </p:nvSpPr>
        <p:spPr/>
        <p:txBody>
          <a:bodyPr/>
          <a:lstStyle/>
          <a:p>
            <a:r>
              <a:rPr lang="de-DE" dirty="0"/>
              <a:t>2.2 Unterschiede</a:t>
            </a:r>
          </a:p>
        </p:txBody>
      </p:sp>
      <p:sp>
        <p:nvSpPr>
          <p:cNvPr id="4" name="Datumsplatzhalter 3"/>
          <p:cNvSpPr txBox="1">
            <a:spLocks noGrp="1"/>
          </p:cNvSpPr>
          <p:nvPr/>
        </p:nvSpPr>
        <p:spPr>
          <a:xfrm>
            <a:off x="1981200" y="6356351"/>
            <a:ext cx="2133600" cy="365125"/>
          </a:xfrm>
          <a:prstGeom prst="rect">
            <a:avLst/>
          </a:prstGeom>
          <a:noFill/>
        </p:spPr>
        <p:txBody>
          <a:bodyPr anchor="ctr"/>
          <a:lstStyle/>
          <a:p>
            <a:pPr>
              <a:defRPr/>
            </a:pPr>
            <a:endParaRPr lang="de-DE" sz="1200" dirty="0">
              <a:solidFill>
                <a:prstClr val="black">
                  <a:tint val="75000"/>
                </a:prstClr>
              </a:solidFill>
              <a:latin typeface="Calibri"/>
            </a:endParaRPr>
          </a:p>
        </p:txBody>
      </p:sp>
      <p:sp>
        <p:nvSpPr>
          <p:cNvPr id="5" name="Foliennummernplatzhalter 1"/>
          <p:cNvSpPr txBox="1">
            <a:spLocks/>
          </p:cNvSpPr>
          <p:nvPr/>
        </p:nvSpPr>
        <p:spPr>
          <a:xfrm>
            <a:off x="9590089" y="6381751"/>
            <a:ext cx="827087"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400" dirty="0">
                <a:solidFill>
                  <a:prstClr val="white">
                    <a:lumMod val="50000"/>
                  </a:prstClr>
                </a:solidFill>
                <a:latin typeface="Veranda"/>
              </a:rPr>
              <a:t>Folie </a:t>
            </a:r>
            <a:fld id="{01B4ED47-D347-4239-88D0-9E6DFFEEBE61}" type="slidenum">
              <a:rPr lang="de-DE" sz="1400">
                <a:solidFill>
                  <a:prstClr val="white">
                    <a:lumMod val="50000"/>
                  </a:prstClr>
                </a:solidFill>
                <a:latin typeface="Veranda"/>
              </a:rPr>
              <a:pPr>
                <a:defRPr/>
              </a:pPr>
              <a:t>12</a:t>
            </a:fld>
            <a:endParaRPr lang="de-DE" sz="1400" dirty="0">
              <a:solidFill>
                <a:prstClr val="white">
                  <a:lumMod val="50000"/>
                </a:prstClr>
              </a:solidFill>
              <a:latin typeface="Veranda"/>
            </a:endParaRPr>
          </a:p>
        </p:txBody>
      </p:sp>
      <p:pic>
        <p:nvPicPr>
          <p:cNvPr id="9" name="Grafik 8"/>
          <p:cNvPicPr>
            <a:picLocks noChangeAspect="1"/>
          </p:cNvPicPr>
          <p:nvPr/>
        </p:nvPicPr>
        <p:blipFill>
          <a:blip r:embed="rId3"/>
          <a:stretch>
            <a:fillRect/>
          </a:stretch>
        </p:blipFill>
        <p:spPr>
          <a:xfrm>
            <a:off x="9350477" y="2175054"/>
            <a:ext cx="2381913" cy="33707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56969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AF15-0063-C7EF-3EFE-01A94B2D1723}"/>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0E1B783E-90CF-4AE4-896A-6E9A66D5BA8F}"/>
              </a:ext>
            </a:extLst>
          </p:cNvPr>
          <p:cNvSpPr>
            <a:spLocks noGrp="1"/>
          </p:cNvSpPr>
          <p:nvPr>
            <p:ph type="title"/>
          </p:nvPr>
        </p:nvSpPr>
        <p:spPr>
          <a:xfrm>
            <a:off x="501650" y="330672"/>
            <a:ext cx="8848827" cy="980469"/>
          </a:xfrm>
        </p:spPr>
        <p:txBody>
          <a:bodyPr/>
          <a:lstStyle/>
          <a:p>
            <a:r>
              <a:rPr lang="de-DE" dirty="0"/>
              <a:t>Weiterentwicklung </a:t>
            </a:r>
            <a:br>
              <a:rPr lang="de-DE" dirty="0"/>
            </a:br>
            <a:r>
              <a:rPr lang="de-DE" dirty="0"/>
              <a:t>des Referenzrahmens Schulqualität NRW</a:t>
            </a:r>
          </a:p>
        </p:txBody>
      </p:sp>
      <p:pic>
        <p:nvPicPr>
          <p:cNvPr id="4" name="Bild 3">
            <a:extLst>
              <a:ext uri="{FF2B5EF4-FFF2-40B4-BE49-F238E27FC236}">
                <a16:creationId xmlns:a16="http://schemas.microsoft.com/office/drawing/2014/main" id="{459CDF8C-24B0-82F5-690F-1FF3D9A5252D}"/>
              </a:ext>
            </a:extLst>
          </p:cNvPr>
          <p:cNvPicPr>
            <a:picLocks noChangeAspect="1"/>
          </p:cNvPicPr>
          <p:nvPr/>
        </p:nvPicPr>
        <p:blipFill>
          <a:blip r:embed="rId3"/>
          <a:srcRect l="3156" r="3920"/>
          <a:stretch/>
        </p:blipFill>
        <p:spPr>
          <a:xfrm>
            <a:off x="516613" y="2158794"/>
            <a:ext cx="4196707" cy="2540411"/>
          </a:xfrm>
          <a:prstGeom prst="rect">
            <a:avLst/>
          </a:prstGeom>
        </p:spPr>
      </p:pic>
      <p:sp>
        <p:nvSpPr>
          <p:cNvPr id="7" name="Inhaltsplatzhalter 2">
            <a:extLst>
              <a:ext uri="{FF2B5EF4-FFF2-40B4-BE49-F238E27FC236}">
                <a16:creationId xmlns:a16="http://schemas.microsoft.com/office/drawing/2014/main" id="{2B834611-D75E-4394-9022-EA8E34569658}"/>
              </a:ext>
            </a:extLst>
          </p:cNvPr>
          <p:cNvSpPr txBox="1">
            <a:spLocks/>
          </p:cNvSpPr>
          <p:nvPr/>
        </p:nvSpPr>
        <p:spPr>
          <a:xfrm>
            <a:off x="5023692" y="2247441"/>
            <a:ext cx="6651695" cy="366595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lumMod val="65000"/>
                  </a:schemeClr>
                </a:solidFill>
              </a:rPr>
              <a:t>1.1 Begründungszusammenhang</a:t>
            </a:r>
          </a:p>
          <a:p>
            <a:r>
              <a:rPr lang="de-DE" dirty="0">
                <a:solidFill>
                  <a:schemeClr val="bg1">
                    <a:lumMod val="65000"/>
                  </a:schemeClr>
                </a:solidFill>
              </a:rPr>
              <a:t>1.2 Zeitplan</a:t>
            </a:r>
          </a:p>
          <a:p>
            <a:r>
              <a:rPr lang="de-DE" dirty="0">
                <a:solidFill>
                  <a:schemeClr val="bg1">
                    <a:lumMod val="65000"/>
                  </a:schemeClr>
                </a:solidFill>
              </a:rPr>
              <a:t>2. Aktualisierung</a:t>
            </a:r>
          </a:p>
          <a:p>
            <a:r>
              <a:rPr lang="de-DE" dirty="0">
                <a:solidFill>
                  <a:schemeClr val="bg1">
                    <a:lumMod val="65000"/>
                  </a:schemeClr>
                </a:solidFill>
              </a:rPr>
              <a:t>2.1 Gemeinsamkeiten</a:t>
            </a:r>
          </a:p>
          <a:p>
            <a:r>
              <a:rPr lang="de-DE" dirty="0">
                <a:solidFill>
                  <a:schemeClr val="bg1">
                    <a:lumMod val="65000"/>
                  </a:schemeClr>
                </a:solidFill>
              </a:rPr>
              <a:t>2.2 Unterschiede</a:t>
            </a:r>
          </a:p>
          <a:p>
            <a:r>
              <a:rPr lang="de-DE" dirty="0"/>
              <a:t>2.3 Differenzierte Betrachtung</a:t>
            </a:r>
          </a:p>
          <a:p>
            <a:endParaRPr lang="de-DE" dirty="0"/>
          </a:p>
        </p:txBody>
      </p:sp>
    </p:spTree>
    <p:extLst>
      <p:ext uri="{BB962C8B-B14F-4D97-AF65-F5344CB8AC3E}">
        <p14:creationId xmlns:p14="http://schemas.microsoft.com/office/powerpoint/2010/main" val="1531372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01322" y="639183"/>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791582" y="639130"/>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781843" y="658076"/>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6736260" y="639130"/>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8690678" y="629345"/>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3" name="Textfeld 12"/>
          <p:cNvSpPr txBox="1"/>
          <p:nvPr/>
        </p:nvSpPr>
        <p:spPr>
          <a:xfrm>
            <a:off x="801322" y="1403974"/>
            <a:ext cx="1800000" cy="396000"/>
          </a:xfrm>
          <a:prstGeom prst="rect">
            <a:avLst/>
          </a:prstGeom>
          <a:noFill/>
          <a:ln>
            <a:solidFill>
              <a:schemeClr val="tx1"/>
            </a:solidFill>
          </a:ln>
        </p:spPr>
        <p:txBody>
          <a:bodyPr wrap="square" rtlCol="0" anchor="ctr">
            <a:spAutoFit/>
          </a:bodyPr>
          <a:lstStyle/>
          <a:p>
            <a:pPr algn="ctr">
              <a:defRPr/>
            </a:pPr>
            <a:r>
              <a:rPr lang="de-DE" sz="800" dirty="0">
                <a:solidFill>
                  <a:prstClr val="black"/>
                </a:solidFill>
                <a:latin typeface="Calibri"/>
              </a:rPr>
              <a:t>Fachliche und überfachliche Kompetenzerwartungen</a:t>
            </a:r>
          </a:p>
        </p:txBody>
      </p:sp>
      <p:sp>
        <p:nvSpPr>
          <p:cNvPr id="14" name="Textfeld 13"/>
          <p:cNvSpPr txBox="1"/>
          <p:nvPr/>
        </p:nvSpPr>
        <p:spPr>
          <a:xfrm>
            <a:off x="811546" y="186002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15" name="Textfeld 14"/>
          <p:cNvSpPr txBox="1"/>
          <p:nvPr/>
        </p:nvSpPr>
        <p:spPr>
          <a:xfrm>
            <a:off x="6736260"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6" name="Textfeld 15"/>
          <p:cNvSpPr txBox="1"/>
          <p:nvPr/>
        </p:nvSpPr>
        <p:spPr>
          <a:xfrm>
            <a:off x="801322" y="231606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17" name="Textfeld 16"/>
          <p:cNvSpPr txBox="1"/>
          <p:nvPr/>
        </p:nvSpPr>
        <p:spPr>
          <a:xfrm>
            <a:off x="6736260"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18" name="Textfeld 17"/>
          <p:cNvSpPr txBox="1"/>
          <p:nvPr/>
        </p:nvSpPr>
        <p:spPr>
          <a:xfrm>
            <a:off x="4781843" y="146402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19" name="Textfeld 18"/>
          <p:cNvSpPr txBox="1"/>
          <p:nvPr/>
        </p:nvSpPr>
        <p:spPr>
          <a:xfrm>
            <a:off x="4781843" y="1930854"/>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Umgang mit Vielfalt und Unterschiedlichkeit</a:t>
            </a:r>
          </a:p>
        </p:txBody>
      </p:sp>
      <p:sp>
        <p:nvSpPr>
          <p:cNvPr id="20" name="Textfeld 19"/>
          <p:cNvSpPr txBox="1"/>
          <p:nvPr/>
        </p:nvSpPr>
        <p:spPr>
          <a:xfrm>
            <a:off x="6736260"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Pädagogische Führung</a:t>
            </a:r>
          </a:p>
        </p:txBody>
      </p:sp>
      <p:sp>
        <p:nvSpPr>
          <p:cNvPr id="30" name="Textfeld 29"/>
          <p:cNvSpPr txBox="1"/>
          <p:nvPr/>
        </p:nvSpPr>
        <p:spPr>
          <a:xfrm>
            <a:off x="6746467"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6758994"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6746467"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6758994"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34" name="Textfeld 33"/>
          <p:cNvSpPr txBox="1"/>
          <p:nvPr/>
        </p:nvSpPr>
        <p:spPr>
          <a:xfrm>
            <a:off x="8739889" y="144975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35" name="Textfeld 34"/>
          <p:cNvSpPr txBox="1"/>
          <p:nvPr/>
        </p:nvSpPr>
        <p:spPr>
          <a:xfrm>
            <a:off x="8739889"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36" name="Textfeld 35"/>
          <p:cNvSpPr txBox="1"/>
          <p:nvPr/>
        </p:nvSpPr>
        <p:spPr>
          <a:xfrm>
            <a:off x="8739889" y="241758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37" name="Textfeld 36"/>
          <p:cNvSpPr txBox="1"/>
          <p:nvPr/>
        </p:nvSpPr>
        <p:spPr>
          <a:xfrm>
            <a:off x="8739889" y="289175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38" name="Textfeld 37"/>
          <p:cNvSpPr txBox="1"/>
          <p:nvPr/>
        </p:nvSpPr>
        <p:spPr>
          <a:xfrm>
            <a:off x="8739889" y="339955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39" name="Textfeld 38"/>
          <p:cNvSpPr txBox="1"/>
          <p:nvPr/>
        </p:nvSpPr>
        <p:spPr>
          <a:xfrm>
            <a:off x="8739889" y="388353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40" name="Textfeld 39"/>
          <p:cNvSpPr txBox="1"/>
          <p:nvPr/>
        </p:nvSpPr>
        <p:spPr>
          <a:xfrm>
            <a:off x="8739889" y="4403930"/>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Unterstützungsangebote</a:t>
            </a:r>
          </a:p>
        </p:txBody>
      </p:sp>
      <p:sp>
        <p:nvSpPr>
          <p:cNvPr id="41" name="Textfeld 40"/>
          <p:cNvSpPr txBox="1"/>
          <p:nvPr/>
        </p:nvSpPr>
        <p:spPr>
          <a:xfrm>
            <a:off x="8739889" y="479475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Familiäre Kontexte</a:t>
            </a:r>
          </a:p>
        </p:txBody>
      </p:sp>
      <p:sp>
        <p:nvSpPr>
          <p:cNvPr id="42" name="Textfeld 41"/>
          <p:cNvSpPr txBox="1"/>
          <p:nvPr/>
        </p:nvSpPr>
        <p:spPr>
          <a:xfrm>
            <a:off x="4781843" y="2395470"/>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43" name="Textfeld 42"/>
          <p:cNvSpPr txBox="1"/>
          <p:nvPr/>
        </p:nvSpPr>
        <p:spPr>
          <a:xfrm>
            <a:off x="4781843" y="286642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44" name="Textfeld 43"/>
          <p:cNvSpPr txBox="1"/>
          <p:nvPr/>
        </p:nvSpPr>
        <p:spPr>
          <a:xfrm>
            <a:off x="4778099" y="336766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45" name="Textfeld 44"/>
          <p:cNvSpPr txBox="1"/>
          <p:nvPr/>
        </p:nvSpPr>
        <p:spPr>
          <a:xfrm>
            <a:off x="4778099" y="386890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46" name="Textfeld 45"/>
          <p:cNvSpPr txBox="1"/>
          <p:nvPr/>
        </p:nvSpPr>
        <p:spPr>
          <a:xfrm>
            <a:off x="4778099" y="4323733"/>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77" name="Textfeld 76">
            <a:extLst>
              <a:ext uri="{FF2B5EF4-FFF2-40B4-BE49-F238E27FC236}">
                <a16:creationId xmlns:a16="http://schemas.microsoft.com/office/drawing/2014/main" id="{85BB39D6-5CBB-42CA-BAA0-BCD6D944B01B}"/>
              </a:ext>
            </a:extLst>
          </p:cNvPr>
          <p:cNvSpPr txBox="1"/>
          <p:nvPr/>
        </p:nvSpPr>
        <p:spPr>
          <a:xfrm>
            <a:off x="2791582"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78" name="Textfeld 77">
            <a:extLst>
              <a:ext uri="{FF2B5EF4-FFF2-40B4-BE49-F238E27FC236}">
                <a16:creationId xmlns:a16="http://schemas.microsoft.com/office/drawing/2014/main" id="{72B436D6-98E1-42A0-B21A-33443F9BB9F8}"/>
              </a:ext>
            </a:extLst>
          </p:cNvPr>
          <p:cNvSpPr txBox="1"/>
          <p:nvPr/>
        </p:nvSpPr>
        <p:spPr>
          <a:xfrm>
            <a:off x="2778214"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79" name="Textfeld 78">
            <a:extLst>
              <a:ext uri="{FF2B5EF4-FFF2-40B4-BE49-F238E27FC236}">
                <a16:creationId xmlns:a16="http://schemas.microsoft.com/office/drawing/2014/main" id="{81049746-CF40-4048-8957-D26C7385D638}"/>
              </a:ext>
            </a:extLst>
          </p:cNvPr>
          <p:cNvSpPr txBox="1"/>
          <p:nvPr/>
        </p:nvSpPr>
        <p:spPr>
          <a:xfrm>
            <a:off x="2768828"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80" name="Textfeld 79">
            <a:extLst>
              <a:ext uri="{FF2B5EF4-FFF2-40B4-BE49-F238E27FC236}">
                <a16:creationId xmlns:a16="http://schemas.microsoft.com/office/drawing/2014/main" id="{5F0BAB81-D062-4EA2-918B-374D3980FF10}"/>
              </a:ext>
            </a:extLst>
          </p:cNvPr>
          <p:cNvSpPr txBox="1"/>
          <p:nvPr/>
        </p:nvSpPr>
        <p:spPr>
          <a:xfrm>
            <a:off x="2778214"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81" name="Textfeld 80">
            <a:extLst>
              <a:ext uri="{FF2B5EF4-FFF2-40B4-BE49-F238E27FC236}">
                <a16:creationId xmlns:a16="http://schemas.microsoft.com/office/drawing/2014/main" id="{43E8B3B1-4948-47D2-98ED-1FAF7FD3AB40}"/>
              </a:ext>
            </a:extLst>
          </p:cNvPr>
          <p:cNvSpPr txBox="1"/>
          <p:nvPr/>
        </p:nvSpPr>
        <p:spPr>
          <a:xfrm>
            <a:off x="2768828" y="2372752"/>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82" name="Textfeld 81">
            <a:extLst>
              <a:ext uri="{FF2B5EF4-FFF2-40B4-BE49-F238E27FC236}">
                <a16:creationId xmlns:a16="http://schemas.microsoft.com/office/drawing/2014/main" id="{EBA864ED-6A54-4F08-9533-EEC3ACA8AAAF}"/>
              </a:ext>
            </a:extLst>
          </p:cNvPr>
          <p:cNvSpPr txBox="1"/>
          <p:nvPr/>
        </p:nvSpPr>
        <p:spPr>
          <a:xfrm>
            <a:off x="2755739"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83" name="Textfeld 82">
            <a:extLst>
              <a:ext uri="{FF2B5EF4-FFF2-40B4-BE49-F238E27FC236}">
                <a16:creationId xmlns:a16="http://schemas.microsoft.com/office/drawing/2014/main" id="{B87A2B6F-6873-41BD-BC92-AF6440FE6EFF}"/>
              </a:ext>
            </a:extLst>
          </p:cNvPr>
          <p:cNvSpPr txBox="1"/>
          <p:nvPr/>
        </p:nvSpPr>
        <p:spPr>
          <a:xfrm>
            <a:off x="2768828"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84" name="Textfeld 83">
            <a:extLst>
              <a:ext uri="{FF2B5EF4-FFF2-40B4-BE49-F238E27FC236}">
                <a16:creationId xmlns:a16="http://schemas.microsoft.com/office/drawing/2014/main" id="{28A37BE0-41A2-4977-B5F6-FB8484E28A3D}"/>
              </a:ext>
            </a:extLst>
          </p:cNvPr>
          <p:cNvSpPr txBox="1"/>
          <p:nvPr/>
        </p:nvSpPr>
        <p:spPr>
          <a:xfrm>
            <a:off x="2791582"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85" name="Textfeld 84">
            <a:extLst>
              <a:ext uri="{FF2B5EF4-FFF2-40B4-BE49-F238E27FC236}">
                <a16:creationId xmlns:a16="http://schemas.microsoft.com/office/drawing/2014/main" id="{D3194B53-6849-4292-9E38-4BBD81D27152}"/>
              </a:ext>
            </a:extLst>
          </p:cNvPr>
          <p:cNvSpPr txBox="1"/>
          <p:nvPr/>
        </p:nvSpPr>
        <p:spPr>
          <a:xfrm>
            <a:off x="2791582"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86" name="Textfeld 85">
            <a:extLst>
              <a:ext uri="{FF2B5EF4-FFF2-40B4-BE49-F238E27FC236}">
                <a16:creationId xmlns:a16="http://schemas.microsoft.com/office/drawing/2014/main" id="{C4547F4B-A87C-4958-ABD3-BA499F85ACAE}"/>
              </a:ext>
            </a:extLst>
          </p:cNvPr>
          <p:cNvSpPr txBox="1"/>
          <p:nvPr/>
        </p:nvSpPr>
        <p:spPr>
          <a:xfrm>
            <a:off x="2791582" y="5224858"/>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87" name="Textfeld 86">
            <a:extLst>
              <a:ext uri="{FF2B5EF4-FFF2-40B4-BE49-F238E27FC236}">
                <a16:creationId xmlns:a16="http://schemas.microsoft.com/office/drawing/2014/main" id="{99C028A3-52A2-4393-88F9-F3F5B046EF98}"/>
              </a:ext>
            </a:extLst>
          </p:cNvPr>
          <p:cNvSpPr txBox="1"/>
          <p:nvPr/>
        </p:nvSpPr>
        <p:spPr>
          <a:xfrm>
            <a:off x="2791582"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Tree>
    <p:extLst>
      <p:ext uri="{BB962C8B-B14F-4D97-AF65-F5344CB8AC3E}">
        <p14:creationId xmlns:p14="http://schemas.microsoft.com/office/powerpoint/2010/main" val="33690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01322" y="639183"/>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791582" y="639130"/>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781843" y="658076"/>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6736260" y="639130"/>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8690678" y="629345"/>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3" name="Textfeld 12"/>
          <p:cNvSpPr txBox="1"/>
          <p:nvPr/>
        </p:nvSpPr>
        <p:spPr>
          <a:xfrm>
            <a:off x="801322" y="1394225"/>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Fachliche und überfachliche Kompetenzerwartungen</a:t>
            </a:r>
          </a:p>
        </p:txBody>
      </p:sp>
      <p:sp>
        <p:nvSpPr>
          <p:cNvPr id="14" name="Textfeld 13"/>
          <p:cNvSpPr txBox="1"/>
          <p:nvPr/>
        </p:nvSpPr>
        <p:spPr>
          <a:xfrm>
            <a:off x="811546" y="186002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15" name="Textfeld 14"/>
          <p:cNvSpPr txBox="1"/>
          <p:nvPr/>
        </p:nvSpPr>
        <p:spPr>
          <a:xfrm>
            <a:off x="6736260"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6" name="Textfeld 15"/>
          <p:cNvSpPr txBox="1"/>
          <p:nvPr/>
        </p:nvSpPr>
        <p:spPr>
          <a:xfrm>
            <a:off x="801322" y="231606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17" name="Textfeld 16"/>
          <p:cNvSpPr txBox="1"/>
          <p:nvPr/>
        </p:nvSpPr>
        <p:spPr>
          <a:xfrm>
            <a:off x="6736260"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18" name="Textfeld 17"/>
          <p:cNvSpPr txBox="1"/>
          <p:nvPr/>
        </p:nvSpPr>
        <p:spPr>
          <a:xfrm>
            <a:off x="4781843" y="146402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19" name="Textfeld 18"/>
          <p:cNvSpPr txBox="1"/>
          <p:nvPr/>
        </p:nvSpPr>
        <p:spPr>
          <a:xfrm>
            <a:off x="4781843" y="1930854"/>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Umgang mit Vielfalt und Unterschiedlichkeit</a:t>
            </a:r>
          </a:p>
        </p:txBody>
      </p:sp>
      <p:sp>
        <p:nvSpPr>
          <p:cNvPr id="20" name="Textfeld 19"/>
          <p:cNvSpPr txBox="1"/>
          <p:nvPr/>
        </p:nvSpPr>
        <p:spPr>
          <a:xfrm>
            <a:off x="6736260"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Pädagogische Führung</a:t>
            </a:r>
          </a:p>
        </p:txBody>
      </p:sp>
      <p:sp>
        <p:nvSpPr>
          <p:cNvPr id="30" name="Textfeld 29"/>
          <p:cNvSpPr txBox="1"/>
          <p:nvPr/>
        </p:nvSpPr>
        <p:spPr>
          <a:xfrm>
            <a:off x="6746467"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6758994"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6746467"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6758994"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34" name="Textfeld 33"/>
          <p:cNvSpPr txBox="1"/>
          <p:nvPr/>
        </p:nvSpPr>
        <p:spPr>
          <a:xfrm>
            <a:off x="8739889" y="144975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35" name="Textfeld 34"/>
          <p:cNvSpPr txBox="1"/>
          <p:nvPr/>
        </p:nvSpPr>
        <p:spPr>
          <a:xfrm>
            <a:off x="8739889"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36" name="Textfeld 35"/>
          <p:cNvSpPr txBox="1"/>
          <p:nvPr/>
        </p:nvSpPr>
        <p:spPr>
          <a:xfrm>
            <a:off x="8739889" y="241758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37" name="Textfeld 36"/>
          <p:cNvSpPr txBox="1"/>
          <p:nvPr/>
        </p:nvSpPr>
        <p:spPr>
          <a:xfrm>
            <a:off x="8739889" y="289175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38" name="Textfeld 37"/>
          <p:cNvSpPr txBox="1"/>
          <p:nvPr/>
        </p:nvSpPr>
        <p:spPr>
          <a:xfrm>
            <a:off x="8739889" y="339955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39" name="Textfeld 38"/>
          <p:cNvSpPr txBox="1"/>
          <p:nvPr/>
        </p:nvSpPr>
        <p:spPr>
          <a:xfrm>
            <a:off x="8739889" y="388353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40" name="Textfeld 39"/>
          <p:cNvSpPr txBox="1"/>
          <p:nvPr/>
        </p:nvSpPr>
        <p:spPr>
          <a:xfrm>
            <a:off x="8739889" y="4403930"/>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Unterstützungsangebote</a:t>
            </a:r>
          </a:p>
        </p:txBody>
      </p:sp>
      <p:sp>
        <p:nvSpPr>
          <p:cNvPr id="41" name="Textfeld 40"/>
          <p:cNvSpPr txBox="1"/>
          <p:nvPr/>
        </p:nvSpPr>
        <p:spPr>
          <a:xfrm>
            <a:off x="8739889" y="479475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Familiäre Kontexte</a:t>
            </a:r>
          </a:p>
        </p:txBody>
      </p:sp>
      <p:sp>
        <p:nvSpPr>
          <p:cNvPr id="42" name="Textfeld 41"/>
          <p:cNvSpPr txBox="1"/>
          <p:nvPr/>
        </p:nvSpPr>
        <p:spPr>
          <a:xfrm>
            <a:off x="4781843" y="2395470"/>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43" name="Textfeld 42"/>
          <p:cNvSpPr txBox="1"/>
          <p:nvPr/>
        </p:nvSpPr>
        <p:spPr>
          <a:xfrm>
            <a:off x="4781843" y="286642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44" name="Textfeld 43"/>
          <p:cNvSpPr txBox="1"/>
          <p:nvPr/>
        </p:nvSpPr>
        <p:spPr>
          <a:xfrm>
            <a:off x="4778099" y="336766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45" name="Textfeld 44"/>
          <p:cNvSpPr txBox="1"/>
          <p:nvPr/>
        </p:nvSpPr>
        <p:spPr>
          <a:xfrm>
            <a:off x="4778099" y="386890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46" name="Textfeld 45"/>
          <p:cNvSpPr txBox="1"/>
          <p:nvPr/>
        </p:nvSpPr>
        <p:spPr>
          <a:xfrm>
            <a:off x="4778099" y="4323733"/>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77" name="Textfeld 76">
            <a:extLst>
              <a:ext uri="{FF2B5EF4-FFF2-40B4-BE49-F238E27FC236}">
                <a16:creationId xmlns:a16="http://schemas.microsoft.com/office/drawing/2014/main" id="{85BB39D6-5CBB-42CA-BAA0-BCD6D944B01B}"/>
              </a:ext>
            </a:extLst>
          </p:cNvPr>
          <p:cNvSpPr txBox="1"/>
          <p:nvPr/>
        </p:nvSpPr>
        <p:spPr>
          <a:xfrm>
            <a:off x="2791582"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78" name="Textfeld 77">
            <a:extLst>
              <a:ext uri="{FF2B5EF4-FFF2-40B4-BE49-F238E27FC236}">
                <a16:creationId xmlns:a16="http://schemas.microsoft.com/office/drawing/2014/main" id="{72B436D6-98E1-42A0-B21A-33443F9BB9F8}"/>
              </a:ext>
            </a:extLst>
          </p:cNvPr>
          <p:cNvSpPr txBox="1"/>
          <p:nvPr/>
        </p:nvSpPr>
        <p:spPr>
          <a:xfrm>
            <a:off x="2778214"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79" name="Textfeld 78">
            <a:extLst>
              <a:ext uri="{FF2B5EF4-FFF2-40B4-BE49-F238E27FC236}">
                <a16:creationId xmlns:a16="http://schemas.microsoft.com/office/drawing/2014/main" id="{81049746-CF40-4048-8957-D26C7385D638}"/>
              </a:ext>
            </a:extLst>
          </p:cNvPr>
          <p:cNvSpPr txBox="1"/>
          <p:nvPr/>
        </p:nvSpPr>
        <p:spPr>
          <a:xfrm>
            <a:off x="2768828"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80" name="Textfeld 79">
            <a:extLst>
              <a:ext uri="{FF2B5EF4-FFF2-40B4-BE49-F238E27FC236}">
                <a16:creationId xmlns:a16="http://schemas.microsoft.com/office/drawing/2014/main" id="{5F0BAB81-D062-4EA2-918B-374D3980FF10}"/>
              </a:ext>
            </a:extLst>
          </p:cNvPr>
          <p:cNvSpPr txBox="1"/>
          <p:nvPr/>
        </p:nvSpPr>
        <p:spPr>
          <a:xfrm>
            <a:off x="2778214"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81" name="Textfeld 80">
            <a:extLst>
              <a:ext uri="{FF2B5EF4-FFF2-40B4-BE49-F238E27FC236}">
                <a16:creationId xmlns:a16="http://schemas.microsoft.com/office/drawing/2014/main" id="{43E8B3B1-4948-47D2-98ED-1FAF7FD3AB40}"/>
              </a:ext>
            </a:extLst>
          </p:cNvPr>
          <p:cNvSpPr txBox="1"/>
          <p:nvPr/>
        </p:nvSpPr>
        <p:spPr>
          <a:xfrm>
            <a:off x="2768828" y="2372752"/>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82" name="Textfeld 81">
            <a:extLst>
              <a:ext uri="{FF2B5EF4-FFF2-40B4-BE49-F238E27FC236}">
                <a16:creationId xmlns:a16="http://schemas.microsoft.com/office/drawing/2014/main" id="{EBA864ED-6A54-4F08-9533-EEC3ACA8AAAF}"/>
              </a:ext>
            </a:extLst>
          </p:cNvPr>
          <p:cNvSpPr txBox="1"/>
          <p:nvPr/>
        </p:nvSpPr>
        <p:spPr>
          <a:xfrm>
            <a:off x="2755739"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83" name="Textfeld 82">
            <a:extLst>
              <a:ext uri="{FF2B5EF4-FFF2-40B4-BE49-F238E27FC236}">
                <a16:creationId xmlns:a16="http://schemas.microsoft.com/office/drawing/2014/main" id="{B87A2B6F-6873-41BD-BC92-AF6440FE6EFF}"/>
              </a:ext>
            </a:extLst>
          </p:cNvPr>
          <p:cNvSpPr txBox="1"/>
          <p:nvPr/>
        </p:nvSpPr>
        <p:spPr>
          <a:xfrm>
            <a:off x="2768828"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84" name="Textfeld 83">
            <a:extLst>
              <a:ext uri="{FF2B5EF4-FFF2-40B4-BE49-F238E27FC236}">
                <a16:creationId xmlns:a16="http://schemas.microsoft.com/office/drawing/2014/main" id="{28A37BE0-41A2-4977-B5F6-FB8484E28A3D}"/>
              </a:ext>
            </a:extLst>
          </p:cNvPr>
          <p:cNvSpPr txBox="1"/>
          <p:nvPr/>
        </p:nvSpPr>
        <p:spPr>
          <a:xfrm>
            <a:off x="2791582"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85" name="Textfeld 84">
            <a:extLst>
              <a:ext uri="{FF2B5EF4-FFF2-40B4-BE49-F238E27FC236}">
                <a16:creationId xmlns:a16="http://schemas.microsoft.com/office/drawing/2014/main" id="{D3194B53-6849-4292-9E38-4BBD81D27152}"/>
              </a:ext>
            </a:extLst>
          </p:cNvPr>
          <p:cNvSpPr txBox="1"/>
          <p:nvPr/>
        </p:nvSpPr>
        <p:spPr>
          <a:xfrm>
            <a:off x="2791582"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86" name="Textfeld 85">
            <a:extLst>
              <a:ext uri="{FF2B5EF4-FFF2-40B4-BE49-F238E27FC236}">
                <a16:creationId xmlns:a16="http://schemas.microsoft.com/office/drawing/2014/main" id="{C4547F4B-A87C-4958-ABD3-BA499F85ACAE}"/>
              </a:ext>
            </a:extLst>
          </p:cNvPr>
          <p:cNvSpPr txBox="1"/>
          <p:nvPr/>
        </p:nvSpPr>
        <p:spPr>
          <a:xfrm>
            <a:off x="2791582"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87" name="Textfeld 86">
            <a:extLst>
              <a:ext uri="{FF2B5EF4-FFF2-40B4-BE49-F238E27FC236}">
                <a16:creationId xmlns:a16="http://schemas.microsoft.com/office/drawing/2014/main" id="{99C028A3-52A2-4393-88F9-F3F5B046EF98}"/>
              </a:ext>
            </a:extLst>
          </p:cNvPr>
          <p:cNvSpPr txBox="1"/>
          <p:nvPr/>
        </p:nvSpPr>
        <p:spPr>
          <a:xfrm>
            <a:off x="2791582"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C747A508-03B0-4E23-970E-CD5C608115DA}"/>
              </a:ext>
            </a:extLst>
          </p:cNvPr>
          <p:cNvSpPr txBox="1"/>
          <p:nvPr/>
        </p:nvSpPr>
        <p:spPr>
          <a:xfrm>
            <a:off x="5741130" y="647908"/>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Tree>
    <p:extLst>
      <p:ext uri="{BB962C8B-B14F-4D97-AF65-F5344CB8AC3E}">
        <p14:creationId xmlns:p14="http://schemas.microsoft.com/office/powerpoint/2010/main" val="716609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362770"/>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7535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Familiäre 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206762" y="233023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42400" y="2372752"/>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24858"/>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23458" y="148060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27202" y="1953932"/>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Umgang mit Vielfalt und Unterschiedlichkeit</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27202" y="2418548"/>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27202" y="288950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23458" y="339074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5" name="Textfeld 74">
            <a:extLst>
              <a:ext uri="{FF2B5EF4-FFF2-40B4-BE49-F238E27FC236}">
                <a16:creationId xmlns:a16="http://schemas.microsoft.com/office/drawing/2014/main" id="{6FF4ACBE-E3D7-43D1-A8A0-AEC976729705}"/>
              </a:ext>
            </a:extLst>
          </p:cNvPr>
          <p:cNvSpPr txBox="1"/>
          <p:nvPr/>
        </p:nvSpPr>
        <p:spPr>
          <a:xfrm>
            <a:off x="4023458" y="389198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23458" y="434681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Tree>
    <p:extLst>
      <p:ext uri="{BB962C8B-B14F-4D97-AF65-F5344CB8AC3E}">
        <p14:creationId xmlns:p14="http://schemas.microsoft.com/office/powerpoint/2010/main" val="78496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362770"/>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7535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Familiäre 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206762" y="2330237"/>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895452"/>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42400" y="2372752"/>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23458" y="148060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27202" y="1953932"/>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Umgang mit Vielfalt und Unterschiedlichkeit</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27202" y="2418548"/>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27202" y="288950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23458" y="339074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5" name="Textfeld 74">
            <a:extLst>
              <a:ext uri="{FF2B5EF4-FFF2-40B4-BE49-F238E27FC236}">
                <a16:creationId xmlns:a16="http://schemas.microsoft.com/office/drawing/2014/main" id="{6FF4ACBE-E3D7-43D1-A8A0-AEC976729705}"/>
              </a:ext>
            </a:extLst>
          </p:cNvPr>
          <p:cNvSpPr txBox="1"/>
          <p:nvPr/>
        </p:nvSpPr>
        <p:spPr>
          <a:xfrm>
            <a:off x="4023458" y="389198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23458" y="434681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Tree>
    <p:extLst>
      <p:ext uri="{BB962C8B-B14F-4D97-AF65-F5344CB8AC3E}">
        <p14:creationId xmlns:p14="http://schemas.microsoft.com/office/powerpoint/2010/main" val="164837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362770"/>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7535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Familiäre 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23458" y="148060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27202" y="1953932"/>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Umgang mit Vielfalt und Unterschiedlichkeit</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27202" y="2418548"/>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27202" y="288950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23458" y="339074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5" name="Textfeld 74">
            <a:extLst>
              <a:ext uri="{FF2B5EF4-FFF2-40B4-BE49-F238E27FC236}">
                <a16:creationId xmlns:a16="http://schemas.microsoft.com/office/drawing/2014/main" id="{6FF4ACBE-E3D7-43D1-A8A0-AEC976729705}"/>
              </a:ext>
            </a:extLst>
          </p:cNvPr>
          <p:cNvSpPr txBox="1"/>
          <p:nvPr/>
        </p:nvSpPr>
        <p:spPr>
          <a:xfrm>
            <a:off x="4023458" y="389198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23458" y="434681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cxnSp>
        <p:nvCxnSpPr>
          <p:cNvPr id="78" name="Gekrümmter Verbinder 3">
            <a:extLst>
              <a:ext uri="{FF2B5EF4-FFF2-40B4-BE49-F238E27FC236}">
                <a16:creationId xmlns:a16="http://schemas.microsoft.com/office/drawing/2014/main" id="{C52D2E1A-3891-4861-8DFD-F3E733DAE96C}"/>
              </a:ext>
            </a:extLst>
          </p:cNvPr>
          <p:cNvCxnSpPr/>
          <p:nvPr/>
        </p:nvCxnSpPr>
        <p:spPr>
          <a:xfrm rot="10800000" flipV="1">
            <a:off x="9715540" y="4078415"/>
            <a:ext cx="12700" cy="873176"/>
          </a:xfrm>
          <a:prstGeom prst="curvedConnector3">
            <a:avLst>
              <a:gd name="adj1" fmla="val 1800000"/>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73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362770"/>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7535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Familiäre 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198707" y="1406880"/>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23458" y="148060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27202" y="1953932"/>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Umgang mit Vielfalt und Unterschiedlichkeit</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27202" y="2418548"/>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27202" y="288950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23458" y="339074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5" name="Textfeld 74">
            <a:extLst>
              <a:ext uri="{FF2B5EF4-FFF2-40B4-BE49-F238E27FC236}">
                <a16:creationId xmlns:a16="http://schemas.microsoft.com/office/drawing/2014/main" id="{6FF4ACBE-E3D7-43D1-A8A0-AEC976729705}"/>
              </a:ext>
            </a:extLst>
          </p:cNvPr>
          <p:cNvSpPr txBox="1"/>
          <p:nvPr/>
        </p:nvSpPr>
        <p:spPr>
          <a:xfrm>
            <a:off x="4023458" y="389198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23458" y="434681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Tree>
    <p:extLst>
      <p:ext uri="{BB962C8B-B14F-4D97-AF65-F5344CB8AC3E}">
        <p14:creationId xmlns:p14="http://schemas.microsoft.com/office/powerpoint/2010/main" val="285239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AF15-0063-C7EF-3EFE-01A94B2D1723}"/>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0E1B783E-90CF-4AE4-896A-6E9A66D5BA8F}"/>
              </a:ext>
            </a:extLst>
          </p:cNvPr>
          <p:cNvSpPr>
            <a:spLocks noGrp="1"/>
          </p:cNvSpPr>
          <p:nvPr>
            <p:ph type="title"/>
          </p:nvPr>
        </p:nvSpPr>
        <p:spPr>
          <a:xfrm>
            <a:off x="501650" y="330672"/>
            <a:ext cx="8848827" cy="980469"/>
          </a:xfrm>
        </p:spPr>
        <p:txBody>
          <a:bodyPr/>
          <a:lstStyle/>
          <a:p>
            <a:r>
              <a:rPr lang="de-DE" dirty="0"/>
              <a:t>Weiterentwicklung </a:t>
            </a:r>
            <a:br>
              <a:rPr lang="de-DE" dirty="0"/>
            </a:br>
            <a:r>
              <a:rPr lang="de-DE" dirty="0"/>
              <a:t>des Referenzrahmens Schulqualität NRW</a:t>
            </a:r>
          </a:p>
        </p:txBody>
      </p:sp>
      <p:sp>
        <p:nvSpPr>
          <p:cNvPr id="3" name="Foliennummernplatzhalter 5">
            <a:extLst>
              <a:ext uri="{FF2B5EF4-FFF2-40B4-BE49-F238E27FC236}">
                <a16:creationId xmlns:a16="http://schemas.microsoft.com/office/drawing/2014/main" id="{FB0A928A-970D-AA75-7714-20B84255265C}"/>
              </a:ext>
            </a:extLst>
          </p:cNvPr>
          <p:cNvSpPr>
            <a:spLocks noGrp="1"/>
          </p:cNvSpPr>
          <p:nvPr>
            <p:ph type="sldNum" sz="quarter" idx="4"/>
          </p:nvPr>
        </p:nvSpPr>
        <p:spPr>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a:t>
            </a:fld>
            <a:endParaRPr lang="de-DE" dirty="0"/>
          </a:p>
        </p:txBody>
      </p:sp>
      <p:pic>
        <p:nvPicPr>
          <p:cNvPr id="4" name="Bild 3">
            <a:extLst>
              <a:ext uri="{FF2B5EF4-FFF2-40B4-BE49-F238E27FC236}">
                <a16:creationId xmlns:a16="http://schemas.microsoft.com/office/drawing/2014/main" id="{459CDF8C-24B0-82F5-690F-1FF3D9A5252D}"/>
              </a:ext>
            </a:extLst>
          </p:cNvPr>
          <p:cNvPicPr>
            <a:picLocks noChangeAspect="1"/>
          </p:cNvPicPr>
          <p:nvPr/>
        </p:nvPicPr>
        <p:blipFill>
          <a:blip r:embed="rId3"/>
          <a:srcRect l="3156" r="3920"/>
          <a:stretch/>
        </p:blipFill>
        <p:spPr>
          <a:xfrm>
            <a:off x="516613" y="2158794"/>
            <a:ext cx="4196707" cy="2540411"/>
          </a:xfrm>
          <a:prstGeom prst="rect">
            <a:avLst/>
          </a:prstGeom>
        </p:spPr>
      </p:pic>
      <p:sp>
        <p:nvSpPr>
          <p:cNvPr id="7" name="Inhaltsplatzhalter 2">
            <a:extLst>
              <a:ext uri="{FF2B5EF4-FFF2-40B4-BE49-F238E27FC236}">
                <a16:creationId xmlns:a16="http://schemas.microsoft.com/office/drawing/2014/main" id="{2B834611-D75E-4394-9022-EA8E34569658}"/>
              </a:ext>
            </a:extLst>
          </p:cNvPr>
          <p:cNvSpPr txBox="1">
            <a:spLocks/>
          </p:cNvSpPr>
          <p:nvPr/>
        </p:nvSpPr>
        <p:spPr>
          <a:xfrm>
            <a:off x="5023692" y="2247441"/>
            <a:ext cx="6651695" cy="366595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1.1 Begründungszusammenhang</a:t>
            </a:r>
          </a:p>
          <a:p>
            <a:r>
              <a:rPr lang="de-DE" dirty="0"/>
              <a:t>1.2 Zeitplan</a:t>
            </a:r>
          </a:p>
          <a:p>
            <a:r>
              <a:rPr lang="de-DE" dirty="0"/>
              <a:t>2. Aktualisierung</a:t>
            </a:r>
          </a:p>
          <a:p>
            <a:r>
              <a:rPr lang="de-DE" dirty="0"/>
              <a:t>2.1 Gemeinsamkeiten</a:t>
            </a:r>
          </a:p>
          <a:p>
            <a:r>
              <a:rPr lang="de-DE" dirty="0"/>
              <a:t>2.2 Unterschiede</a:t>
            </a:r>
          </a:p>
          <a:p>
            <a:r>
              <a:rPr lang="de-DE" dirty="0"/>
              <a:t>2.3 Differenzierte Betrachtung</a:t>
            </a:r>
          </a:p>
          <a:p>
            <a:endParaRPr lang="de-DE" dirty="0"/>
          </a:p>
        </p:txBody>
      </p:sp>
    </p:spTree>
    <p:extLst>
      <p:ext uri="{BB962C8B-B14F-4D97-AF65-F5344CB8AC3E}">
        <p14:creationId xmlns:p14="http://schemas.microsoft.com/office/powerpoint/2010/main" val="28055487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895452"/>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23458" y="148060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27202" y="1953932"/>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Umgang mit Vielfalt und Unterschiedlichkeit</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27202" y="2418548"/>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27202" y="288950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23458" y="339074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5" name="Textfeld 74">
            <a:extLst>
              <a:ext uri="{FF2B5EF4-FFF2-40B4-BE49-F238E27FC236}">
                <a16:creationId xmlns:a16="http://schemas.microsoft.com/office/drawing/2014/main" id="{6FF4ACBE-E3D7-43D1-A8A0-AEC976729705}"/>
              </a:ext>
            </a:extLst>
          </p:cNvPr>
          <p:cNvSpPr txBox="1"/>
          <p:nvPr/>
        </p:nvSpPr>
        <p:spPr>
          <a:xfrm>
            <a:off x="4023458" y="389198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23458" y="434681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Tree>
    <p:extLst>
      <p:ext uri="{BB962C8B-B14F-4D97-AF65-F5344CB8AC3E}">
        <p14:creationId xmlns:p14="http://schemas.microsoft.com/office/powerpoint/2010/main" val="275572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4950"/>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Umgang mit Vielfalt und Unterschiedlichkeit</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50618"/>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5" name="Textfeld 74">
            <a:extLst>
              <a:ext uri="{FF2B5EF4-FFF2-40B4-BE49-F238E27FC236}">
                <a16:creationId xmlns:a16="http://schemas.microsoft.com/office/drawing/2014/main" id="{6FF4ACBE-E3D7-43D1-A8A0-AEC976729705}"/>
              </a:ext>
            </a:extLst>
          </p:cNvPr>
          <p:cNvSpPr txBox="1"/>
          <p:nvPr/>
        </p:nvSpPr>
        <p:spPr>
          <a:xfrm>
            <a:off x="4075634" y="4744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86093" y="5222803"/>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Tree>
    <p:extLst>
      <p:ext uri="{BB962C8B-B14F-4D97-AF65-F5344CB8AC3E}">
        <p14:creationId xmlns:p14="http://schemas.microsoft.com/office/powerpoint/2010/main" val="85333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5" name="Textfeld 74">
            <a:extLst>
              <a:ext uri="{FF2B5EF4-FFF2-40B4-BE49-F238E27FC236}">
                <a16:creationId xmlns:a16="http://schemas.microsoft.com/office/drawing/2014/main" id="{6FF4ACBE-E3D7-43D1-A8A0-AEC976729705}"/>
              </a:ext>
            </a:extLst>
          </p:cNvPr>
          <p:cNvSpPr txBox="1"/>
          <p:nvPr/>
        </p:nvSpPr>
        <p:spPr>
          <a:xfrm>
            <a:off x="4075634" y="4744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Externe Kooperation und Vernetzung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86093" y="5222803"/>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chemeClr val="bg1"/>
            </a:solidFill>
          </a:ln>
        </p:spPr>
        <p:txBody>
          <a:bodyPr wrap="square" rtlCol="0" anchor="ctr">
            <a:spAutoFit/>
          </a:bodyPr>
          <a:lstStyle/>
          <a:p>
            <a:pPr algn="ctr">
              <a:defRPr/>
            </a:pPr>
            <a:r>
              <a:rPr lang="de-DE" sz="1000" dirty="0">
                <a:solidFill>
                  <a:srgbClr val="FF9900"/>
                </a:solidFill>
                <a:latin typeface="Calibri"/>
              </a:rPr>
              <a:t>Kultur des Umgangs miteinander</a:t>
            </a:r>
          </a:p>
        </p:txBody>
      </p:sp>
      <p:cxnSp>
        <p:nvCxnSpPr>
          <p:cNvPr id="80" name="Gekrümmter Verbinder 63">
            <a:extLst>
              <a:ext uri="{FF2B5EF4-FFF2-40B4-BE49-F238E27FC236}">
                <a16:creationId xmlns:a16="http://schemas.microsoft.com/office/drawing/2014/main" id="{87557731-729E-486A-9D6B-227BC63AB0EA}"/>
              </a:ext>
            </a:extLst>
          </p:cNvPr>
          <p:cNvCxnSpPr>
            <a:cxnSpLocks/>
          </p:cNvCxnSpPr>
          <p:nvPr/>
        </p:nvCxnSpPr>
        <p:spPr>
          <a:xfrm flipV="1">
            <a:off x="5823901" y="3021767"/>
            <a:ext cx="12700" cy="1728000"/>
          </a:xfrm>
          <a:prstGeom prst="curvedConnector3">
            <a:avLst>
              <a:gd name="adj1" fmla="val 322326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1" name="Gekrümmter Verbinder 3">
            <a:extLst>
              <a:ext uri="{FF2B5EF4-FFF2-40B4-BE49-F238E27FC236}">
                <a16:creationId xmlns:a16="http://schemas.microsoft.com/office/drawing/2014/main" id="{73AD8647-9662-4E02-A854-210E307A6091}"/>
              </a:ext>
            </a:extLst>
          </p:cNvPr>
          <p:cNvCxnSpPr/>
          <p:nvPr/>
        </p:nvCxnSpPr>
        <p:spPr>
          <a:xfrm flipV="1">
            <a:off x="5817747" y="3127818"/>
            <a:ext cx="12700" cy="432000"/>
          </a:xfrm>
          <a:prstGeom prst="curvedConnector3">
            <a:avLst>
              <a:gd name="adj1" fmla="val 1800000"/>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86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par>
                                <p:cTn id="23" presetID="22" presetClass="entr" presetSubtype="4" fill="hold" nodeType="withEffect">
                                  <p:stCondLst>
                                    <p:cond delay="0"/>
                                  </p:stCondLst>
                                  <p:childTnLst>
                                    <p:set>
                                      <p:cBhvr>
                                        <p:cTn id="24" dur="1" fill="hold">
                                          <p:stCondLst>
                                            <p:cond delay="0"/>
                                          </p:stCondLst>
                                        </p:cTn>
                                        <p:tgtEl>
                                          <p:spTgt spid="80"/>
                                        </p:tgtEl>
                                        <p:attrNameLst>
                                          <p:attrName>style.visibility</p:attrName>
                                        </p:attrNameLst>
                                      </p:cBhvr>
                                      <p:to>
                                        <p:strVal val="visible"/>
                                      </p:to>
                                    </p:set>
                                    <p:animEffect transition="in" filter="wipe(down)">
                                      <p:cBhvr>
                                        <p:cTn id="25" dur="500"/>
                                        <p:tgtEl>
                                          <p:spTgt spid="80"/>
                                        </p:tgtEl>
                                      </p:cBhvr>
                                    </p:animEffect>
                                  </p:childTnLst>
                                </p:cTn>
                              </p:par>
                              <p:par>
                                <p:cTn id="26" presetID="9" presetClass="exit" presetSubtype="0" fill="hold" nodeType="withEffect">
                                  <p:stCondLst>
                                    <p:cond delay="0"/>
                                  </p:stCondLst>
                                  <p:childTnLst>
                                    <p:animEffect transition="out" filter="dissolve">
                                      <p:cBhvr>
                                        <p:cTn id="27" dur="500"/>
                                        <p:tgtEl>
                                          <p:spTgt spid="80"/>
                                        </p:tgtEl>
                                      </p:cBhvr>
                                    </p:animEffect>
                                    <p:set>
                                      <p:cBhvr>
                                        <p:cTn id="28" dur="1" fill="hold">
                                          <p:stCondLst>
                                            <p:cond delay="499"/>
                                          </p:stCondLst>
                                        </p:cTn>
                                        <p:tgtEl>
                                          <p:spTgt spid="8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81"/>
                                        </p:tgtEl>
                                        <p:attrNameLst>
                                          <p:attrName>style.visibility</p:attrName>
                                        </p:attrNameLst>
                                      </p:cBhvr>
                                      <p:to>
                                        <p:strVal val="visible"/>
                                      </p:to>
                                    </p:set>
                                    <p:animEffect transition="in" filter="wipe(down)">
                                      <p:cBhvr>
                                        <p:cTn id="33" dur="500"/>
                                        <p:tgtEl>
                                          <p:spTgt spid="81"/>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xit" presetSubtype="0" fill="hold" nodeType="clickEffect">
                                  <p:stCondLst>
                                    <p:cond delay="0"/>
                                  </p:stCondLst>
                                  <p:childTnLst>
                                    <p:animEffect transition="out" filter="dissolve">
                                      <p:cBhvr>
                                        <p:cTn id="37" dur="500"/>
                                        <p:tgtEl>
                                          <p:spTgt spid="81"/>
                                        </p:tgtEl>
                                      </p:cBhvr>
                                    </p:animEffect>
                                    <p:set>
                                      <p:cBhvr>
                                        <p:cTn id="38" dur="1" fill="hold">
                                          <p:stCondLst>
                                            <p:cond delay="499"/>
                                          </p:stCondLst>
                                        </p:cTn>
                                        <p:tgtEl>
                                          <p:spTgt spid="8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86093" y="5222803"/>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spTree>
    <p:extLst>
      <p:ext uri="{BB962C8B-B14F-4D97-AF65-F5344CB8AC3E}">
        <p14:creationId xmlns:p14="http://schemas.microsoft.com/office/powerpoint/2010/main" val="124755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46866"/>
            <a:ext cx="1800000" cy="338554"/>
          </a:xfrm>
          <a:prstGeom prst="rect">
            <a:avLst/>
          </a:prstGeom>
          <a:noFill/>
          <a:ln>
            <a:solidFill>
              <a:srgbClr val="FF9900"/>
            </a:solidFill>
          </a:ln>
        </p:spPr>
        <p:txBody>
          <a:bodyPr wrap="square" rtlCol="0" anchor="ctr">
            <a:spAutoFit/>
          </a:bodyPr>
          <a:lstStyle/>
          <a:p>
            <a:pPr algn="ctr">
              <a:defRPr/>
            </a:pPr>
            <a:r>
              <a:rPr lang="de-DE" sz="80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95348" y="4703726"/>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spTree>
    <p:extLst>
      <p:ext uri="{BB962C8B-B14F-4D97-AF65-F5344CB8AC3E}">
        <p14:creationId xmlns:p14="http://schemas.microsoft.com/office/powerpoint/2010/main" val="106067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95348" y="470167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cxnSp>
        <p:nvCxnSpPr>
          <p:cNvPr id="75" name="Gerade Verbindung mit Pfeil 74">
            <a:extLst>
              <a:ext uri="{FF2B5EF4-FFF2-40B4-BE49-F238E27FC236}">
                <a16:creationId xmlns:a16="http://schemas.microsoft.com/office/drawing/2014/main" id="{6FE69A16-67E3-4239-84CB-087EA8F1A9A3}"/>
              </a:ext>
            </a:extLst>
          </p:cNvPr>
          <p:cNvCxnSpPr/>
          <p:nvPr/>
        </p:nvCxnSpPr>
        <p:spPr>
          <a:xfrm flipH="1" flipV="1">
            <a:off x="5879976" y="5517232"/>
            <a:ext cx="648072"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Gerade Verbindung mit Pfeil 79">
            <a:extLst>
              <a:ext uri="{FF2B5EF4-FFF2-40B4-BE49-F238E27FC236}">
                <a16:creationId xmlns:a16="http://schemas.microsoft.com/office/drawing/2014/main" id="{0DFC1515-ABF1-46F2-91E9-C66FE5ACF5B2}"/>
              </a:ext>
            </a:extLst>
          </p:cNvPr>
          <p:cNvCxnSpPr/>
          <p:nvPr/>
        </p:nvCxnSpPr>
        <p:spPr>
          <a:xfrm flipH="1" flipV="1">
            <a:off x="6816000" y="5202000"/>
            <a:ext cx="144096" cy="3420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Gerade Verbindung mit Pfeil 80">
            <a:extLst>
              <a:ext uri="{FF2B5EF4-FFF2-40B4-BE49-F238E27FC236}">
                <a16:creationId xmlns:a16="http://schemas.microsoft.com/office/drawing/2014/main" id="{EA5D5235-28FC-4118-96E7-DA9CB0830E3D}"/>
              </a:ext>
            </a:extLst>
          </p:cNvPr>
          <p:cNvCxnSpPr/>
          <p:nvPr/>
        </p:nvCxnSpPr>
        <p:spPr>
          <a:xfrm flipV="1">
            <a:off x="7608000" y="5085184"/>
            <a:ext cx="216192" cy="3508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Gerade Verbindung mit Pfeil 81">
            <a:extLst>
              <a:ext uri="{FF2B5EF4-FFF2-40B4-BE49-F238E27FC236}">
                <a16:creationId xmlns:a16="http://schemas.microsoft.com/office/drawing/2014/main" id="{CE9A9752-4A1C-4F34-8693-9CD9A460BE77}"/>
              </a:ext>
            </a:extLst>
          </p:cNvPr>
          <p:cNvCxnSpPr/>
          <p:nvPr/>
        </p:nvCxnSpPr>
        <p:spPr>
          <a:xfrm flipV="1">
            <a:off x="8112224" y="5373008"/>
            <a:ext cx="504056" cy="3602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21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par>
                          <p:cTn id="23" fill="hold">
                            <p:stCondLst>
                              <p:cond delay="0"/>
                            </p:stCondLst>
                            <p:childTnLst>
                              <p:par>
                                <p:cTn id="24" presetID="22" presetClass="entr" presetSubtype="4" fill="hold" nodeType="afterEffect">
                                  <p:stCondLst>
                                    <p:cond delay="0"/>
                                  </p:stCondLst>
                                  <p:childTnLst>
                                    <p:set>
                                      <p:cBhvr>
                                        <p:cTn id="25" dur="1" fill="hold">
                                          <p:stCondLst>
                                            <p:cond delay="0"/>
                                          </p:stCondLst>
                                        </p:cTn>
                                        <p:tgtEl>
                                          <p:spTgt spid="75"/>
                                        </p:tgtEl>
                                        <p:attrNameLst>
                                          <p:attrName>style.visibility</p:attrName>
                                        </p:attrNameLst>
                                      </p:cBhvr>
                                      <p:to>
                                        <p:strVal val="visible"/>
                                      </p:to>
                                    </p:set>
                                    <p:animEffect transition="in" filter="wipe(down)">
                                      <p:cBhvr>
                                        <p:cTn id="26" dur="500"/>
                                        <p:tgtEl>
                                          <p:spTgt spid="75"/>
                                        </p:tgtEl>
                                      </p:cBhvr>
                                    </p:animEffect>
                                  </p:childTnLst>
                                </p:cTn>
                              </p:par>
                              <p:par>
                                <p:cTn id="27" presetID="22" presetClass="entr" presetSubtype="4" fill="hold" nodeType="withEffect">
                                  <p:stCondLst>
                                    <p:cond delay="0"/>
                                  </p:stCondLst>
                                  <p:childTnLst>
                                    <p:set>
                                      <p:cBhvr>
                                        <p:cTn id="28" dur="1" fill="hold">
                                          <p:stCondLst>
                                            <p:cond delay="0"/>
                                          </p:stCondLst>
                                        </p:cTn>
                                        <p:tgtEl>
                                          <p:spTgt spid="80"/>
                                        </p:tgtEl>
                                        <p:attrNameLst>
                                          <p:attrName>style.visibility</p:attrName>
                                        </p:attrNameLst>
                                      </p:cBhvr>
                                      <p:to>
                                        <p:strVal val="visible"/>
                                      </p:to>
                                    </p:set>
                                    <p:animEffect transition="in" filter="wipe(down)">
                                      <p:cBhvr>
                                        <p:cTn id="29" dur="500"/>
                                        <p:tgtEl>
                                          <p:spTgt spid="80"/>
                                        </p:tgtEl>
                                      </p:cBhvr>
                                    </p:animEffect>
                                  </p:childTnLst>
                                </p:cTn>
                              </p:par>
                              <p:par>
                                <p:cTn id="30" presetID="22" presetClass="entr" presetSubtype="4" fill="hold" nodeType="with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wipe(down)">
                                      <p:cBhvr>
                                        <p:cTn id="32" dur="500"/>
                                        <p:tgtEl>
                                          <p:spTgt spid="81"/>
                                        </p:tgtEl>
                                      </p:cBhvr>
                                    </p:animEffect>
                                  </p:childTnLst>
                                </p:cTn>
                              </p:par>
                              <p:par>
                                <p:cTn id="33" presetID="22" presetClass="entr" presetSubtype="4" fill="hold" nodeType="withEffect">
                                  <p:stCondLst>
                                    <p:cond delay="0"/>
                                  </p:stCondLst>
                                  <p:childTnLst>
                                    <p:set>
                                      <p:cBhvr>
                                        <p:cTn id="34" dur="1" fill="hold">
                                          <p:stCondLst>
                                            <p:cond delay="0"/>
                                          </p:stCondLst>
                                        </p:cTn>
                                        <p:tgtEl>
                                          <p:spTgt spid="82"/>
                                        </p:tgtEl>
                                        <p:attrNameLst>
                                          <p:attrName>style.visibility</p:attrName>
                                        </p:attrNameLst>
                                      </p:cBhvr>
                                      <p:to>
                                        <p:strVal val="visible"/>
                                      </p:to>
                                    </p:set>
                                    <p:animEffect transition="in" filter="wipe(down)">
                                      <p:cBhvr>
                                        <p:cTn id="35"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46866"/>
            <a:ext cx="1800000" cy="338554"/>
          </a:xfrm>
          <a:prstGeom prst="rect">
            <a:avLst/>
          </a:prstGeom>
          <a:noFill/>
          <a:ln>
            <a:solidFill>
              <a:srgbClr val="FF9900"/>
            </a:solidFill>
          </a:ln>
        </p:spPr>
        <p:txBody>
          <a:bodyPr wrap="square" rtlCol="0" anchor="ctr">
            <a:spAutoFit/>
          </a:bodyPr>
          <a:lstStyle/>
          <a:p>
            <a:pPr algn="ctr">
              <a:defRPr/>
            </a:pPr>
            <a:r>
              <a:rPr lang="de-DE" sz="80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59" name="Textfeld 58">
            <a:extLst>
              <a:ext uri="{FF2B5EF4-FFF2-40B4-BE49-F238E27FC236}">
                <a16:creationId xmlns:a16="http://schemas.microsoft.com/office/drawing/2014/main" id="{CA75AA05-A837-4425-B5AE-9D5E4E3FBE4F}"/>
              </a:ext>
            </a:extLst>
          </p:cNvPr>
          <p:cNvSpPr txBox="1"/>
          <p:nvPr/>
        </p:nvSpPr>
        <p:spPr>
          <a:xfrm>
            <a:off x="2165154" y="607798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Ganztag und Übermittagsbetreuung</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68" name="Textfeld 67">
            <a:extLst>
              <a:ext uri="{FF2B5EF4-FFF2-40B4-BE49-F238E27FC236}">
                <a16:creationId xmlns:a16="http://schemas.microsoft.com/office/drawing/2014/main" id="{6806350C-174E-443D-A6DB-A46A74C6ED8F}"/>
              </a:ext>
            </a:extLst>
          </p:cNvPr>
          <p:cNvSpPr txBox="1"/>
          <p:nvPr/>
        </p:nvSpPr>
        <p:spPr>
          <a:xfrm>
            <a:off x="2165154" y="5238192"/>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69" name="Textfeld 68">
            <a:extLst>
              <a:ext uri="{FF2B5EF4-FFF2-40B4-BE49-F238E27FC236}">
                <a16:creationId xmlns:a16="http://schemas.microsoft.com/office/drawing/2014/main" id="{7F1E239F-F536-444A-84E8-3230AD9F313C}"/>
              </a:ext>
            </a:extLst>
          </p:cNvPr>
          <p:cNvSpPr txBox="1"/>
          <p:nvPr/>
        </p:nvSpPr>
        <p:spPr>
          <a:xfrm>
            <a:off x="2165154" y="56457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95348" y="4703726"/>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spTree>
    <p:extLst>
      <p:ext uri="{BB962C8B-B14F-4D97-AF65-F5344CB8AC3E}">
        <p14:creationId xmlns:p14="http://schemas.microsoft.com/office/powerpoint/2010/main" val="88247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25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38105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29311" y="2850052"/>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42400" y="3324291"/>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428789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67" name="Textfeld 66">
            <a:extLst>
              <a:ext uri="{FF2B5EF4-FFF2-40B4-BE49-F238E27FC236}">
                <a16:creationId xmlns:a16="http://schemas.microsoft.com/office/drawing/2014/main" id="{7E1AEAD9-5B3A-4140-930A-03780BDFF7C9}"/>
              </a:ext>
            </a:extLst>
          </p:cNvPr>
          <p:cNvSpPr txBox="1"/>
          <p:nvPr/>
        </p:nvSpPr>
        <p:spPr>
          <a:xfrm>
            <a:off x="2165154" y="477248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95348" y="470167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sp>
        <p:nvSpPr>
          <p:cNvPr id="75" name="Textfeld 74">
            <a:extLst>
              <a:ext uri="{FF2B5EF4-FFF2-40B4-BE49-F238E27FC236}">
                <a16:creationId xmlns:a16="http://schemas.microsoft.com/office/drawing/2014/main" id="{2436634A-4D96-4292-9291-1BE71E6F6268}"/>
              </a:ext>
            </a:extLst>
          </p:cNvPr>
          <p:cNvSpPr txBox="1"/>
          <p:nvPr/>
        </p:nvSpPr>
        <p:spPr>
          <a:xfrm>
            <a:off x="206614" y="415587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80" name="Textfeld 79">
            <a:extLst>
              <a:ext uri="{FF2B5EF4-FFF2-40B4-BE49-F238E27FC236}">
                <a16:creationId xmlns:a16="http://schemas.microsoft.com/office/drawing/2014/main" id="{1C6DB351-AA38-4374-A9DD-01F0E659317A}"/>
              </a:ext>
            </a:extLst>
          </p:cNvPr>
          <p:cNvSpPr txBox="1"/>
          <p:nvPr/>
        </p:nvSpPr>
        <p:spPr>
          <a:xfrm>
            <a:off x="198707" y="4612183"/>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81" name="Textfeld 80">
            <a:extLst>
              <a:ext uri="{FF2B5EF4-FFF2-40B4-BE49-F238E27FC236}">
                <a16:creationId xmlns:a16="http://schemas.microsoft.com/office/drawing/2014/main" id="{26889724-F3A2-49C1-9036-5143E01B4529}"/>
              </a:ext>
            </a:extLst>
          </p:cNvPr>
          <p:cNvSpPr txBox="1"/>
          <p:nvPr/>
        </p:nvSpPr>
        <p:spPr>
          <a:xfrm>
            <a:off x="175404" y="509972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Tree>
    <p:extLst>
      <p:ext uri="{BB962C8B-B14F-4D97-AF65-F5344CB8AC3E}">
        <p14:creationId xmlns:p14="http://schemas.microsoft.com/office/powerpoint/2010/main" val="6859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2850597"/>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55632" y="238484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65154" y="4116292"/>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65154" y="4612183"/>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5099726"/>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95348" y="470167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sp>
        <p:nvSpPr>
          <p:cNvPr id="75" name="Textfeld 74">
            <a:extLst>
              <a:ext uri="{FF2B5EF4-FFF2-40B4-BE49-F238E27FC236}">
                <a16:creationId xmlns:a16="http://schemas.microsoft.com/office/drawing/2014/main" id="{2436634A-4D96-4292-9291-1BE71E6F6268}"/>
              </a:ext>
            </a:extLst>
          </p:cNvPr>
          <p:cNvSpPr txBox="1"/>
          <p:nvPr/>
        </p:nvSpPr>
        <p:spPr>
          <a:xfrm>
            <a:off x="206614" y="415587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80" name="Textfeld 79">
            <a:extLst>
              <a:ext uri="{FF2B5EF4-FFF2-40B4-BE49-F238E27FC236}">
                <a16:creationId xmlns:a16="http://schemas.microsoft.com/office/drawing/2014/main" id="{1C6DB351-AA38-4374-A9DD-01F0E659317A}"/>
              </a:ext>
            </a:extLst>
          </p:cNvPr>
          <p:cNvSpPr txBox="1"/>
          <p:nvPr/>
        </p:nvSpPr>
        <p:spPr>
          <a:xfrm>
            <a:off x="198707" y="4625517"/>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81" name="Textfeld 80">
            <a:extLst>
              <a:ext uri="{FF2B5EF4-FFF2-40B4-BE49-F238E27FC236}">
                <a16:creationId xmlns:a16="http://schemas.microsoft.com/office/drawing/2014/main" id="{26889724-F3A2-49C1-9036-5143E01B4529}"/>
              </a:ext>
            </a:extLst>
          </p:cNvPr>
          <p:cNvSpPr txBox="1"/>
          <p:nvPr/>
        </p:nvSpPr>
        <p:spPr>
          <a:xfrm>
            <a:off x="175404" y="509972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Tree>
    <p:extLst>
      <p:ext uri="{BB962C8B-B14F-4D97-AF65-F5344CB8AC3E}">
        <p14:creationId xmlns:p14="http://schemas.microsoft.com/office/powerpoint/2010/main" val="261709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2850597"/>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67006" y="37950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65154" y="4254341"/>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65154" y="4704476"/>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5185836"/>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95348" y="470167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sp>
        <p:nvSpPr>
          <p:cNvPr id="75" name="Textfeld 74">
            <a:extLst>
              <a:ext uri="{FF2B5EF4-FFF2-40B4-BE49-F238E27FC236}">
                <a16:creationId xmlns:a16="http://schemas.microsoft.com/office/drawing/2014/main" id="{2436634A-4D96-4292-9291-1BE71E6F6268}"/>
              </a:ext>
            </a:extLst>
          </p:cNvPr>
          <p:cNvSpPr txBox="1"/>
          <p:nvPr/>
        </p:nvSpPr>
        <p:spPr>
          <a:xfrm>
            <a:off x="2151786"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80" name="Textfeld 79">
            <a:extLst>
              <a:ext uri="{FF2B5EF4-FFF2-40B4-BE49-F238E27FC236}">
                <a16:creationId xmlns:a16="http://schemas.microsoft.com/office/drawing/2014/main" id="{1C6DB351-AA38-4374-A9DD-01F0E659317A}"/>
              </a:ext>
            </a:extLst>
          </p:cNvPr>
          <p:cNvSpPr txBox="1"/>
          <p:nvPr/>
        </p:nvSpPr>
        <p:spPr>
          <a:xfrm>
            <a:off x="216986" y="4657901"/>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81" name="Textfeld 80">
            <a:extLst>
              <a:ext uri="{FF2B5EF4-FFF2-40B4-BE49-F238E27FC236}">
                <a16:creationId xmlns:a16="http://schemas.microsoft.com/office/drawing/2014/main" id="{26889724-F3A2-49C1-9036-5143E01B4529}"/>
              </a:ext>
            </a:extLst>
          </p:cNvPr>
          <p:cNvSpPr txBox="1"/>
          <p:nvPr/>
        </p:nvSpPr>
        <p:spPr>
          <a:xfrm>
            <a:off x="234960" y="506848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59" name="Rechteck 58">
            <a:extLst>
              <a:ext uri="{FF2B5EF4-FFF2-40B4-BE49-F238E27FC236}">
                <a16:creationId xmlns:a16="http://schemas.microsoft.com/office/drawing/2014/main" id="{D5A93DB0-3823-4E80-B282-22449131BA55}"/>
              </a:ext>
            </a:extLst>
          </p:cNvPr>
          <p:cNvSpPr/>
          <p:nvPr/>
        </p:nvSpPr>
        <p:spPr>
          <a:xfrm>
            <a:off x="234960" y="4178697"/>
            <a:ext cx="1800000" cy="1286824"/>
          </a:xfrm>
          <a:prstGeom prst="rect">
            <a:avLst/>
          </a:prstGeom>
          <a:no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solidFill>
                <a:prstClr val="white"/>
              </a:solidFill>
              <a:latin typeface="Calibri"/>
            </a:endParaRPr>
          </a:p>
        </p:txBody>
      </p:sp>
      <p:cxnSp>
        <p:nvCxnSpPr>
          <p:cNvPr id="4" name="Gerade Verbindung mit Pfeil 3">
            <a:extLst>
              <a:ext uri="{FF2B5EF4-FFF2-40B4-BE49-F238E27FC236}">
                <a16:creationId xmlns:a16="http://schemas.microsoft.com/office/drawing/2014/main" id="{A3445E31-F854-4045-8742-ECBEC23B4EDC}"/>
              </a:ext>
            </a:extLst>
          </p:cNvPr>
          <p:cNvCxnSpPr>
            <a:endCxn id="62" idx="1"/>
          </p:cNvCxnSpPr>
          <p:nvPr/>
        </p:nvCxnSpPr>
        <p:spPr>
          <a:xfrm flipV="1">
            <a:off x="1238491" y="3048597"/>
            <a:ext cx="913295" cy="10676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7" name="Textfeld 66">
            <a:extLst>
              <a:ext uri="{FF2B5EF4-FFF2-40B4-BE49-F238E27FC236}">
                <a16:creationId xmlns:a16="http://schemas.microsoft.com/office/drawing/2014/main" id="{A159A225-E71D-4368-A13F-B14D0664A257}"/>
              </a:ext>
            </a:extLst>
          </p:cNvPr>
          <p:cNvSpPr txBox="1"/>
          <p:nvPr/>
        </p:nvSpPr>
        <p:spPr>
          <a:xfrm>
            <a:off x="2165154" y="236915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Klassenführung</a:t>
            </a:r>
          </a:p>
        </p:txBody>
      </p:sp>
      <p:sp>
        <p:nvSpPr>
          <p:cNvPr id="69" name="Textfeld 68">
            <a:extLst>
              <a:ext uri="{FF2B5EF4-FFF2-40B4-BE49-F238E27FC236}">
                <a16:creationId xmlns:a16="http://schemas.microsoft.com/office/drawing/2014/main" id="{FF839D2B-E826-4872-9B84-08258D8C1EC6}"/>
              </a:ext>
            </a:extLst>
          </p:cNvPr>
          <p:cNvSpPr txBox="1"/>
          <p:nvPr/>
        </p:nvSpPr>
        <p:spPr>
          <a:xfrm>
            <a:off x="2142400" y="3393888"/>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Kognitive Aktivierung</a:t>
            </a:r>
          </a:p>
        </p:txBody>
      </p:sp>
      <p:sp>
        <p:nvSpPr>
          <p:cNvPr id="82" name="Textfeld 81">
            <a:extLst>
              <a:ext uri="{FF2B5EF4-FFF2-40B4-BE49-F238E27FC236}">
                <a16:creationId xmlns:a16="http://schemas.microsoft.com/office/drawing/2014/main" id="{0D265FDD-E4D2-46C2-92E3-E03187B7DD9D}"/>
              </a:ext>
            </a:extLst>
          </p:cNvPr>
          <p:cNvSpPr txBox="1"/>
          <p:nvPr/>
        </p:nvSpPr>
        <p:spPr>
          <a:xfrm>
            <a:off x="2165154" y="569162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Lernen und Lehren im digitalen Wandel</a:t>
            </a:r>
          </a:p>
        </p:txBody>
      </p:sp>
      <p:sp>
        <p:nvSpPr>
          <p:cNvPr id="83" name="Rechteck 82">
            <a:extLst>
              <a:ext uri="{FF2B5EF4-FFF2-40B4-BE49-F238E27FC236}">
                <a16:creationId xmlns:a16="http://schemas.microsoft.com/office/drawing/2014/main" id="{ABCFD660-275C-404A-9732-DEF6DFFA3C80}"/>
              </a:ext>
            </a:extLst>
          </p:cNvPr>
          <p:cNvSpPr/>
          <p:nvPr/>
        </p:nvSpPr>
        <p:spPr>
          <a:xfrm>
            <a:off x="2175602" y="2388072"/>
            <a:ext cx="1800000" cy="1342300"/>
          </a:xfrm>
          <a:prstGeom prst="rect">
            <a:avLst/>
          </a:prstGeom>
          <a:no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solidFill>
                <a:prstClr val="white"/>
              </a:solidFill>
              <a:latin typeface="Calibri"/>
            </a:endParaRPr>
          </a:p>
        </p:txBody>
      </p:sp>
      <p:cxnSp>
        <p:nvCxnSpPr>
          <p:cNvPr id="12" name="Gerade Verbindung mit Pfeil 11">
            <a:extLst>
              <a:ext uri="{FF2B5EF4-FFF2-40B4-BE49-F238E27FC236}">
                <a16:creationId xmlns:a16="http://schemas.microsoft.com/office/drawing/2014/main" id="{5E1D744F-6A90-4A6E-9800-89A3B23217EF}"/>
              </a:ext>
            </a:extLst>
          </p:cNvPr>
          <p:cNvCxnSpPr/>
          <p:nvPr/>
        </p:nvCxnSpPr>
        <p:spPr>
          <a:xfrm>
            <a:off x="3568700" y="2120900"/>
            <a:ext cx="0" cy="6442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Gerade Verbindung mit Pfeil 13">
            <a:extLst>
              <a:ext uri="{FF2B5EF4-FFF2-40B4-BE49-F238E27FC236}">
                <a16:creationId xmlns:a16="http://schemas.microsoft.com/office/drawing/2014/main" id="{A1B080E3-9611-4259-A1E0-FF8C381ECB3E}"/>
              </a:ext>
            </a:extLst>
          </p:cNvPr>
          <p:cNvCxnSpPr/>
          <p:nvPr/>
        </p:nvCxnSpPr>
        <p:spPr>
          <a:xfrm>
            <a:off x="3822700" y="2120900"/>
            <a:ext cx="0" cy="13081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5" name="Textfeld 84">
            <a:extLst>
              <a:ext uri="{FF2B5EF4-FFF2-40B4-BE49-F238E27FC236}">
                <a16:creationId xmlns:a16="http://schemas.microsoft.com/office/drawing/2014/main" id="{4C36F313-B79D-4903-87EA-B5C08A77E635}"/>
              </a:ext>
            </a:extLst>
          </p:cNvPr>
          <p:cNvSpPr txBox="1"/>
          <p:nvPr/>
        </p:nvSpPr>
        <p:spPr>
          <a:xfrm>
            <a:off x="257493" y="4219324"/>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Transparenz und Klarheit</a:t>
            </a:r>
          </a:p>
        </p:txBody>
      </p:sp>
    </p:spTree>
    <p:extLst>
      <p:ext uri="{BB962C8B-B14F-4D97-AF65-F5344CB8AC3E}">
        <p14:creationId xmlns:p14="http://schemas.microsoft.com/office/powerpoint/2010/main" val="303936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par>
                                <p:cTn id="25" presetID="10" presetClass="exit" presetSubtype="0" fill="hold" grpId="1" nodeType="withEffect">
                                  <p:stCondLst>
                                    <p:cond delay="0"/>
                                  </p:stCondLst>
                                  <p:childTnLst>
                                    <p:animEffect transition="out" filter="fade">
                                      <p:cBhvr>
                                        <p:cTn id="26" dur="500"/>
                                        <p:tgtEl>
                                          <p:spTgt spid="59"/>
                                        </p:tgtEl>
                                      </p:cBhvr>
                                    </p:animEffect>
                                    <p:set>
                                      <p:cBhvr>
                                        <p:cTn id="27" dur="1" fill="hold">
                                          <p:stCondLst>
                                            <p:cond delay="499"/>
                                          </p:stCondLst>
                                        </p:cTn>
                                        <p:tgtEl>
                                          <p:spTgt spid="59"/>
                                        </p:tgtEl>
                                        <p:attrNameLst>
                                          <p:attrName>style.visibility</p:attrName>
                                        </p:attrNameLst>
                                      </p:cBhvr>
                                      <p:to>
                                        <p:strVal val="hidden"/>
                                      </p:to>
                                    </p:set>
                                  </p:childTnLst>
                                </p:cTn>
                              </p:par>
                              <p:par>
                                <p:cTn id="28" presetID="1" presetClass="entr" presetSubtype="0" fill="hold" grpId="0" nodeType="withEffect">
                                  <p:stCondLst>
                                    <p:cond delay="0"/>
                                  </p:stCondLst>
                                  <p:childTnLst>
                                    <p:set>
                                      <p:cBhvr>
                                        <p:cTn id="29" dur="1" fill="hold">
                                          <p:stCondLst>
                                            <p:cond delay="0"/>
                                          </p:stCondLst>
                                        </p:cTn>
                                        <p:tgtEl>
                                          <p:spTgt spid="83"/>
                                        </p:tgtEl>
                                        <p:attrNameLst>
                                          <p:attrName>style.visibility</p:attrName>
                                        </p:attrNameLst>
                                      </p:cBhvr>
                                      <p:to>
                                        <p:strVal val="visible"/>
                                      </p:to>
                                    </p:set>
                                  </p:childTnLst>
                                </p:cTn>
                              </p:par>
                              <p:par>
                                <p:cTn id="30" presetID="10" presetClass="exit" presetSubtype="0" fill="hold" grpId="1" nodeType="withEffect">
                                  <p:stCondLst>
                                    <p:cond delay="0"/>
                                  </p:stCondLst>
                                  <p:childTnLst>
                                    <p:animEffect transition="out" filter="fade">
                                      <p:cBhvr>
                                        <p:cTn id="31" dur="500"/>
                                        <p:tgtEl>
                                          <p:spTgt spid="83"/>
                                        </p:tgtEl>
                                      </p:cBhvr>
                                    </p:animEffect>
                                    <p:set>
                                      <p:cBhvr>
                                        <p:cTn id="32" dur="1" fill="hold">
                                          <p:stCondLst>
                                            <p:cond delay="499"/>
                                          </p:stCondLst>
                                        </p:cTn>
                                        <p:tgtEl>
                                          <p:spTgt spid="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P spid="59" grpId="0" animBg="1"/>
      <p:bldP spid="59" grpId="1" animBg="1"/>
      <p:bldP spid="83" grpId="0" animBg="1"/>
      <p:bldP spid="8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991545" y="1764099"/>
            <a:ext cx="7749237" cy="4339650"/>
          </a:xfrm>
          <a:prstGeom prst="rect">
            <a:avLst/>
          </a:prstGeom>
          <a:noFill/>
        </p:spPr>
        <p:txBody>
          <a:bodyPr wrap="none" rtlCol="0">
            <a:spAutoFit/>
          </a:bodyPr>
          <a:lstStyle/>
          <a:p>
            <a:r>
              <a:rPr lang="de-DE" sz="2200" dirty="0">
                <a:solidFill>
                  <a:prstClr val="black"/>
                </a:solidFill>
                <a:latin typeface="Calibri"/>
              </a:rPr>
              <a:t>„Die Bildungs-, Schul- und Lernforschung </a:t>
            </a:r>
          </a:p>
          <a:p>
            <a:r>
              <a:rPr lang="de-DE" sz="2200" dirty="0">
                <a:solidFill>
                  <a:prstClr val="black"/>
                </a:solidFill>
                <a:latin typeface="Calibri"/>
              </a:rPr>
              <a:t>wie auch die Schulqualitätsdiskussion </a:t>
            </a:r>
          </a:p>
          <a:p>
            <a:r>
              <a:rPr lang="de-DE" sz="2200" b="1" dirty="0">
                <a:solidFill>
                  <a:prstClr val="black"/>
                </a:solidFill>
                <a:latin typeface="Calibri"/>
              </a:rPr>
              <a:t>entwickeln sich weiter</a:t>
            </a:r>
            <a:r>
              <a:rPr lang="de-DE" sz="2200" dirty="0">
                <a:solidFill>
                  <a:prstClr val="black"/>
                </a:solidFill>
                <a:latin typeface="Calibri"/>
              </a:rPr>
              <a:t>; schulpraktische Erfahrungen </a:t>
            </a:r>
          </a:p>
          <a:p>
            <a:r>
              <a:rPr lang="de-DE" sz="2200" dirty="0">
                <a:solidFill>
                  <a:prstClr val="black"/>
                </a:solidFill>
                <a:latin typeface="Calibri"/>
              </a:rPr>
              <a:t>eröffnen neue Perspektiven und schulpolitische </a:t>
            </a:r>
          </a:p>
          <a:p>
            <a:r>
              <a:rPr lang="de-DE" sz="2200" dirty="0">
                <a:solidFill>
                  <a:prstClr val="black"/>
                </a:solidFill>
                <a:latin typeface="Calibri"/>
              </a:rPr>
              <a:t>Schwerpunktsetzungen können zu </a:t>
            </a:r>
            <a:r>
              <a:rPr lang="de-DE" sz="2200" b="1" dirty="0">
                <a:solidFill>
                  <a:prstClr val="black"/>
                </a:solidFill>
                <a:latin typeface="Calibri"/>
              </a:rPr>
              <a:t>veränderten </a:t>
            </a:r>
          </a:p>
          <a:p>
            <a:r>
              <a:rPr lang="de-DE" sz="2200" b="1" dirty="0">
                <a:solidFill>
                  <a:prstClr val="black"/>
                </a:solidFill>
                <a:latin typeface="Calibri"/>
              </a:rPr>
              <a:t>Prioritäten </a:t>
            </a:r>
            <a:r>
              <a:rPr lang="de-DE" sz="2200" dirty="0">
                <a:solidFill>
                  <a:prstClr val="black"/>
                </a:solidFill>
                <a:latin typeface="Calibri"/>
              </a:rPr>
              <a:t>führen.</a:t>
            </a:r>
          </a:p>
          <a:p>
            <a:endParaRPr lang="de-DE" sz="2200" dirty="0">
              <a:solidFill>
                <a:prstClr val="black"/>
              </a:solidFill>
              <a:latin typeface="Calibri"/>
            </a:endParaRPr>
          </a:p>
          <a:p>
            <a:r>
              <a:rPr lang="de-DE" sz="2200" dirty="0">
                <a:solidFill>
                  <a:prstClr val="black"/>
                </a:solidFill>
                <a:latin typeface="Calibri"/>
              </a:rPr>
              <a:t>Eine </a:t>
            </a:r>
            <a:r>
              <a:rPr lang="de-DE" sz="2200" dirty="0" err="1">
                <a:solidFill>
                  <a:prstClr val="black"/>
                </a:solidFill>
                <a:latin typeface="Calibri"/>
              </a:rPr>
              <a:t>Rahmengebung</a:t>
            </a:r>
            <a:r>
              <a:rPr lang="de-DE" sz="2200" dirty="0">
                <a:solidFill>
                  <a:prstClr val="black"/>
                </a:solidFill>
                <a:latin typeface="Calibri"/>
              </a:rPr>
              <a:t> für so ein komplexes Konstrukt </a:t>
            </a:r>
          </a:p>
          <a:p>
            <a:r>
              <a:rPr lang="de-DE" sz="2200" dirty="0">
                <a:solidFill>
                  <a:prstClr val="black"/>
                </a:solidFill>
                <a:latin typeface="Calibri"/>
              </a:rPr>
              <a:t>wie ‚gute Schulqualität‘ kann vor diesem Hintergrund nur </a:t>
            </a:r>
          </a:p>
          <a:p>
            <a:r>
              <a:rPr lang="de-DE" sz="2200" dirty="0">
                <a:solidFill>
                  <a:prstClr val="black"/>
                </a:solidFill>
                <a:latin typeface="Calibri"/>
              </a:rPr>
              <a:t>als </a:t>
            </a:r>
            <a:r>
              <a:rPr lang="de-DE" sz="2200" b="1" dirty="0">
                <a:solidFill>
                  <a:prstClr val="black"/>
                </a:solidFill>
                <a:latin typeface="Calibri"/>
              </a:rPr>
              <a:t>‚entwicklungsoffenes Konzept‘</a:t>
            </a:r>
            <a:r>
              <a:rPr lang="de-DE" sz="2200" dirty="0">
                <a:solidFill>
                  <a:prstClr val="black"/>
                </a:solidFill>
                <a:latin typeface="Calibri"/>
              </a:rPr>
              <a:t> angelegt werden.“</a:t>
            </a:r>
          </a:p>
          <a:p>
            <a:endParaRPr lang="de-DE" sz="2000" dirty="0">
              <a:solidFill>
                <a:prstClr val="black"/>
              </a:solidFill>
              <a:latin typeface="Calibri"/>
            </a:endParaRPr>
          </a:p>
          <a:p>
            <a:pPr algn="r"/>
            <a:r>
              <a:rPr lang="de-DE" sz="1600" dirty="0">
                <a:solidFill>
                  <a:prstClr val="black"/>
                </a:solidFill>
                <a:latin typeface="Calibri"/>
              </a:rPr>
              <a:t>(RRSQ, 2014, S. 4; Hervorhebungen Koltermann)</a:t>
            </a:r>
          </a:p>
          <a:p>
            <a:endParaRPr lang="de-DE" sz="2000" dirty="0">
              <a:solidFill>
                <a:prstClr val="black"/>
              </a:solidFill>
              <a:latin typeface="Calibri"/>
            </a:endParaRPr>
          </a:p>
        </p:txBody>
      </p:sp>
      <p:pic>
        <p:nvPicPr>
          <p:cNvPr id="6" name="Grafik 5" descr="cover_referenzrahmen"/>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463235">
            <a:off x="9010192" y="2014859"/>
            <a:ext cx="1738443" cy="2424067"/>
          </a:xfrm>
          <a:prstGeom prst="rect">
            <a:avLst/>
          </a:prstGeom>
          <a:ln>
            <a:noFill/>
          </a:ln>
          <a:effectLst>
            <a:outerShdw blurRad="292100" dist="139700" dir="2700000" algn="tl" rotWithShape="0">
              <a:srgbClr val="333333">
                <a:alpha val="65000"/>
              </a:srgbClr>
            </a:outerShdw>
          </a:effectLst>
        </p:spPr>
      </p:pic>
      <p:sp>
        <p:nvSpPr>
          <p:cNvPr id="5" name="Titel 1"/>
          <p:cNvSpPr txBox="1">
            <a:spLocks/>
          </p:cNvSpPr>
          <p:nvPr/>
        </p:nvSpPr>
        <p:spPr>
          <a:xfrm>
            <a:off x="1919536" y="33265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tabLst>
                <a:tab pos="539750" algn="l"/>
              </a:tabLst>
            </a:pPr>
            <a:endParaRPr lang="de-DE" altLang="de-DE" sz="1800" dirty="0">
              <a:solidFill>
                <a:prstClr val="black"/>
              </a:solidFill>
              <a:latin typeface="Calibri"/>
              <a:ea typeface="Verdana" panose="020B0604030504040204" pitchFamily="34" charset="0"/>
              <a:cs typeface="Verdana" panose="020B0604030504040204" pitchFamily="34" charset="0"/>
            </a:endParaRPr>
          </a:p>
        </p:txBody>
      </p:sp>
      <p:sp>
        <p:nvSpPr>
          <p:cNvPr id="2" name="Titel 1">
            <a:extLst>
              <a:ext uri="{FF2B5EF4-FFF2-40B4-BE49-F238E27FC236}">
                <a16:creationId xmlns:a16="http://schemas.microsoft.com/office/drawing/2014/main" id="{370ED95D-056B-4584-BA2D-9513FB698F7A}"/>
              </a:ext>
            </a:extLst>
          </p:cNvPr>
          <p:cNvSpPr>
            <a:spLocks noGrp="1"/>
          </p:cNvSpPr>
          <p:nvPr>
            <p:ph type="title"/>
          </p:nvPr>
        </p:nvSpPr>
        <p:spPr>
          <a:xfrm>
            <a:off x="501650" y="332656"/>
            <a:ext cx="8848827" cy="980469"/>
          </a:xfrm>
        </p:spPr>
        <p:txBody>
          <a:bodyPr/>
          <a:lstStyle/>
          <a:p>
            <a:r>
              <a:rPr lang="de-DE" dirty="0"/>
              <a:t>1.1 Begründungszusammenhang</a:t>
            </a:r>
          </a:p>
        </p:txBody>
      </p:sp>
    </p:spTree>
    <p:extLst>
      <p:ext uri="{BB962C8B-B14F-4D97-AF65-F5344CB8AC3E}">
        <p14:creationId xmlns:p14="http://schemas.microsoft.com/office/powerpoint/2010/main" val="3423224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99132"/>
            <a:ext cx="1800000" cy="253916"/>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Pädagogische 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85098" y="341451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 und Fortbildungsplanung</a:t>
            </a:r>
          </a:p>
        </p:txBody>
      </p:sp>
      <p:sp>
        <p:nvSpPr>
          <p:cNvPr id="32" name="Textfeld 31"/>
          <p:cNvSpPr txBox="1"/>
          <p:nvPr/>
        </p:nvSpPr>
        <p:spPr>
          <a:xfrm>
            <a:off x="7872571" y="390822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Lehrerausbildung</a:t>
            </a:r>
          </a:p>
        </p:txBody>
      </p:sp>
      <p:sp>
        <p:nvSpPr>
          <p:cNvPr id="33" name="Textfeld 32"/>
          <p:cNvSpPr txBox="1"/>
          <p:nvPr/>
        </p:nvSpPr>
        <p:spPr>
          <a:xfrm>
            <a:off x="7885098" y="434886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rgbClr val="F29400"/>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Regionale und überregionale </a:t>
            </a:r>
            <a:r>
              <a:rPr lang="de-DE" sz="1050" dirty="0">
                <a:solidFill>
                  <a:prstClr val="black"/>
                </a:solidFill>
                <a:latin typeface="Calibri"/>
              </a:rPr>
              <a:t>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24633"/>
            <a:ext cx="1800000" cy="253916"/>
          </a:xfrm>
          <a:prstGeom prst="rect">
            <a:avLst/>
          </a:prstGeom>
          <a:noFill/>
          <a:ln>
            <a:solidFill>
              <a:schemeClr val="tx1"/>
            </a:solidFill>
          </a:ln>
        </p:spPr>
        <p:txBody>
          <a:bodyPr wrap="square" rtlCol="0" anchor="ctr">
            <a:spAutoFit/>
          </a:bodyPr>
          <a:lstStyle/>
          <a:p>
            <a:pPr algn="ctr">
              <a:defRPr/>
            </a:pPr>
            <a:r>
              <a:rPr lang="de-DE" sz="1050" dirty="0">
                <a:solidFill>
                  <a:srgbClr val="FF9900"/>
                </a:solidFill>
                <a:latin typeface="Calibri"/>
              </a:rPr>
              <a:t>Soziale </a:t>
            </a:r>
            <a:r>
              <a:rPr lang="de-DE" sz="1050" dirty="0">
                <a:solidFill>
                  <a:prstClr val="black"/>
                </a:solidFill>
                <a:latin typeface="Calibri"/>
              </a:rPr>
              <a:t>Kontexte</a:t>
            </a:r>
          </a:p>
        </p:txBody>
      </p:sp>
      <p:sp>
        <p:nvSpPr>
          <p:cNvPr id="56" name="Textfeld 55">
            <a:extLst>
              <a:ext uri="{FF2B5EF4-FFF2-40B4-BE49-F238E27FC236}">
                <a16:creationId xmlns:a16="http://schemas.microsoft.com/office/drawing/2014/main" id="{9C6B110B-CDA8-4637-A0FC-A2617D2E69C7}"/>
              </a:ext>
            </a:extLst>
          </p:cNvPr>
          <p:cNvSpPr txBox="1"/>
          <p:nvPr/>
        </p:nvSpPr>
        <p:spPr>
          <a:xfrm>
            <a:off x="206762" y="1408394"/>
            <a:ext cx="1800000" cy="415498"/>
          </a:xfrm>
          <a:prstGeom prst="rect">
            <a:avLst/>
          </a:prstGeom>
          <a:noFill/>
          <a:ln>
            <a:solidFill>
              <a:srgbClr val="FF9900"/>
            </a:solidFill>
          </a:ln>
        </p:spPr>
        <p:txBody>
          <a:bodyPr wrap="square" rtlCol="0" anchor="ctr">
            <a:spAutoFit/>
          </a:bodyPr>
          <a:lstStyle/>
          <a:p>
            <a:pPr algn="ctr">
              <a:defRPr/>
            </a:pPr>
            <a:r>
              <a:rPr lang="de-DE" sz="1050" dirty="0">
                <a:solidFill>
                  <a:srgbClr val="FF9900"/>
                </a:solidFill>
                <a:latin typeface="Calibri"/>
              </a:rPr>
              <a:t>Fachliche und überfachliche Kompetenzerwartungen</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2850597"/>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67006" y="37950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65154" y="4254341"/>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65154" y="4704476"/>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5185836"/>
            <a:ext cx="1800000" cy="396000"/>
          </a:xfrm>
          <a:prstGeom prst="rect">
            <a:avLst/>
          </a:prstGeom>
          <a:solidFill>
            <a:schemeClr val="bg1"/>
          </a:solid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rgbClr val="FF9900"/>
            </a:solidFill>
          </a:ln>
        </p:spPr>
        <p:txBody>
          <a:bodyPr wrap="square" rtlCol="0" anchor="ctr">
            <a:spAutoFit/>
          </a:bodyPr>
          <a:lstStyle/>
          <a:p>
            <a:pPr algn="ctr">
              <a:defRPr/>
            </a:pPr>
            <a:r>
              <a:rPr lang="de-DE" sz="1000" dirty="0">
                <a:solidFill>
                  <a:srgbClr val="FF9900"/>
                </a:solidFill>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95348" y="4703726"/>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508320"/>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80995"/>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53670"/>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solidFill>
            <a:schemeClr val="bg1"/>
          </a:solid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sp>
        <p:nvSpPr>
          <p:cNvPr id="75" name="Textfeld 74">
            <a:extLst>
              <a:ext uri="{FF2B5EF4-FFF2-40B4-BE49-F238E27FC236}">
                <a16:creationId xmlns:a16="http://schemas.microsoft.com/office/drawing/2014/main" id="{2436634A-4D96-4292-9291-1BE71E6F6268}"/>
              </a:ext>
            </a:extLst>
          </p:cNvPr>
          <p:cNvSpPr txBox="1"/>
          <p:nvPr/>
        </p:nvSpPr>
        <p:spPr>
          <a:xfrm>
            <a:off x="2151786"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Transparenz und Klarheit</a:t>
            </a:r>
          </a:p>
        </p:txBody>
      </p:sp>
      <p:sp>
        <p:nvSpPr>
          <p:cNvPr id="80" name="Textfeld 79">
            <a:extLst>
              <a:ext uri="{FF2B5EF4-FFF2-40B4-BE49-F238E27FC236}">
                <a16:creationId xmlns:a16="http://schemas.microsoft.com/office/drawing/2014/main" id="{1C6DB351-AA38-4374-A9DD-01F0E659317A}"/>
              </a:ext>
            </a:extLst>
          </p:cNvPr>
          <p:cNvSpPr txBox="1"/>
          <p:nvPr/>
        </p:nvSpPr>
        <p:spPr>
          <a:xfrm>
            <a:off x="216986" y="4638851"/>
            <a:ext cx="1800000" cy="369332"/>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Klassenführung und Arrangement des Unterrichts</a:t>
            </a:r>
          </a:p>
        </p:txBody>
      </p:sp>
      <p:sp>
        <p:nvSpPr>
          <p:cNvPr id="81" name="Textfeld 80">
            <a:extLst>
              <a:ext uri="{FF2B5EF4-FFF2-40B4-BE49-F238E27FC236}">
                <a16:creationId xmlns:a16="http://schemas.microsoft.com/office/drawing/2014/main" id="{26889724-F3A2-49C1-9036-5143E01B4529}"/>
              </a:ext>
            </a:extLst>
          </p:cNvPr>
          <p:cNvSpPr txBox="1"/>
          <p:nvPr/>
        </p:nvSpPr>
        <p:spPr>
          <a:xfrm>
            <a:off x="234960" y="506848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Lernklima und Motivation</a:t>
            </a:r>
          </a:p>
        </p:txBody>
      </p:sp>
      <p:sp>
        <p:nvSpPr>
          <p:cNvPr id="67" name="Textfeld 66">
            <a:extLst>
              <a:ext uri="{FF2B5EF4-FFF2-40B4-BE49-F238E27FC236}">
                <a16:creationId xmlns:a16="http://schemas.microsoft.com/office/drawing/2014/main" id="{A159A225-E71D-4368-A13F-B14D0664A257}"/>
              </a:ext>
            </a:extLst>
          </p:cNvPr>
          <p:cNvSpPr txBox="1"/>
          <p:nvPr/>
        </p:nvSpPr>
        <p:spPr>
          <a:xfrm>
            <a:off x="2165154" y="236915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Klassenführung</a:t>
            </a:r>
          </a:p>
        </p:txBody>
      </p:sp>
      <p:sp>
        <p:nvSpPr>
          <p:cNvPr id="69" name="Textfeld 68">
            <a:extLst>
              <a:ext uri="{FF2B5EF4-FFF2-40B4-BE49-F238E27FC236}">
                <a16:creationId xmlns:a16="http://schemas.microsoft.com/office/drawing/2014/main" id="{FF839D2B-E826-4872-9B84-08258D8C1EC6}"/>
              </a:ext>
            </a:extLst>
          </p:cNvPr>
          <p:cNvSpPr txBox="1"/>
          <p:nvPr/>
        </p:nvSpPr>
        <p:spPr>
          <a:xfrm>
            <a:off x="2142400" y="3393888"/>
            <a:ext cx="1800000" cy="360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Kognitive Aktivierung</a:t>
            </a:r>
          </a:p>
        </p:txBody>
      </p:sp>
      <p:sp>
        <p:nvSpPr>
          <p:cNvPr id="82" name="Textfeld 81">
            <a:extLst>
              <a:ext uri="{FF2B5EF4-FFF2-40B4-BE49-F238E27FC236}">
                <a16:creationId xmlns:a16="http://schemas.microsoft.com/office/drawing/2014/main" id="{0D265FDD-E4D2-46C2-92E3-E03187B7DD9D}"/>
              </a:ext>
            </a:extLst>
          </p:cNvPr>
          <p:cNvSpPr txBox="1"/>
          <p:nvPr/>
        </p:nvSpPr>
        <p:spPr>
          <a:xfrm>
            <a:off x="2165154" y="5691628"/>
            <a:ext cx="1800000" cy="396000"/>
          </a:xfrm>
          <a:prstGeom prst="rect">
            <a:avLst/>
          </a:prstGeom>
          <a:solidFill>
            <a:srgbClr val="FF9900"/>
          </a:solidFill>
          <a:ln>
            <a:solidFill>
              <a:schemeClr val="tx1"/>
            </a:solidFill>
          </a:ln>
        </p:spPr>
        <p:txBody>
          <a:bodyPr wrap="square" rtlCol="0" anchor="ctr">
            <a:spAutoFit/>
          </a:bodyPr>
          <a:lstStyle/>
          <a:p>
            <a:pPr algn="ctr">
              <a:defRPr/>
            </a:pPr>
            <a:r>
              <a:rPr lang="de-DE" sz="1050" dirty="0">
                <a:solidFill>
                  <a:prstClr val="black"/>
                </a:solidFill>
                <a:latin typeface="Calibri"/>
              </a:rPr>
              <a:t>Lernen und Lehren im digitalen Wandel</a:t>
            </a:r>
          </a:p>
        </p:txBody>
      </p:sp>
      <p:sp>
        <p:nvSpPr>
          <p:cNvPr id="83" name="Rechteck 82">
            <a:extLst>
              <a:ext uri="{FF2B5EF4-FFF2-40B4-BE49-F238E27FC236}">
                <a16:creationId xmlns:a16="http://schemas.microsoft.com/office/drawing/2014/main" id="{ABCFD660-275C-404A-9732-DEF6DFFA3C80}"/>
              </a:ext>
            </a:extLst>
          </p:cNvPr>
          <p:cNvSpPr/>
          <p:nvPr/>
        </p:nvSpPr>
        <p:spPr>
          <a:xfrm>
            <a:off x="2175602" y="2388072"/>
            <a:ext cx="1800000" cy="1342300"/>
          </a:xfrm>
          <a:prstGeom prst="rect">
            <a:avLst/>
          </a:prstGeom>
          <a:no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solidFill>
                <a:prstClr val="white"/>
              </a:solidFill>
              <a:latin typeface="Calibri"/>
            </a:endParaRPr>
          </a:p>
        </p:txBody>
      </p:sp>
      <p:sp>
        <p:nvSpPr>
          <p:cNvPr id="68" name="Textfeld 67">
            <a:extLst>
              <a:ext uri="{FF2B5EF4-FFF2-40B4-BE49-F238E27FC236}">
                <a16:creationId xmlns:a16="http://schemas.microsoft.com/office/drawing/2014/main" id="{43B9FDDE-78C8-40AB-9B82-2D302AA517A0}"/>
              </a:ext>
            </a:extLst>
          </p:cNvPr>
          <p:cNvSpPr txBox="1"/>
          <p:nvPr/>
        </p:nvSpPr>
        <p:spPr>
          <a:xfrm>
            <a:off x="216986" y="4187736"/>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Transparenz und Klarheit</a:t>
            </a:r>
          </a:p>
        </p:txBody>
      </p:sp>
    </p:spTree>
    <p:extLst>
      <p:ext uri="{BB962C8B-B14F-4D97-AF65-F5344CB8AC3E}">
        <p14:creationId xmlns:p14="http://schemas.microsoft.com/office/powerpoint/2010/main" val="2936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3"/>
                                        </p:tgtEl>
                                        <p:attrNameLst>
                                          <p:attrName>style.visibility</p:attrName>
                                        </p:attrNameLst>
                                      </p:cBhvr>
                                      <p:to>
                                        <p:strVal val="visible"/>
                                      </p:to>
                                    </p:set>
                                  </p:childTnLst>
                                </p:cTn>
                              </p:par>
                              <p:par>
                                <p:cTn id="25" presetID="10" presetClass="exit" presetSubtype="0" fill="hold" grpId="1" nodeType="withEffect">
                                  <p:stCondLst>
                                    <p:cond delay="0"/>
                                  </p:stCondLst>
                                  <p:childTnLst>
                                    <p:animEffect transition="out" filter="fade">
                                      <p:cBhvr>
                                        <p:cTn id="26" dur="500"/>
                                        <p:tgtEl>
                                          <p:spTgt spid="83"/>
                                        </p:tgtEl>
                                      </p:cBhvr>
                                    </p:animEffect>
                                    <p:set>
                                      <p:cBhvr>
                                        <p:cTn id="27" dur="1" fill="hold">
                                          <p:stCondLst>
                                            <p:cond delay="499"/>
                                          </p:stCondLst>
                                        </p:cTn>
                                        <p:tgtEl>
                                          <p:spTgt spid="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P spid="83" grpId="0" animBg="1"/>
      <p:bldP spid="83"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8707" y="637734"/>
            <a:ext cx="1800000" cy="648000"/>
          </a:xfrm>
          <a:prstGeom prst="rect">
            <a:avLst/>
          </a:prstGeom>
          <a:solidFill>
            <a:schemeClr val="bg1">
              <a:lumMod val="85000"/>
            </a:schemeClr>
          </a:solidFill>
          <a:ln>
            <a:solidFill>
              <a:schemeClr val="tx1"/>
            </a:solidFill>
          </a:ln>
        </p:spPr>
        <p:txBody>
          <a:bodyPr wrap="square" rtlCol="0">
            <a:spAutoFit/>
          </a:bodyPr>
          <a:lstStyle/>
          <a:p>
            <a:pPr algn="ctr">
              <a:defRPr/>
            </a:pPr>
            <a:r>
              <a:rPr lang="de-DE" sz="1400" b="1" dirty="0">
                <a:solidFill>
                  <a:prstClr val="black"/>
                </a:solidFill>
                <a:latin typeface="Calibri"/>
              </a:rPr>
              <a:t>Erwartete Ergebnisse und Wirkungen</a:t>
            </a:r>
          </a:p>
        </p:txBody>
      </p:sp>
      <p:sp>
        <p:nvSpPr>
          <p:cNvPr id="6" name="Textfeld 5"/>
          <p:cNvSpPr txBox="1"/>
          <p:nvPr/>
        </p:nvSpPr>
        <p:spPr>
          <a:xfrm>
            <a:off x="2116567" y="62356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Lehren und Lernen</a:t>
            </a:r>
          </a:p>
        </p:txBody>
      </p:sp>
      <p:sp>
        <p:nvSpPr>
          <p:cNvPr id="7" name="Textfeld 6"/>
          <p:cNvSpPr txBox="1"/>
          <p:nvPr/>
        </p:nvSpPr>
        <p:spPr>
          <a:xfrm>
            <a:off x="4004582" y="644615"/>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Schulkultur</a:t>
            </a:r>
          </a:p>
        </p:txBody>
      </p:sp>
      <p:sp>
        <p:nvSpPr>
          <p:cNvPr id="9" name="Textfeld 8"/>
          <p:cNvSpPr txBox="1"/>
          <p:nvPr/>
        </p:nvSpPr>
        <p:spPr>
          <a:xfrm>
            <a:off x="7849146" y="630067"/>
            <a:ext cx="1800000" cy="648000"/>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400" b="1" dirty="0">
                <a:solidFill>
                  <a:prstClr val="black"/>
                </a:solidFill>
                <a:latin typeface="Calibri"/>
              </a:rPr>
              <a:t>Führung und Management</a:t>
            </a:r>
          </a:p>
        </p:txBody>
      </p:sp>
      <p:sp>
        <p:nvSpPr>
          <p:cNvPr id="10" name="Textfeld 9"/>
          <p:cNvSpPr txBox="1"/>
          <p:nvPr/>
        </p:nvSpPr>
        <p:spPr>
          <a:xfrm>
            <a:off x="9794626" y="636793"/>
            <a:ext cx="1800000" cy="646331"/>
          </a:xfrm>
          <a:prstGeom prst="rect">
            <a:avLst/>
          </a:prstGeom>
          <a:solidFill>
            <a:schemeClr val="bg1">
              <a:lumMod val="85000"/>
            </a:schemeClr>
          </a:solidFill>
          <a:ln>
            <a:solidFill>
              <a:schemeClr val="tx1"/>
            </a:solidFill>
          </a:ln>
        </p:spPr>
        <p:txBody>
          <a:bodyPr wrap="square" rtlCol="0" anchor="ctr">
            <a:spAutoFit/>
          </a:bodyPr>
          <a:lstStyle/>
          <a:p>
            <a:pPr algn="ctr">
              <a:defRPr/>
            </a:pPr>
            <a:r>
              <a:rPr lang="de-DE" sz="1200" b="1" dirty="0">
                <a:solidFill>
                  <a:prstClr val="black"/>
                </a:solidFill>
                <a:latin typeface="Calibri"/>
              </a:rPr>
              <a:t>Rahmenbedingungen und verbindliche Vorgaben</a:t>
            </a:r>
          </a:p>
        </p:txBody>
      </p:sp>
      <p:sp>
        <p:nvSpPr>
          <p:cNvPr id="15" name="Textfeld 14"/>
          <p:cNvSpPr txBox="1"/>
          <p:nvPr/>
        </p:nvSpPr>
        <p:spPr>
          <a:xfrm>
            <a:off x="7862364" y="194341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Organisation und Steuerung</a:t>
            </a:r>
          </a:p>
        </p:txBody>
      </p:sp>
      <p:sp>
        <p:nvSpPr>
          <p:cNvPr id="17" name="Textfeld 16"/>
          <p:cNvSpPr txBox="1"/>
          <p:nvPr/>
        </p:nvSpPr>
        <p:spPr>
          <a:xfrm>
            <a:off x="7862364" y="24617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Ressourcenplanung und Personaleinsatz</a:t>
            </a:r>
          </a:p>
        </p:txBody>
      </p:sp>
      <p:sp>
        <p:nvSpPr>
          <p:cNvPr id="20" name="Textfeld 19"/>
          <p:cNvSpPr txBox="1"/>
          <p:nvPr/>
        </p:nvSpPr>
        <p:spPr>
          <a:xfrm>
            <a:off x="7862364" y="1418341"/>
            <a:ext cx="1800000" cy="415498"/>
          </a:xfrm>
          <a:prstGeom prst="rect">
            <a:avLst/>
          </a:prstGeom>
          <a:noFill/>
          <a:ln>
            <a:solidFill>
              <a:schemeClr val="tx1"/>
            </a:solidFill>
          </a:ln>
        </p:spPr>
        <p:txBody>
          <a:bodyPr wrap="square" rtlCol="0" anchor="ctr">
            <a:spAutoFit/>
          </a:bodyPr>
          <a:lstStyle/>
          <a:p>
            <a:pPr algn="ctr">
              <a:defRPr/>
            </a:pPr>
            <a:r>
              <a:rPr lang="de-DE" sz="1050" dirty="0">
                <a:latin typeface="Calibri"/>
              </a:rPr>
              <a:t>Pädagogische </a:t>
            </a:r>
          </a:p>
          <a:p>
            <a:pPr algn="ctr">
              <a:defRPr/>
            </a:pPr>
            <a:r>
              <a:rPr lang="de-DE" sz="1050" dirty="0">
                <a:latin typeface="Calibri"/>
              </a:rPr>
              <a:t>Führung</a:t>
            </a:r>
          </a:p>
        </p:txBody>
      </p:sp>
      <p:sp>
        <p:nvSpPr>
          <p:cNvPr id="30" name="Textfeld 29"/>
          <p:cNvSpPr txBox="1"/>
          <p:nvPr/>
        </p:nvSpPr>
        <p:spPr>
          <a:xfrm>
            <a:off x="7872571" y="293495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Personalentwicklung</a:t>
            </a:r>
          </a:p>
        </p:txBody>
      </p:sp>
      <p:sp>
        <p:nvSpPr>
          <p:cNvPr id="31" name="Textfeld 30"/>
          <p:cNvSpPr txBox="1"/>
          <p:nvPr/>
        </p:nvSpPr>
        <p:spPr>
          <a:xfrm>
            <a:off x="7872571" y="3479089"/>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Fortbildungsplanung</a:t>
            </a:r>
          </a:p>
        </p:txBody>
      </p:sp>
      <p:sp>
        <p:nvSpPr>
          <p:cNvPr id="33" name="Textfeld 32"/>
          <p:cNvSpPr txBox="1"/>
          <p:nvPr/>
        </p:nvSpPr>
        <p:spPr>
          <a:xfrm>
            <a:off x="7872571" y="39316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Strategien der Qualitätsentwicklung</a:t>
            </a:r>
          </a:p>
        </p:txBody>
      </p:sp>
      <p:sp>
        <p:nvSpPr>
          <p:cNvPr id="88" name="Textfeld 87">
            <a:extLst>
              <a:ext uri="{FF2B5EF4-FFF2-40B4-BE49-F238E27FC236}">
                <a16:creationId xmlns:a16="http://schemas.microsoft.com/office/drawing/2014/main" id="{76FB47B6-7E9A-49F3-B0B8-C7B8C5539993}"/>
              </a:ext>
            </a:extLst>
          </p:cNvPr>
          <p:cNvSpPr txBox="1"/>
          <p:nvPr/>
        </p:nvSpPr>
        <p:spPr>
          <a:xfrm>
            <a:off x="1711546" y="155099"/>
            <a:ext cx="8150543"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Tableau des Referenzrahmens Schulqualität NRW (Veröffentlichung 2014)</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47" name="Textfeld 46">
            <a:extLst>
              <a:ext uri="{FF2B5EF4-FFF2-40B4-BE49-F238E27FC236}">
                <a16:creationId xmlns:a16="http://schemas.microsoft.com/office/drawing/2014/main" id="{484F94F0-1EF8-4D9F-98BF-FC026120F4C8}"/>
              </a:ext>
            </a:extLst>
          </p:cNvPr>
          <p:cNvSpPr txBox="1"/>
          <p:nvPr/>
        </p:nvSpPr>
        <p:spPr>
          <a:xfrm>
            <a:off x="5922442" y="635124"/>
            <a:ext cx="1800000" cy="648000"/>
          </a:xfrm>
          <a:prstGeom prst="rect">
            <a:avLst/>
          </a:prstGeom>
          <a:solidFill>
            <a:schemeClr val="bg1">
              <a:lumMod val="85000"/>
            </a:schemeClr>
          </a:solidFill>
          <a:ln>
            <a:solidFill>
              <a:srgbClr val="4D4D4D"/>
            </a:solidFill>
          </a:ln>
        </p:spPr>
        <p:txBody>
          <a:bodyPr wrap="square" rtlCol="0">
            <a:spAutoFit/>
          </a:bodyPr>
          <a:lstStyle/>
          <a:p>
            <a:pPr algn="ctr"/>
            <a:endParaRPr lang="de-DE" sz="1400" dirty="0"/>
          </a:p>
          <a:p>
            <a:pPr algn="ctr"/>
            <a:r>
              <a:rPr lang="de-DE" sz="1400" dirty="0"/>
              <a:t>Professionalisierung</a:t>
            </a:r>
          </a:p>
        </p:txBody>
      </p:sp>
      <p:sp>
        <p:nvSpPr>
          <p:cNvPr id="48" name="Textfeld 47">
            <a:extLst>
              <a:ext uri="{FF2B5EF4-FFF2-40B4-BE49-F238E27FC236}">
                <a16:creationId xmlns:a16="http://schemas.microsoft.com/office/drawing/2014/main" id="{1012801A-15E5-4113-87A6-6E79F84927BD}"/>
              </a:ext>
            </a:extLst>
          </p:cNvPr>
          <p:cNvSpPr txBox="1"/>
          <p:nvPr/>
        </p:nvSpPr>
        <p:spPr>
          <a:xfrm>
            <a:off x="9784082" y="1408592"/>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Rechtliche Grundlagen und Vorgaben</a:t>
            </a:r>
          </a:p>
        </p:txBody>
      </p:sp>
      <p:sp>
        <p:nvSpPr>
          <p:cNvPr id="49" name="Textfeld 48">
            <a:extLst>
              <a:ext uri="{FF2B5EF4-FFF2-40B4-BE49-F238E27FC236}">
                <a16:creationId xmlns:a16="http://schemas.microsoft.com/office/drawing/2014/main" id="{23214C74-0F2D-4818-A5D5-C3A73D2904F1}"/>
              </a:ext>
            </a:extLst>
          </p:cNvPr>
          <p:cNvSpPr txBox="1"/>
          <p:nvPr/>
        </p:nvSpPr>
        <p:spPr>
          <a:xfrm>
            <a:off x="9784082" y="190225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Finanzausstattung</a:t>
            </a:r>
          </a:p>
        </p:txBody>
      </p:sp>
      <p:sp>
        <p:nvSpPr>
          <p:cNvPr id="50" name="Textfeld 49">
            <a:extLst>
              <a:ext uri="{FF2B5EF4-FFF2-40B4-BE49-F238E27FC236}">
                <a16:creationId xmlns:a16="http://schemas.microsoft.com/office/drawing/2014/main" id="{6A9E5D7B-20D5-42F9-800A-F52BAF1C6F19}"/>
              </a:ext>
            </a:extLst>
          </p:cNvPr>
          <p:cNvSpPr txBox="1"/>
          <p:nvPr/>
        </p:nvSpPr>
        <p:spPr>
          <a:xfrm>
            <a:off x="9784082" y="23764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Personal</a:t>
            </a:r>
          </a:p>
        </p:txBody>
      </p:sp>
      <p:sp>
        <p:nvSpPr>
          <p:cNvPr id="51" name="Textfeld 50">
            <a:extLst>
              <a:ext uri="{FF2B5EF4-FFF2-40B4-BE49-F238E27FC236}">
                <a16:creationId xmlns:a16="http://schemas.microsoft.com/office/drawing/2014/main" id="{C89F8C70-1EDE-4AB0-A3E3-9FF698FF2FFC}"/>
              </a:ext>
            </a:extLst>
          </p:cNvPr>
          <p:cNvSpPr txBox="1"/>
          <p:nvPr/>
        </p:nvSpPr>
        <p:spPr>
          <a:xfrm>
            <a:off x="9784082" y="2850597"/>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Räumliche und materielle Bedingungen</a:t>
            </a:r>
          </a:p>
        </p:txBody>
      </p:sp>
      <p:sp>
        <p:nvSpPr>
          <p:cNvPr id="52" name="Textfeld 51">
            <a:extLst>
              <a:ext uri="{FF2B5EF4-FFF2-40B4-BE49-F238E27FC236}">
                <a16:creationId xmlns:a16="http://schemas.microsoft.com/office/drawing/2014/main" id="{517E8D91-49A6-4ED5-9619-F40F5A4EB22B}"/>
              </a:ext>
            </a:extLst>
          </p:cNvPr>
          <p:cNvSpPr txBox="1"/>
          <p:nvPr/>
        </p:nvSpPr>
        <p:spPr>
          <a:xfrm>
            <a:off x="9784082" y="335839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Organisatorischer Rahmen</a:t>
            </a:r>
          </a:p>
        </p:txBody>
      </p:sp>
      <p:sp>
        <p:nvSpPr>
          <p:cNvPr id="53" name="Textfeld 52">
            <a:extLst>
              <a:ext uri="{FF2B5EF4-FFF2-40B4-BE49-F238E27FC236}">
                <a16:creationId xmlns:a16="http://schemas.microsoft.com/office/drawing/2014/main" id="{E6CBF942-E472-4A1D-9E84-049DF33467B4}"/>
              </a:ext>
            </a:extLst>
          </p:cNvPr>
          <p:cNvSpPr txBox="1"/>
          <p:nvPr/>
        </p:nvSpPr>
        <p:spPr>
          <a:xfrm>
            <a:off x="9784082" y="3842374"/>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Kommunales Umfeld</a:t>
            </a:r>
          </a:p>
        </p:txBody>
      </p:sp>
      <p:sp>
        <p:nvSpPr>
          <p:cNvPr id="54" name="Textfeld 53">
            <a:extLst>
              <a:ext uri="{FF2B5EF4-FFF2-40B4-BE49-F238E27FC236}">
                <a16:creationId xmlns:a16="http://schemas.microsoft.com/office/drawing/2014/main" id="{501E0E42-1110-40B4-8A78-C39CB0F3C4EF}"/>
              </a:ext>
            </a:extLst>
          </p:cNvPr>
          <p:cNvSpPr txBox="1"/>
          <p:nvPr/>
        </p:nvSpPr>
        <p:spPr>
          <a:xfrm>
            <a:off x="9784082" y="4281979"/>
            <a:ext cx="1800000" cy="415498"/>
          </a:xfrm>
          <a:prstGeom prst="rect">
            <a:avLst/>
          </a:prstGeom>
          <a:noFill/>
          <a:ln>
            <a:solidFill>
              <a:schemeClr val="tx1"/>
            </a:solidFill>
          </a:ln>
        </p:spPr>
        <p:txBody>
          <a:bodyPr wrap="square" rtlCol="0" anchor="ctr">
            <a:spAutoFit/>
          </a:bodyPr>
          <a:lstStyle/>
          <a:p>
            <a:pPr algn="ctr">
              <a:defRPr/>
            </a:pPr>
            <a:r>
              <a:rPr lang="de-DE" sz="1050" dirty="0">
                <a:latin typeface="Calibri"/>
              </a:rPr>
              <a:t>Regionale und überregionale Unterstützungsangebote</a:t>
            </a:r>
          </a:p>
        </p:txBody>
      </p:sp>
      <p:sp>
        <p:nvSpPr>
          <p:cNvPr id="55" name="Textfeld 54">
            <a:extLst>
              <a:ext uri="{FF2B5EF4-FFF2-40B4-BE49-F238E27FC236}">
                <a16:creationId xmlns:a16="http://schemas.microsoft.com/office/drawing/2014/main" id="{C75A542B-87C9-4276-96B0-7245870D8077}"/>
              </a:ext>
            </a:extLst>
          </p:cNvPr>
          <p:cNvSpPr txBox="1"/>
          <p:nvPr/>
        </p:nvSpPr>
        <p:spPr>
          <a:xfrm>
            <a:off x="9784082" y="4877675"/>
            <a:ext cx="1800000" cy="396000"/>
          </a:xfrm>
          <a:prstGeom prst="rect">
            <a:avLst/>
          </a:prstGeom>
          <a:noFill/>
          <a:ln>
            <a:solidFill>
              <a:schemeClr val="tx1"/>
            </a:solidFill>
          </a:ln>
        </p:spPr>
        <p:txBody>
          <a:bodyPr wrap="square" rtlCol="0" anchor="ctr">
            <a:spAutoFit/>
          </a:bodyPr>
          <a:lstStyle/>
          <a:p>
            <a:pPr algn="ctr">
              <a:defRPr/>
            </a:pPr>
            <a:r>
              <a:rPr lang="de-DE" sz="1050" dirty="0">
                <a:latin typeface="Calibri"/>
              </a:rPr>
              <a:t>Soziale Kontexte</a:t>
            </a:r>
          </a:p>
        </p:txBody>
      </p:sp>
      <p:sp>
        <p:nvSpPr>
          <p:cNvPr id="57" name="Textfeld 56">
            <a:extLst>
              <a:ext uri="{FF2B5EF4-FFF2-40B4-BE49-F238E27FC236}">
                <a16:creationId xmlns:a16="http://schemas.microsoft.com/office/drawing/2014/main" id="{F45E45ED-075B-43DF-B470-D60F7BFBFCE9}"/>
              </a:ext>
            </a:extLst>
          </p:cNvPr>
          <p:cNvSpPr txBox="1"/>
          <p:nvPr/>
        </p:nvSpPr>
        <p:spPr>
          <a:xfrm>
            <a:off x="216986" y="18741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Schullaufbahn und Abschlüsse</a:t>
            </a:r>
          </a:p>
        </p:txBody>
      </p:sp>
      <p:sp>
        <p:nvSpPr>
          <p:cNvPr id="58" name="Textfeld 57">
            <a:extLst>
              <a:ext uri="{FF2B5EF4-FFF2-40B4-BE49-F238E27FC236}">
                <a16:creationId xmlns:a16="http://schemas.microsoft.com/office/drawing/2014/main" id="{2BC86D02-0062-42A4-8CC0-2C3B65866B8C}"/>
              </a:ext>
            </a:extLst>
          </p:cNvPr>
          <p:cNvSpPr txBox="1"/>
          <p:nvPr/>
        </p:nvSpPr>
        <p:spPr>
          <a:xfrm>
            <a:off x="198707" y="2922925"/>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Langfristige Wirkungen</a:t>
            </a:r>
          </a:p>
        </p:txBody>
      </p:sp>
      <p:sp>
        <p:nvSpPr>
          <p:cNvPr id="60" name="Textfeld 59">
            <a:extLst>
              <a:ext uri="{FF2B5EF4-FFF2-40B4-BE49-F238E27FC236}">
                <a16:creationId xmlns:a16="http://schemas.microsoft.com/office/drawing/2014/main" id="{A76F1BEC-27CE-491F-B17E-947D1B266825}"/>
              </a:ext>
            </a:extLst>
          </p:cNvPr>
          <p:cNvSpPr txBox="1"/>
          <p:nvPr/>
        </p:nvSpPr>
        <p:spPr>
          <a:xfrm>
            <a:off x="2151786" y="14280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Ergebnis- und Standardorientierung</a:t>
            </a:r>
          </a:p>
        </p:txBody>
      </p:sp>
      <p:sp>
        <p:nvSpPr>
          <p:cNvPr id="61" name="Textfeld 60">
            <a:extLst>
              <a:ext uri="{FF2B5EF4-FFF2-40B4-BE49-F238E27FC236}">
                <a16:creationId xmlns:a16="http://schemas.microsoft.com/office/drawing/2014/main" id="{E15D3F55-BEAC-4673-879E-2677E4352BA1}"/>
              </a:ext>
            </a:extLst>
          </p:cNvPr>
          <p:cNvSpPr txBox="1"/>
          <p:nvPr/>
        </p:nvSpPr>
        <p:spPr>
          <a:xfrm>
            <a:off x="2142400" y="1966494"/>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Kompetenzorientierung</a:t>
            </a:r>
          </a:p>
        </p:txBody>
      </p:sp>
      <p:sp>
        <p:nvSpPr>
          <p:cNvPr id="62" name="Textfeld 61">
            <a:extLst>
              <a:ext uri="{FF2B5EF4-FFF2-40B4-BE49-F238E27FC236}">
                <a16:creationId xmlns:a16="http://schemas.microsoft.com/office/drawing/2014/main" id="{625CBCC9-A159-4B24-ABC9-B7C90B60FF6E}"/>
              </a:ext>
            </a:extLst>
          </p:cNvPr>
          <p:cNvSpPr txBox="1"/>
          <p:nvPr/>
        </p:nvSpPr>
        <p:spPr>
          <a:xfrm>
            <a:off x="2151786" y="2850597"/>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Schülerorientierung und Umgang mit Heterogenität</a:t>
            </a:r>
          </a:p>
        </p:txBody>
      </p:sp>
      <p:sp>
        <p:nvSpPr>
          <p:cNvPr id="63" name="Textfeld 62">
            <a:extLst>
              <a:ext uri="{FF2B5EF4-FFF2-40B4-BE49-F238E27FC236}">
                <a16:creationId xmlns:a16="http://schemas.microsoft.com/office/drawing/2014/main" id="{89F98D22-1A68-4139-BBA9-4ABAD47FAB13}"/>
              </a:ext>
            </a:extLst>
          </p:cNvPr>
          <p:cNvSpPr txBox="1"/>
          <p:nvPr/>
        </p:nvSpPr>
        <p:spPr>
          <a:xfrm>
            <a:off x="2167006" y="3866137"/>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 und Bildungsangebote</a:t>
            </a:r>
          </a:p>
        </p:txBody>
      </p:sp>
      <p:sp>
        <p:nvSpPr>
          <p:cNvPr id="64" name="Textfeld 63">
            <a:extLst>
              <a:ext uri="{FF2B5EF4-FFF2-40B4-BE49-F238E27FC236}">
                <a16:creationId xmlns:a16="http://schemas.microsoft.com/office/drawing/2014/main" id="{D4F1AE89-AA46-4A1A-A978-AF8F348C1542}"/>
              </a:ext>
            </a:extLst>
          </p:cNvPr>
          <p:cNvSpPr txBox="1"/>
          <p:nvPr/>
        </p:nvSpPr>
        <p:spPr>
          <a:xfrm>
            <a:off x="2165154" y="4254341"/>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Lernerfolgsüberprüfung und Leistungsbewertung</a:t>
            </a:r>
          </a:p>
        </p:txBody>
      </p:sp>
      <p:sp>
        <p:nvSpPr>
          <p:cNvPr id="65" name="Textfeld 64">
            <a:extLst>
              <a:ext uri="{FF2B5EF4-FFF2-40B4-BE49-F238E27FC236}">
                <a16:creationId xmlns:a16="http://schemas.microsoft.com/office/drawing/2014/main" id="{7F416D68-5914-4363-AEB5-3BB822C20FD1}"/>
              </a:ext>
            </a:extLst>
          </p:cNvPr>
          <p:cNvSpPr txBox="1"/>
          <p:nvPr/>
        </p:nvSpPr>
        <p:spPr>
          <a:xfrm>
            <a:off x="2165154" y="4704476"/>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Feedback und Beratung</a:t>
            </a:r>
          </a:p>
        </p:txBody>
      </p:sp>
      <p:sp>
        <p:nvSpPr>
          <p:cNvPr id="66" name="Textfeld 65">
            <a:extLst>
              <a:ext uri="{FF2B5EF4-FFF2-40B4-BE49-F238E27FC236}">
                <a16:creationId xmlns:a16="http://schemas.microsoft.com/office/drawing/2014/main" id="{46CE1055-2668-4822-9FD6-E891855B3CE9}"/>
              </a:ext>
            </a:extLst>
          </p:cNvPr>
          <p:cNvSpPr txBox="1"/>
          <p:nvPr/>
        </p:nvSpPr>
        <p:spPr>
          <a:xfrm>
            <a:off x="2165154" y="5185836"/>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Bildungssprache und sprachsensibler Fachunterricht</a:t>
            </a:r>
          </a:p>
        </p:txBody>
      </p:sp>
      <p:sp>
        <p:nvSpPr>
          <p:cNvPr id="70" name="Textfeld 69">
            <a:extLst>
              <a:ext uri="{FF2B5EF4-FFF2-40B4-BE49-F238E27FC236}">
                <a16:creationId xmlns:a16="http://schemas.microsoft.com/office/drawing/2014/main" id="{18EEEF65-6A2D-4403-8E82-2C9C148B0D60}"/>
              </a:ext>
            </a:extLst>
          </p:cNvPr>
          <p:cNvSpPr txBox="1"/>
          <p:nvPr/>
        </p:nvSpPr>
        <p:spPr>
          <a:xfrm>
            <a:off x="4048139" y="242069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Demokratische Gestaltung</a:t>
            </a:r>
          </a:p>
        </p:txBody>
      </p:sp>
      <p:sp>
        <p:nvSpPr>
          <p:cNvPr id="71" name="Textfeld 70">
            <a:extLst>
              <a:ext uri="{FF2B5EF4-FFF2-40B4-BE49-F238E27FC236}">
                <a16:creationId xmlns:a16="http://schemas.microsoft.com/office/drawing/2014/main" id="{5DAC8C6B-265C-423F-B758-35F5251C3122}"/>
              </a:ext>
            </a:extLst>
          </p:cNvPr>
          <p:cNvSpPr txBox="1"/>
          <p:nvPr/>
        </p:nvSpPr>
        <p:spPr>
          <a:xfrm>
            <a:off x="4086093" y="3332895"/>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Schulinterne Kommunikation und Kooperation</a:t>
            </a:r>
          </a:p>
        </p:txBody>
      </p:sp>
      <p:sp>
        <p:nvSpPr>
          <p:cNvPr id="72" name="Textfeld 71">
            <a:extLst>
              <a:ext uri="{FF2B5EF4-FFF2-40B4-BE49-F238E27FC236}">
                <a16:creationId xmlns:a16="http://schemas.microsoft.com/office/drawing/2014/main" id="{26E77CA0-9277-44ED-9CFF-7E80F86E8A15}"/>
              </a:ext>
            </a:extLst>
          </p:cNvPr>
          <p:cNvSpPr txBox="1"/>
          <p:nvPr/>
        </p:nvSpPr>
        <p:spPr>
          <a:xfrm>
            <a:off x="4042755" y="2848563"/>
            <a:ext cx="1800000" cy="400110"/>
          </a:xfrm>
          <a:prstGeom prst="rect">
            <a:avLst/>
          </a:prstGeom>
          <a:noFill/>
          <a:ln>
            <a:solidFill>
              <a:schemeClr val="tx1"/>
            </a:solidFill>
          </a:ln>
        </p:spPr>
        <p:txBody>
          <a:bodyPr wrap="square" rtlCol="0" anchor="ctr">
            <a:spAutoFit/>
          </a:bodyPr>
          <a:lstStyle/>
          <a:p>
            <a:pPr algn="ctr">
              <a:defRPr/>
            </a:pPr>
            <a:r>
              <a:rPr lang="de-DE" sz="1000" dirty="0">
                <a:latin typeface="Calibri"/>
              </a:rPr>
              <a:t>Kommunikation, Kooperation und Vernetzung</a:t>
            </a:r>
          </a:p>
        </p:txBody>
      </p:sp>
      <p:sp>
        <p:nvSpPr>
          <p:cNvPr id="73" name="Textfeld 72">
            <a:extLst>
              <a:ext uri="{FF2B5EF4-FFF2-40B4-BE49-F238E27FC236}">
                <a16:creationId xmlns:a16="http://schemas.microsoft.com/office/drawing/2014/main" id="{55E675E9-09F0-4998-B14A-A204514BE81E}"/>
              </a:ext>
            </a:extLst>
          </p:cNvPr>
          <p:cNvSpPr txBox="1"/>
          <p:nvPr/>
        </p:nvSpPr>
        <p:spPr>
          <a:xfrm>
            <a:off x="4075634" y="3782697"/>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Gestaltetes Schulleben</a:t>
            </a:r>
          </a:p>
        </p:txBody>
      </p:sp>
      <p:sp>
        <p:nvSpPr>
          <p:cNvPr id="74" name="Textfeld 73">
            <a:extLst>
              <a:ext uri="{FF2B5EF4-FFF2-40B4-BE49-F238E27FC236}">
                <a16:creationId xmlns:a16="http://schemas.microsoft.com/office/drawing/2014/main" id="{B82EBC9D-0EAE-46D8-BD66-6AE5122118AC}"/>
              </a:ext>
            </a:extLst>
          </p:cNvPr>
          <p:cNvSpPr txBox="1"/>
          <p:nvPr/>
        </p:nvSpPr>
        <p:spPr>
          <a:xfrm>
            <a:off x="4095348" y="4225439"/>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Gesundheit und Bewegung</a:t>
            </a:r>
          </a:p>
        </p:txBody>
      </p:sp>
      <p:sp>
        <p:nvSpPr>
          <p:cNvPr id="76" name="Textfeld 75">
            <a:extLst>
              <a:ext uri="{FF2B5EF4-FFF2-40B4-BE49-F238E27FC236}">
                <a16:creationId xmlns:a16="http://schemas.microsoft.com/office/drawing/2014/main" id="{3F2E96C6-86B3-420C-91C8-37CB094963E2}"/>
              </a:ext>
            </a:extLst>
          </p:cNvPr>
          <p:cNvSpPr txBox="1"/>
          <p:nvPr/>
        </p:nvSpPr>
        <p:spPr>
          <a:xfrm>
            <a:off x="4095348" y="4701671"/>
            <a:ext cx="1800000" cy="40011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Gestaltung des Schulgebäudes und -geländes</a:t>
            </a:r>
          </a:p>
        </p:txBody>
      </p:sp>
      <p:sp>
        <p:nvSpPr>
          <p:cNvPr id="90" name="Textfeld 89">
            <a:extLst>
              <a:ext uri="{FF2B5EF4-FFF2-40B4-BE49-F238E27FC236}">
                <a16:creationId xmlns:a16="http://schemas.microsoft.com/office/drawing/2014/main" id="{BB6CF5F7-E6F1-4A05-BEED-0EF44592B372}"/>
              </a:ext>
            </a:extLst>
          </p:cNvPr>
          <p:cNvSpPr txBox="1"/>
          <p:nvPr/>
        </p:nvSpPr>
        <p:spPr>
          <a:xfrm>
            <a:off x="5944783" y="1451170"/>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Lehrerbildung</a:t>
            </a:r>
          </a:p>
        </p:txBody>
      </p:sp>
      <p:sp>
        <p:nvSpPr>
          <p:cNvPr id="91" name="Textfeld 90">
            <a:extLst>
              <a:ext uri="{FF2B5EF4-FFF2-40B4-BE49-F238E27FC236}">
                <a16:creationId xmlns:a16="http://schemas.microsoft.com/office/drawing/2014/main" id="{84ECA689-241C-4B6D-8B09-99E227357157}"/>
              </a:ext>
            </a:extLst>
          </p:cNvPr>
          <p:cNvSpPr txBox="1"/>
          <p:nvPr/>
        </p:nvSpPr>
        <p:spPr>
          <a:xfrm>
            <a:off x="5944783" y="1961945"/>
            <a:ext cx="1800000" cy="396000"/>
          </a:xfrm>
          <a:prstGeom prst="rect">
            <a:avLst/>
          </a:prstGeom>
          <a:noFill/>
          <a:ln>
            <a:solidFill>
              <a:schemeClr val="tx1"/>
            </a:solidFill>
          </a:ln>
        </p:spPr>
        <p:txBody>
          <a:bodyPr wrap="square" rtlCol="0" anchor="ctr">
            <a:spAutoFit/>
          </a:bodyPr>
          <a:lstStyle/>
          <a:p>
            <a:pPr algn="ctr">
              <a:defRPr/>
            </a:pPr>
            <a:r>
              <a:rPr lang="de-DE" sz="900" dirty="0">
                <a:solidFill>
                  <a:prstClr val="black"/>
                </a:solidFill>
                <a:latin typeface="Calibri"/>
              </a:rPr>
              <a:t>Umgang mit beruflichen Anforderungen</a:t>
            </a:r>
          </a:p>
        </p:txBody>
      </p:sp>
      <p:sp>
        <p:nvSpPr>
          <p:cNvPr id="92" name="Textfeld 91">
            <a:extLst>
              <a:ext uri="{FF2B5EF4-FFF2-40B4-BE49-F238E27FC236}">
                <a16:creationId xmlns:a16="http://schemas.microsoft.com/office/drawing/2014/main" id="{32DD3B85-05AF-4578-BB33-BA82243064CA}"/>
              </a:ext>
            </a:extLst>
          </p:cNvPr>
          <p:cNvSpPr txBox="1"/>
          <p:nvPr/>
        </p:nvSpPr>
        <p:spPr>
          <a:xfrm>
            <a:off x="5948920" y="2425921"/>
            <a:ext cx="1800000" cy="415498"/>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(Multi-)Professionelle </a:t>
            </a:r>
          </a:p>
          <a:p>
            <a:pPr algn="ctr">
              <a:defRPr/>
            </a:pPr>
            <a:r>
              <a:rPr lang="de-DE" sz="1050" dirty="0">
                <a:solidFill>
                  <a:prstClr val="black"/>
                </a:solidFill>
                <a:latin typeface="Calibri"/>
              </a:rPr>
              <a:t>Teams</a:t>
            </a:r>
          </a:p>
        </p:txBody>
      </p:sp>
      <p:sp>
        <p:nvSpPr>
          <p:cNvPr id="77" name="Textfeld 76">
            <a:extLst>
              <a:ext uri="{FF2B5EF4-FFF2-40B4-BE49-F238E27FC236}">
                <a16:creationId xmlns:a16="http://schemas.microsoft.com/office/drawing/2014/main" id="{AF3D496F-A03A-4B16-BBD4-0884DBAA2540}"/>
              </a:ext>
            </a:extLst>
          </p:cNvPr>
          <p:cNvSpPr txBox="1"/>
          <p:nvPr/>
        </p:nvSpPr>
        <p:spPr>
          <a:xfrm>
            <a:off x="216986" y="237834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Schulzufriedenheit und Außenwirkung</a:t>
            </a:r>
          </a:p>
        </p:txBody>
      </p:sp>
      <p:sp>
        <p:nvSpPr>
          <p:cNvPr id="78" name="Textfeld 77">
            <a:extLst>
              <a:ext uri="{FF2B5EF4-FFF2-40B4-BE49-F238E27FC236}">
                <a16:creationId xmlns:a16="http://schemas.microsoft.com/office/drawing/2014/main" id="{43AAFD56-372A-4CFA-93CD-DA90788937C3}"/>
              </a:ext>
            </a:extLst>
          </p:cNvPr>
          <p:cNvSpPr txBox="1"/>
          <p:nvPr/>
        </p:nvSpPr>
        <p:spPr>
          <a:xfrm>
            <a:off x="4069367" y="1458521"/>
            <a:ext cx="1800000" cy="396000"/>
          </a:xfrm>
          <a:prstGeom prst="rect">
            <a:avLst/>
          </a:prstGeom>
          <a:noFill/>
          <a:ln>
            <a:solidFill>
              <a:schemeClr val="tx1"/>
            </a:solidFill>
          </a:ln>
        </p:spPr>
        <p:txBody>
          <a:bodyPr wrap="square" rtlCol="0" anchor="ctr">
            <a:spAutoFit/>
          </a:bodyPr>
          <a:lstStyle/>
          <a:p>
            <a:pPr algn="ctr">
              <a:defRPr/>
            </a:pPr>
            <a:r>
              <a:rPr lang="de-DE" sz="1000" dirty="0">
                <a:solidFill>
                  <a:prstClr val="black"/>
                </a:solidFill>
                <a:latin typeface="Calibri"/>
              </a:rPr>
              <a:t>Werte- und Normenreflexion</a:t>
            </a:r>
          </a:p>
        </p:txBody>
      </p:sp>
      <p:sp>
        <p:nvSpPr>
          <p:cNvPr id="79" name="Textfeld 78">
            <a:extLst>
              <a:ext uri="{FF2B5EF4-FFF2-40B4-BE49-F238E27FC236}">
                <a16:creationId xmlns:a16="http://schemas.microsoft.com/office/drawing/2014/main" id="{601B80A2-4795-4028-9D43-B5F9151C540A}"/>
              </a:ext>
            </a:extLst>
          </p:cNvPr>
          <p:cNvSpPr txBox="1"/>
          <p:nvPr/>
        </p:nvSpPr>
        <p:spPr>
          <a:xfrm>
            <a:off x="4042755" y="1942397"/>
            <a:ext cx="1800000" cy="400110"/>
          </a:xfrm>
          <a:prstGeom prst="rect">
            <a:avLst/>
          </a:prstGeom>
          <a:noFill/>
          <a:ln>
            <a:solidFill>
              <a:srgbClr val="C00000"/>
            </a:solidFill>
          </a:ln>
        </p:spPr>
        <p:txBody>
          <a:bodyPr wrap="square" rtlCol="0" anchor="ctr">
            <a:spAutoFit/>
          </a:bodyPr>
          <a:lstStyle/>
          <a:p>
            <a:pPr algn="ctr">
              <a:defRPr/>
            </a:pPr>
            <a:r>
              <a:rPr lang="de-DE" sz="1000" dirty="0">
                <a:solidFill>
                  <a:srgbClr val="FF9900"/>
                </a:solidFill>
                <a:latin typeface="Calibri"/>
              </a:rPr>
              <a:t>Kultur des Umgangs miteinander</a:t>
            </a:r>
          </a:p>
        </p:txBody>
      </p:sp>
      <p:sp>
        <p:nvSpPr>
          <p:cNvPr id="67" name="Textfeld 66">
            <a:extLst>
              <a:ext uri="{FF2B5EF4-FFF2-40B4-BE49-F238E27FC236}">
                <a16:creationId xmlns:a16="http://schemas.microsoft.com/office/drawing/2014/main" id="{A159A225-E71D-4368-A13F-B14D0664A257}"/>
              </a:ext>
            </a:extLst>
          </p:cNvPr>
          <p:cNvSpPr txBox="1"/>
          <p:nvPr/>
        </p:nvSpPr>
        <p:spPr>
          <a:xfrm>
            <a:off x="2151786" y="2355312"/>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Klassenführung</a:t>
            </a:r>
          </a:p>
        </p:txBody>
      </p:sp>
      <p:sp>
        <p:nvSpPr>
          <p:cNvPr id="69" name="Textfeld 68">
            <a:extLst>
              <a:ext uri="{FF2B5EF4-FFF2-40B4-BE49-F238E27FC236}">
                <a16:creationId xmlns:a16="http://schemas.microsoft.com/office/drawing/2014/main" id="{FF839D2B-E826-4872-9B84-08258D8C1EC6}"/>
              </a:ext>
            </a:extLst>
          </p:cNvPr>
          <p:cNvSpPr txBox="1"/>
          <p:nvPr/>
        </p:nvSpPr>
        <p:spPr>
          <a:xfrm>
            <a:off x="2165154" y="3442583"/>
            <a:ext cx="1800000" cy="253916"/>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Kognitive Aktivierung</a:t>
            </a:r>
          </a:p>
        </p:txBody>
      </p:sp>
      <p:sp>
        <p:nvSpPr>
          <p:cNvPr id="82" name="Textfeld 81">
            <a:extLst>
              <a:ext uri="{FF2B5EF4-FFF2-40B4-BE49-F238E27FC236}">
                <a16:creationId xmlns:a16="http://schemas.microsoft.com/office/drawing/2014/main" id="{0D265FDD-E4D2-46C2-92E3-E03187B7DD9D}"/>
              </a:ext>
            </a:extLst>
          </p:cNvPr>
          <p:cNvSpPr txBox="1"/>
          <p:nvPr/>
        </p:nvSpPr>
        <p:spPr>
          <a:xfrm>
            <a:off x="2165154" y="5691628"/>
            <a:ext cx="1800000" cy="396000"/>
          </a:xfrm>
          <a:prstGeom prst="rect">
            <a:avLst/>
          </a:prstGeom>
          <a:noFill/>
          <a:ln>
            <a:solidFill>
              <a:schemeClr val="tx1"/>
            </a:solidFill>
          </a:ln>
        </p:spPr>
        <p:txBody>
          <a:bodyPr wrap="square" rtlCol="0" anchor="ctr">
            <a:spAutoFit/>
          </a:bodyPr>
          <a:lstStyle/>
          <a:p>
            <a:pPr algn="ctr">
              <a:defRPr/>
            </a:pPr>
            <a:r>
              <a:rPr lang="de-DE" sz="1050" dirty="0">
                <a:solidFill>
                  <a:prstClr val="black"/>
                </a:solidFill>
                <a:latin typeface="Calibri"/>
              </a:rPr>
              <a:t>Lernen und Lehren im digitalen Wandel</a:t>
            </a:r>
          </a:p>
        </p:txBody>
      </p:sp>
      <p:sp>
        <p:nvSpPr>
          <p:cNvPr id="59" name="Textfeld 58">
            <a:extLst>
              <a:ext uri="{FF2B5EF4-FFF2-40B4-BE49-F238E27FC236}">
                <a16:creationId xmlns:a16="http://schemas.microsoft.com/office/drawing/2014/main" id="{EFFAC824-9BD5-476F-B2E0-BD2894F8F49A}"/>
              </a:ext>
            </a:extLst>
          </p:cNvPr>
          <p:cNvSpPr txBox="1"/>
          <p:nvPr/>
        </p:nvSpPr>
        <p:spPr>
          <a:xfrm>
            <a:off x="198707" y="1420211"/>
            <a:ext cx="1800000" cy="415498"/>
          </a:xfrm>
          <a:prstGeom prst="rect">
            <a:avLst/>
          </a:prstGeom>
          <a:noFill/>
          <a:ln>
            <a:solidFill>
              <a:schemeClr val="tx1"/>
            </a:solidFill>
          </a:ln>
        </p:spPr>
        <p:txBody>
          <a:bodyPr wrap="square" rtlCol="0" anchor="ctr">
            <a:spAutoFit/>
          </a:bodyPr>
          <a:lstStyle/>
          <a:p>
            <a:pPr algn="ctr">
              <a:defRPr/>
            </a:pPr>
            <a:r>
              <a:rPr lang="de-DE" sz="1050" dirty="0">
                <a:latin typeface="Calibri"/>
              </a:rPr>
              <a:t>Fachliche und überfachliche Kompetenzerwartungen</a:t>
            </a:r>
          </a:p>
        </p:txBody>
      </p:sp>
      <p:sp>
        <p:nvSpPr>
          <p:cNvPr id="84" name="Textfeld 83">
            <a:extLst>
              <a:ext uri="{FF2B5EF4-FFF2-40B4-BE49-F238E27FC236}">
                <a16:creationId xmlns:a16="http://schemas.microsoft.com/office/drawing/2014/main" id="{22882E0D-E8DA-4252-AD40-2F63E4525601}"/>
              </a:ext>
            </a:extLst>
          </p:cNvPr>
          <p:cNvSpPr txBox="1"/>
          <p:nvPr/>
        </p:nvSpPr>
        <p:spPr>
          <a:xfrm>
            <a:off x="4042755" y="1942585"/>
            <a:ext cx="1800000" cy="400110"/>
          </a:xfrm>
          <a:prstGeom prst="rect">
            <a:avLst/>
          </a:prstGeom>
          <a:noFill/>
          <a:ln>
            <a:solidFill>
              <a:schemeClr val="tx1"/>
            </a:solidFill>
          </a:ln>
        </p:spPr>
        <p:txBody>
          <a:bodyPr wrap="square" rtlCol="0" anchor="ctr">
            <a:spAutoFit/>
          </a:bodyPr>
          <a:lstStyle/>
          <a:p>
            <a:pPr algn="ctr">
              <a:defRPr/>
            </a:pPr>
            <a:r>
              <a:rPr lang="de-DE" sz="1000" dirty="0">
                <a:latin typeface="Calibri"/>
              </a:rPr>
              <a:t>Kultur des Umgangs miteinander</a:t>
            </a:r>
          </a:p>
        </p:txBody>
      </p:sp>
    </p:spTree>
    <p:extLst>
      <p:ext uri="{BB962C8B-B14F-4D97-AF65-F5344CB8AC3E}">
        <p14:creationId xmlns:p14="http://schemas.microsoft.com/office/powerpoint/2010/main" val="347232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77" grpId="0" animBg="1"/>
      <p:bldP spid="7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uppieren 52">
            <a:extLst>
              <a:ext uri="{FF2B5EF4-FFF2-40B4-BE49-F238E27FC236}">
                <a16:creationId xmlns:a16="http://schemas.microsoft.com/office/drawing/2014/main" id="{8876B9CA-6A1E-4BB2-A40D-A3D2D81BE3A3}"/>
              </a:ext>
            </a:extLst>
          </p:cNvPr>
          <p:cNvGrpSpPr/>
          <p:nvPr/>
        </p:nvGrpSpPr>
        <p:grpSpPr>
          <a:xfrm>
            <a:off x="994644" y="581381"/>
            <a:ext cx="1668943" cy="2926654"/>
            <a:chOff x="1055440" y="2204864"/>
            <a:chExt cx="1404008" cy="2270335"/>
          </a:xfrm>
        </p:grpSpPr>
        <p:grpSp>
          <p:nvGrpSpPr>
            <p:cNvPr id="5" name="Gruppieren 4">
              <a:extLst>
                <a:ext uri="{FF2B5EF4-FFF2-40B4-BE49-F238E27FC236}">
                  <a16:creationId xmlns:a16="http://schemas.microsoft.com/office/drawing/2014/main" id="{39AF7B08-B2A5-4FEC-8961-C91CD9CF3B98}"/>
                </a:ext>
              </a:extLst>
            </p:cNvPr>
            <p:cNvGrpSpPr/>
            <p:nvPr/>
          </p:nvGrpSpPr>
          <p:grpSpPr>
            <a:xfrm>
              <a:off x="1127448" y="2204864"/>
              <a:ext cx="1332000" cy="612000"/>
              <a:chOff x="251520" y="1196752"/>
              <a:chExt cx="1332000" cy="612000"/>
            </a:xfrm>
          </p:grpSpPr>
          <p:sp>
            <p:nvSpPr>
              <p:cNvPr id="6" name="Textfeld 5">
                <a:extLst>
                  <a:ext uri="{FF2B5EF4-FFF2-40B4-BE49-F238E27FC236}">
                    <a16:creationId xmlns:a16="http://schemas.microsoft.com/office/drawing/2014/main" id="{5298E38D-4510-4DBE-9820-E30B6154E9A6}"/>
                  </a:ext>
                </a:extLst>
              </p:cNvPr>
              <p:cNvSpPr txBox="1"/>
              <p:nvPr/>
            </p:nvSpPr>
            <p:spPr>
              <a:xfrm>
                <a:off x="251520" y="1196752"/>
                <a:ext cx="1332000" cy="612000"/>
              </a:xfrm>
              <a:prstGeom prst="rect">
                <a:avLst/>
              </a:prstGeom>
              <a:solidFill>
                <a:srgbClr val="E98C11"/>
              </a:solidFill>
              <a:ln>
                <a:solidFill>
                  <a:srgbClr val="E98C11"/>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i="0" u="none" strike="noStrike" kern="1200" cap="none" spc="0" normalizeH="0" baseline="0" noProof="0" dirty="0">
                    <a:ln>
                      <a:noFill/>
                    </a:ln>
                    <a:solidFill>
                      <a:schemeClr val="bg1"/>
                    </a:solidFill>
                    <a:effectLst/>
                    <a:uLnTx/>
                    <a:uFillTx/>
                    <a:latin typeface="Calibri"/>
                  </a:rPr>
                  <a:t>Erwartete Ergebnisse und Wirkungen</a:t>
                </a:r>
              </a:p>
            </p:txBody>
          </p:sp>
          <p:sp>
            <p:nvSpPr>
              <p:cNvPr id="7" name="Textfeld 6">
                <a:extLst>
                  <a:ext uri="{FF2B5EF4-FFF2-40B4-BE49-F238E27FC236}">
                    <a16:creationId xmlns:a16="http://schemas.microsoft.com/office/drawing/2014/main" id="{909729E0-2984-453D-8810-FEA84EA0B8A8}"/>
                  </a:ext>
                </a:extLst>
              </p:cNvPr>
              <p:cNvSpPr txBox="1"/>
              <p:nvPr/>
            </p:nvSpPr>
            <p:spPr>
              <a:xfrm>
                <a:off x="287133" y="1196752"/>
                <a:ext cx="148089" cy="215444"/>
              </a:xfrm>
              <a:prstGeom prst="rect">
                <a:avLst/>
              </a:prstGeom>
              <a:noFill/>
              <a:ln>
                <a:solidFill>
                  <a:srgbClr val="E98C11"/>
                </a:solidFill>
              </a:ln>
            </p:spPr>
            <p:txBody>
              <a:bodyPr wrap="square" rtlCol="0">
                <a:spAutoFit/>
              </a:bodyPr>
              <a:lstStyle/>
              <a:p>
                <a:r>
                  <a:rPr lang="de-DE" sz="800" dirty="0">
                    <a:solidFill>
                      <a:schemeClr val="bg1"/>
                    </a:solidFill>
                    <a:latin typeface="Arial" panose="020B0604020202020204" pitchFamily="34" charset="0"/>
                    <a:cs typeface="Arial" panose="020B0604020202020204" pitchFamily="34" charset="0"/>
                  </a:rPr>
                  <a:t>1</a:t>
                </a:r>
              </a:p>
            </p:txBody>
          </p:sp>
        </p:grpSp>
        <p:grpSp>
          <p:nvGrpSpPr>
            <p:cNvPr id="8" name="Gruppieren 7">
              <a:extLst>
                <a:ext uri="{FF2B5EF4-FFF2-40B4-BE49-F238E27FC236}">
                  <a16:creationId xmlns:a16="http://schemas.microsoft.com/office/drawing/2014/main" id="{449F6A37-60A1-45A7-BBC7-2B0B77456B1D}"/>
                </a:ext>
              </a:extLst>
            </p:cNvPr>
            <p:cNvGrpSpPr/>
            <p:nvPr/>
          </p:nvGrpSpPr>
          <p:grpSpPr>
            <a:xfrm>
              <a:off x="1055440" y="2914267"/>
              <a:ext cx="1394608" cy="262631"/>
              <a:chOff x="179512" y="1906155"/>
              <a:chExt cx="1394608" cy="262631"/>
            </a:xfrm>
          </p:grpSpPr>
          <p:sp>
            <p:nvSpPr>
              <p:cNvPr id="9" name="Textfeld 8">
                <a:extLst>
                  <a:ext uri="{FF2B5EF4-FFF2-40B4-BE49-F238E27FC236}">
                    <a16:creationId xmlns:a16="http://schemas.microsoft.com/office/drawing/2014/main" id="{CB18964D-6982-4125-AE47-C03053235EB9}"/>
                  </a:ext>
                </a:extLst>
              </p:cNvPr>
              <p:cNvSpPr txBox="1"/>
              <p:nvPr/>
            </p:nvSpPr>
            <p:spPr>
              <a:xfrm>
                <a:off x="242120" y="1906155"/>
                <a:ext cx="1332000" cy="262631"/>
              </a:xfrm>
              <a:prstGeom prst="rect">
                <a:avLst/>
              </a:prstGeom>
              <a:noFill/>
              <a:ln w="12700">
                <a:solidFill>
                  <a:srgbClr val="E98C11"/>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effectLst/>
                    <a:uLnTx/>
                    <a:uFillTx/>
                    <a:latin typeface="Calibri"/>
                  </a:rPr>
                  <a:t>Fachliche und überfachliche Kompetenzen</a:t>
                </a:r>
              </a:p>
            </p:txBody>
          </p:sp>
          <p:sp>
            <p:nvSpPr>
              <p:cNvPr id="10" name="Textfeld 9">
                <a:extLst>
                  <a:ext uri="{FF2B5EF4-FFF2-40B4-BE49-F238E27FC236}">
                    <a16:creationId xmlns:a16="http://schemas.microsoft.com/office/drawing/2014/main" id="{A605BB3D-2D5D-4984-90D6-939AAD86A7BB}"/>
                  </a:ext>
                </a:extLst>
              </p:cNvPr>
              <p:cNvSpPr txBox="1"/>
              <p:nvPr/>
            </p:nvSpPr>
            <p:spPr>
              <a:xfrm>
                <a:off x="179512" y="1916832"/>
                <a:ext cx="324000" cy="144000"/>
              </a:xfrm>
              <a:prstGeom prst="rect">
                <a:avLst/>
              </a:prstGeom>
              <a:noFill/>
            </p:spPr>
            <p:txBody>
              <a:bodyPr wrap="square" rtlCol="0">
                <a:spAutoFit/>
              </a:bodyPr>
              <a:lstStyle/>
              <a:p>
                <a:r>
                  <a:rPr lang="de-DE" sz="800" dirty="0"/>
                  <a:t>1.1</a:t>
                </a:r>
              </a:p>
            </p:txBody>
          </p:sp>
        </p:grpSp>
        <p:grpSp>
          <p:nvGrpSpPr>
            <p:cNvPr id="11" name="Gruppieren 10">
              <a:extLst>
                <a:ext uri="{FF2B5EF4-FFF2-40B4-BE49-F238E27FC236}">
                  <a16:creationId xmlns:a16="http://schemas.microsoft.com/office/drawing/2014/main" id="{B520F800-6869-4F42-8BEA-05166493C4F7}"/>
                </a:ext>
              </a:extLst>
            </p:cNvPr>
            <p:cNvGrpSpPr/>
            <p:nvPr/>
          </p:nvGrpSpPr>
          <p:grpSpPr>
            <a:xfrm>
              <a:off x="1080689" y="3290079"/>
              <a:ext cx="1378759" cy="248057"/>
              <a:chOff x="204761" y="2281967"/>
              <a:chExt cx="1378759" cy="248057"/>
            </a:xfrm>
          </p:grpSpPr>
          <p:sp>
            <p:nvSpPr>
              <p:cNvPr id="12" name="Textfeld 11">
                <a:extLst>
                  <a:ext uri="{FF2B5EF4-FFF2-40B4-BE49-F238E27FC236}">
                    <a16:creationId xmlns:a16="http://schemas.microsoft.com/office/drawing/2014/main" id="{19095061-10A4-4675-8FD6-13102A7824DB}"/>
                  </a:ext>
                </a:extLst>
              </p:cNvPr>
              <p:cNvSpPr txBox="1"/>
              <p:nvPr/>
            </p:nvSpPr>
            <p:spPr>
              <a:xfrm>
                <a:off x="251520" y="2362894"/>
                <a:ext cx="1332000" cy="167130"/>
              </a:xfrm>
              <a:prstGeom prst="rect">
                <a:avLst/>
              </a:prstGeom>
              <a:noFill/>
              <a:ln w="12700">
                <a:solidFill>
                  <a:srgbClr val="E98C11"/>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effectLst/>
                    <a:uLnTx/>
                    <a:uFillTx/>
                    <a:latin typeface="Calibri"/>
                  </a:rPr>
                  <a:t>Schullaufbahn</a:t>
                </a:r>
                <a:r>
                  <a:rPr kumimoji="0" lang="de-DE" sz="800" b="0" i="0" u="none" strike="noStrike" kern="1200" cap="none" spc="0" normalizeH="0" noProof="0" dirty="0">
                    <a:ln>
                      <a:noFill/>
                    </a:ln>
                    <a:effectLst/>
                    <a:uLnTx/>
                    <a:uFillTx/>
                    <a:latin typeface="Calibri"/>
                  </a:rPr>
                  <a:t> und Abschlüsse</a:t>
                </a:r>
                <a:endParaRPr kumimoji="0" lang="de-DE" sz="800" b="0" i="0" u="none" strike="noStrike" kern="1200" cap="none" spc="0" normalizeH="0" baseline="0" noProof="0" dirty="0">
                  <a:ln>
                    <a:noFill/>
                  </a:ln>
                  <a:effectLst/>
                  <a:uLnTx/>
                  <a:uFillTx/>
                  <a:latin typeface="Calibri"/>
                </a:endParaRPr>
              </a:p>
            </p:txBody>
          </p:sp>
          <p:sp>
            <p:nvSpPr>
              <p:cNvPr id="13" name="Textfeld 12">
                <a:extLst>
                  <a:ext uri="{FF2B5EF4-FFF2-40B4-BE49-F238E27FC236}">
                    <a16:creationId xmlns:a16="http://schemas.microsoft.com/office/drawing/2014/main" id="{37B08783-A69E-4652-8887-A1F821DFA386}"/>
                  </a:ext>
                </a:extLst>
              </p:cNvPr>
              <p:cNvSpPr txBox="1"/>
              <p:nvPr/>
            </p:nvSpPr>
            <p:spPr>
              <a:xfrm>
                <a:off x="204761" y="2281967"/>
                <a:ext cx="324000" cy="144000"/>
              </a:xfrm>
              <a:prstGeom prst="rect">
                <a:avLst/>
              </a:prstGeom>
              <a:noFill/>
              <a:ln w="12700">
                <a:noFill/>
              </a:ln>
            </p:spPr>
            <p:txBody>
              <a:bodyPr wrap="square" rtlCol="0">
                <a:spAutoFit/>
              </a:bodyPr>
              <a:lstStyle/>
              <a:p>
                <a:r>
                  <a:rPr lang="de-DE" sz="800" dirty="0"/>
                  <a:t>1.2</a:t>
                </a:r>
              </a:p>
            </p:txBody>
          </p:sp>
        </p:grpSp>
        <p:grpSp>
          <p:nvGrpSpPr>
            <p:cNvPr id="14" name="Gruppieren 13">
              <a:extLst>
                <a:ext uri="{FF2B5EF4-FFF2-40B4-BE49-F238E27FC236}">
                  <a16:creationId xmlns:a16="http://schemas.microsoft.com/office/drawing/2014/main" id="{CDA16B4B-21C9-4ABB-B0E9-2821AD3B7AF5}"/>
                </a:ext>
              </a:extLst>
            </p:cNvPr>
            <p:cNvGrpSpPr/>
            <p:nvPr/>
          </p:nvGrpSpPr>
          <p:grpSpPr>
            <a:xfrm>
              <a:off x="1117342" y="3700301"/>
              <a:ext cx="1333014" cy="281843"/>
              <a:chOff x="241414" y="2692189"/>
              <a:chExt cx="1333014" cy="281843"/>
            </a:xfrm>
          </p:grpSpPr>
          <p:sp>
            <p:nvSpPr>
              <p:cNvPr id="15" name="Textfeld 14">
                <a:extLst>
                  <a:ext uri="{FF2B5EF4-FFF2-40B4-BE49-F238E27FC236}">
                    <a16:creationId xmlns:a16="http://schemas.microsoft.com/office/drawing/2014/main" id="{8A55EC85-3858-4989-9739-851AB774B7F3}"/>
                  </a:ext>
                </a:extLst>
              </p:cNvPr>
              <p:cNvSpPr txBox="1">
                <a:spLocks/>
              </p:cNvSpPr>
              <p:nvPr/>
            </p:nvSpPr>
            <p:spPr>
              <a:xfrm>
                <a:off x="242428" y="2711401"/>
                <a:ext cx="1332000" cy="262631"/>
              </a:xfrm>
              <a:prstGeom prst="rect">
                <a:avLst/>
              </a:prstGeom>
              <a:noFill/>
              <a:ln w="12700">
                <a:solidFill>
                  <a:srgbClr val="E98C11"/>
                </a:solidFill>
              </a:ln>
            </p:spPr>
            <p:txBody>
              <a:bodyPr wrap="square" lIns="72000" rIns="72000" rtlCol="0" anchor="ctr">
                <a:spAutoFit/>
              </a:bodyPr>
              <a:lstStyle/>
              <a:p>
                <a:pPr lvl="0" algn="ctr">
                  <a:defRPr/>
                </a:pPr>
                <a:r>
                  <a:rPr lang="de-DE" sz="800" dirty="0">
                    <a:solidFill>
                      <a:prstClr val="black"/>
                    </a:solidFill>
                  </a:rPr>
                  <a:t>Schulzufriedenheit </a:t>
                </a:r>
              </a:p>
              <a:p>
                <a:pPr lvl="0" algn="ctr">
                  <a:defRPr/>
                </a:pPr>
                <a:r>
                  <a:rPr lang="de-DE" sz="800" dirty="0">
                    <a:solidFill>
                      <a:prstClr val="black"/>
                    </a:solidFill>
                  </a:rPr>
                  <a:t>und Außenwirkung</a:t>
                </a:r>
              </a:p>
            </p:txBody>
          </p:sp>
          <p:sp>
            <p:nvSpPr>
              <p:cNvPr id="16" name="Textfeld 15">
                <a:extLst>
                  <a:ext uri="{FF2B5EF4-FFF2-40B4-BE49-F238E27FC236}">
                    <a16:creationId xmlns:a16="http://schemas.microsoft.com/office/drawing/2014/main" id="{3966B491-319F-4066-B0C3-88CD341069A9}"/>
                  </a:ext>
                </a:extLst>
              </p:cNvPr>
              <p:cNvSpPr txBox="1"/>
              <p:nvPr/>
            </p:nvSpPr>
            <p:spPr>
              <a:xfrm>
                <a:off x="241414" y="2692189"/>
                <a:ext cx="324000" cy="144000"/>
              </a:xfrm>
              <a:prstGeom prst="rect">
                <a:avLst/>
              </a:prstGeom>
              <a:noFill/>
            </p:spPr>
            <p:txBody>
              <a:bodyPr wrap="square" rtlCol="0">
                <a:spAutoFit/>
              </a:bodyPr>
              <a:lstStyle/>
              <a:p>
                <a:r>
                  <a:rPr lang="de-DE" sz="800" dirty="0"/>
                  <a:t>1.3</a:t>
                </a:r>
              </a:p>
            </p:txBody>
          </p:sp>
        </p:grpSp>
        <p:grpSp>
          <p:nvGrpSpPr>
            <p:cNvPr id="17" name="Gruppieren 16">
              <a:extLst>
                <a:ext uri="{FF2B5EF4-FFF2-40B4-BE49-F238E27FC236}">
                  <a16:creationId xmlns:a16="http://schemas.microsoft.com/office/drawing/2014/main" id="{A38E859C-932D-45A2-B448-EA908FF3B43E}"/>
                </a:ext>
              </a:extLst>
            </p:cNvPr>
            <p:cNvGrpSpPr/>
            <p:nvPr/>
          </p:nvGrpSpPr>
          <p:grpSpPr>
            <a:xfrm>
              <a:off x="1089407" y="4088674"/>
              <a:ext cx="1361089" cy="386525"/>
              <a:chOff x="213479" y="3080562"/>
              <a:chExt cx="1361089" cy="386525"/>
            </a:xfrm>
          </p:grpSpPr>
          <p:sp>
            <p:nvSpPr>
              <p:cNvPr id="18" name="Textfeld 17">
                <a:extLst>
                  <a:ext uri="{FF2B5EF4-FFF2-40B4-BE49-F238E27FC236}">
                    <a16:creationId xmlns:a16="http://schemas.microsoft.com/office/drawing/2014/main" id="{B5DB2D2F-34F6-4BFA-B8A3-81E663AA3328}"/>
                  </a:ext>
                </a:extLst>
              </p:cNvPr>
              <p:cNvSpPr txBox="1"/>
              <p:nvPr/>
            </p:nvSpPr>
            <p:spPr>
              <a:xfrm>
                <a:off x="242568" y="3108953"/>
                <a:ext cx="1332000" cy="358134"/>
              </a:xfrm>
              <a:prstGeom prst="rect">
                <a:avLst/>
              </a:prstGeom>
              <a:noFill/>
              <a:ln w="12700">
                <a:solidFill>
                  <a:srgbClr val="E98C11"/>
                </a:solidFill>
              </a:ln>
            </p:spPr>
            <p:txBody>
              <a:bodyPr wrap="square" lIns="72000" rIns="72000" rtlCol="0" anchor="ctr">
                <a:spAutoFit/>
              </a:bodyPr>
              <a:lstStyle/>
              <a:p>
                <a:pPr lvl="0" algn="ctr">
                  <a:defRPr/>
                </a:pPr>
                <a:endParaRPr lang="de-DE" sz="800" dirty="0">
                  <a:solidFill>
                    <a:prstClr val="black"/>
                  </a:solidFill>
                </a:endParaRPr>
              </a:p>
              <a:p>
                <a:pPr lvl="0" algn="ctr">
                  <a:defRPr/>
                </a:pPr>
                <a:r>
                  <a:rPr lang="de-DE" sz="800" dirty="0">
                    <a:solidFill>
                      <a:prstClr val="black"/>
                    </a:solidFill>
                  </a:rPr>
                  <a:t>Langfristige Wirkungen</a:t>
                </a:r>
              </a:p>
              <a:p>
                <a:pPr lvl="0" algn="ctr">
                  <a:defRPr/>
                </a:pPr>
                <a:endParaRPr lang="de-DE" sz="800" dirty="0">
                  <a:solidFill>
                    <a:prstClr val="black"/>
                  </a:solidFill>
                </a:endParaRPr>
              </a:p>
            </p:txBody>
          </p:sp>
          <p:sp>
            <p:nvSpPr>
              <p:cNvPr id="19" name="Textfeld 18">
                <a:extLst>
                  <a:ext uri="{FF2B5EF4-FFF2-40B4-BE49-F238E27FC236}">
                    <a16:creationId xmlns:a16="http://schemas.microsoft.com/office/drawing/2014/main" id="{8D0D62B9-84B2-4178-ADC8-94E2C1F6F981}"/>
                  </a:ext>
                </a:extLst>
              </p:cNvPr>
              <p:cNvSpPr txBox="1"/>
              <p:nvPr/>
            </p:nvSpPr>
            <p:spPr>
              <a:xfrm>
                <a:off x="213479" y="3080562"/>
                <a:ext cx="324000" cy="144000"/>
              </a:xfrm>
              <a:prstGeom prst="rect">
                <a:avLst/>
              </a:prstGeom>
              <a:noFill/>
              <a:ln w="12700">
                <a:noFill/>
              </a:ln>
            </p:spPr>
            <p:txBody>
              <a:bodyPr wrap="square" rtlCol="0">
                <a:spAutoFit/>
              </a:bodyPr>
              <a:lstStyle/>
              <a:p>
                <a:r>
                  <a:rPr lang="de-DE" sz="800" dirty="0"/>
                  <a:t>1.4</a:t>
                </a:r>
              </a:p>
            </p:txBody>
          </p:sp>
        </p:grpSp>
      </p:grpSp>
      <p:grpSp>
        <p:nvGrpSpPr>
          <p:cNvPr id="52" name="Gruppieren 51">
            <a:extLst>
              <a:ext uri="{FF2B5EF4-FFF2-40B4-BE49-F238E27FC236}">
                <a16:creationId xmlns:a16="http://schemas.microsoft.com/office/drawing/2014/main" id="{38CB6DE3-498E-4886-A703-1BEE99CBEED5}"/>
              </a:ext>
            </a:extLst>
          </p:cNvPr>
          <p:cNvGrpSpPr/>
          <p:nvPr/>
        </p:nvGrpSpPr>
        <p:grpSpPr>
          <a:xfrm>
            <a:off x="2823203" y="584123"/>
            <a:ext cx="1616244" cy="6006536"/>
            <a:chOff x="2760616" y="583864"/>
            <a:chExt cx="1616244" cy="6006536"/>
          </a:xfrm>
        </p:grpSpPr>
        <p:grpSp>
          <p:nvGrpSpPr>
            <p:cNvPr id="21" name="Gruppieren 20">
              <a:extLst>
                <a:ext uri="{FF2B5EF4-FFF2-40B4-BE49-F238E27FC236}">
                  <a16:creationId xmlns:a16="http://schemas.microsoft.com/office/drawing/2014/main" id="{2CD43730-BF3A-4530-A9C3-78A745003F92}"/>
                </a:ext>
              </a:extLst>
            </p:cNvPr>
            <p:cNvGrpSpPr/>
            <p:nvPr/>
          </p:nvGrpSpPr>
          <p:grpSpPr>
            <a:xfrm>
              <a:off x="2803112" y="583864"/>
              <a:ext cx="1573748" cy="739858"/>
              <a:chOff x="1709795" y="1196752"/>
              <a:chExt cx="1332000" cy="612000"/>
            </a:xfrm>
          </p:grpSpPr>
          <p:sp>
            <p:nvSpPr>
              <p:cNvPr id="22" name="Textfeld 21">
                <a:extLst>
                  <a:ext uri="{FF2B5EF4-FFF2-40B4-BE49-F238E27FC236}">
                    <a16:creationId xmlns:a16="http://schemas.microsoft.com/office/drawing/2014/main" id="{2802084C-3D1E-4DDD-87CC-54DD25797718}"/>
                  </a:ext>
                </a:extLst>
              </p:cNvPr>
              <p:cNvSpPr txBox="1">
                <a:spLocks/>
              </p:cNvSpPr>
              <p:nvPr/>
            </p:nvSpPr>
            <p:spPr>
              <a:xfrm>
                <a:off x="1709795" y="1196752"/>
                <a:ext cx="1332000" cy="612000"/>
              </a:xfrm>
              <a:prstGeom prst="rect">
                <a:avLst/>
              </a:prstGeom>
              <a:solidFill>
                <a:srgbClr val="F20000"/>
              </a:solidFill>
              <a:ln>
                <a:solidFill>
                  <a:srgbClr val="F20000"/>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dirty="0">
                    <a:solidFill>
                      <a:schemeClr val="bg1"/>
                    </a:solidFill>
                    <a:latin typeface="Calibri"/>
                  </a:rPr>
                  <a:t>Lehren und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dirty="0">
                    <a:solidFill>
                      <a:schemeClr val="bg1"/>
                    </a:solidFill>
                    <a:latin typeface="Calibri"/>
                  </a:rPr>
                  <a:t>Lernen</a:t>
                </a:r>
                <a:endParaRPr kumimoji="0" lang="de-DE" sz="1000" i="0" u="none" strike="noStrike" kern="1200" cap="none" spc="0" normalizeH="0" baseline="0" noProof="0" dirty="0">
                  <a:ln>
                    <a:noFill/>
                  </a:ln>
                  <a:solidFill>
                    <a:schemeClr val="bg1"/>
                  </a:solidFill>
                  <a:effectLst/>
                  <a:uLnTx/>
                  <a:uFillTx/>
                  <a:latin typeface="Calibri"/>
                </a:endParaRPr>
              </a:p>
            </p:txBody>
          </p:sp>
          <p:sp>
            <p:nvSpPr>
              <p:cNvPr id="23" name="Textfeld 22">
                <a:extLst>
                  <a:ext uri="{FF2B5EF4-FFF2-40B4-BE49-F238E27FC236}">
                    <a16:creationId xmlns:a16="http://schemas.microsoft.com/office/drawing/2014/main" id="{8805E597-BC5B-4CC9-9434-16109E4B89B4}"/>
                  </a:ext>
                </a:extLst>
              </p:cNvPr>
              <p:cNvSpPr txBox="1">
                <a:spLocks noChangeAspect="1"/>
              </p:cNvSpPr>
              <p:nvPr/>
            </p:nvSpPr>
            <p:spPr>
              <a:xfrm>
                <a:off x="1773591" y="1196752"/>
                <a:ext cx="173840" cy="215444"/>
              </a:xfrm>
              <a:prstGeom prst="rect">
                <a:avLst/>
              </a:prstGeom>
              <a:solidFill>
                <a:srgbClr val="F20000"/>
              </a:solidFill>
              <a:ln>
                <a:solidFill>
                  <a:srgbClr val="F20000"/>
                </a:solidFill>
              </a:ln>
            </p:spPr>
            <p:txBody>
              <a:bodyPr wrap="square" rtlCol="0">
                <a:spAutoFit/>
              </a:bodyPr>
              <a:lstStyle/>
              <a:p>
                <a:r>
                  <a:rPr lang="de-DE" sz="800" dirty="0">
                    <a:solidFill>
                      <a:schemeClr val="bg1"/>
                    </a:solidFill>
                    <a:latin typeface="Arial" panose="020B0604020202020204" pitchFamily="34" charset="0"/>
                    <a:cs typeface="Arial" panose="020B0604020202020204" pitchFamily="34" charset="0"/>
                  </a:rPr>
                  <a:t>2</a:t>
                </a:r>
              </a:p>
            </p:txBody>
          </p:sp>
        </p:grpSp>
        <p:grpSp>
          <p:nvGrpSpPr>
            <p:cNvPr id="24" name="Gruppieren 23">
              <a:extLst>
                <a:ext uri="{FF2B5EF4-FFF2-40B4-BE49-F238E27FC236}">
                  <a16:creationId xmlns:a16="http://schemas.microsoft.com/office/drawing/2014/main" id="{31B01508-E9E5-4A69-B7A6-B4DE134E9AFD}"/>
                </a:ext>
              </a:extLst>
            </p:cNvPr>
            <p:cNvGrpSpPr/>
            <p:nvPr/>
          </p:nvGrpSpPr>
          <p:grpSpPr>
            <a:xfrm>
              <a:off x="2764487" y="1490065"/>
              <a:ext cx="1612373" cy="435213"/>
              <a:chOff x="1677103" y="1916832"/>
              <a:chExt cx="1364692" cy="360002"/>
            </a:xfrm>
          </p:grpSpPr>
          <p:sp>
            <p:nvSpPr>
              <p:cNvPr id="25" name="Textfeld 24">
                <a:extLst>
                  <a:ext uri="{FF2B5EF4-FFF2-40B4-BE49-F238E27FC236}">
                    <a16:creationId xmlns:a16="http://schemas.microsoft.com/office/drawing/2014/main" id="{6A95F54A-12A4-4408-81FE-931013495265}"/>
                  </a:ext>
                </a:extLst>
              </p:cNvPr>
              <p:cNvSpPr txBox="1"/>
              <p:nvPr/>
            </p:nvSpPr>
            <p:spPr>
              <a:xfrm>
                <a:off x="1709795" y="1916833"/>
                <a:ext cx="1332000" cy="360001"/>
              </a:xfrm>
              <a:prstGeom prst="rect">
                <a:avLst/>
              </a:prstGeom>
              <a:noFill/>
              <a:ln w="12700">
                <a:solidFill>
                  <a:srgbClr val="F20000"/>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Ergebnis- und Standardorientierung</a:t>
                </a:r>
                <a:endParaRPr kumimoji="0" lang="de-DE" sz="800" b="0" i="0" u="none" strike="noStrike" kern="1200" cap="none" spc="0" normalizeH="0" baseline="0" noProof="0" dirty="0">
                  <a:ln>
                    <a:noFill/>
                  </a:ln>
                  <a:effectLst/>
                  <a:uLnTx/>
                  <a:uFillTx/>
                  <a:latin typeface="Calibri"/>
                </a:endParaRPr>
              </a:p>
            </p:txBody>
          </p:sp>
          <p:sp>
            <p:nvSpPr>
              <p:cNvPr id="26" name="Textfeld 25">
                <a:extLst>
                  <a:ext uri="{FF2B5EF4-FFF2-40B4-BE49-F238E27FC236}">
                    <a16:creationId xmlns:a16="http://schemas.microsoft.com/office/drawing/2014/main" id="{7DC31FB0-5D3B-4800-9C28-24C2B25F0434}"/>
                  </a:ext>
                </a:extLst>
              </p:cNvPr>
              <p:cNvSpPr txBox="1"/>
              <p:nvPr/>
            </p:nvSpPr>
            <p:spPr>
              <a:xfrm>
                <a:off x="1677103" y="1916832"/>
                <a:ext cx="324000" cy="144000"/>
              </a:xfrm>
              <a:prstGeom prst="rect">
                <a:avLst/>
              </a:prstGeom>
              <a:noFill/>
              <a:ln>
                <a:noFill/>
              </a:ln>
            </p:spPr>
            <p:txBody>
              <a:bodyPr wrap="square" rtlCol="0">
                <a:spAutoFit/>
              </a:bodyPr>
              <a:lstStyle/>
              <a:p>
                <a:r>
                  <a:rPr lang="de-DE" sz="800" dirty="0"/>
                  <a:t>2.1</a:t>
                </a:r>
              </a:p>
            </p:txBody>
          </p:sp>
        </p:grpSp>
        <p:grpSp>
          <p:nvGrpSpPr>
            <p:cNvPr id="27" name="Gruppieren 26">
              <a:extLst>
                <a:ext uri="{FF2B5EF4-FFF2-40B4-BE49-F238E27FC236}">
                  <a16:creationId xmlns:a16="http://schemas.microsoft.com/office/drawing/2014/main" id="{AEC7F314-ED13-4D8F-AA76-74F4A16950BF}"/>
                </a:ext>
              </a:extLst>
            </p:cNvPr>
            <p:cNvGrpSpPr/>
            <p:nvPr/>
          </p:nvGrpSpPr>
          <p:grpSpPr>
            <a:xfrm>
              <a:off x="2764487" y="2012374"/>
              <a:ext cx="1612373" cy="435214"/>
              <a:chOff x="1677103" y="2348880"/>
              <a:chExt cx="1364692" cy="360003"/>
            </a:xfrm>
          </p:grpSpPr>
          <p:sp>
            <p:nvSpPr>
              <p:cNvPr id="28" name="Textfeld 27">
                <a:extLst>
                  <a:ext uri="{FF2B5EF4-FFF2-40B4-BE49-F238E27FC236}">
                    <a16:creationId xmlns:a16="http://schemas.microsoft.com/office/drawing/2014/main" id="{0338A8D3-80AB-4183-BF6A-CFBCA81B2C99}"/>
                  </a:ext>
                </a:extLst>
              </p:cNvPr>
              <p:cNvSpPr txBox="1"/>
              <p:nvPr/>
            </p:nvSpPr>
            <p:spPr>
              <a:xfrm>
                <a:off x="1709795" y="2348882"/>
                <a:ext cx="1332000" cy="360001"/>
              </a:xfrm>
              <a:prstGeom prst="rect">
                <a:avLst/>
              </a:prstGeom>
              <a:noFill/>
              <a:ln w="12700">
                <a:solidFill>
                  <a:srgbClr val="F20000"/>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Kompetenz-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err="1">
                    <a:ln>
                      <a:noFill/>
                    </a:ln>
                    <a:effectLst/>
                    <a:uLnTx/>
                    <a:uFillTx/>
                    <a:latin typeface="Calibri"/>
                  </a:rPr>
                  <a:t>orientierung</a:t>
                </a:r>
                <a:endParaRPr kumimoji="0" lang="de-DE" sz="800" b="0" i="0" u="none" strike="noStrike" kern="1200" cap="none" spc="0" normalizeH="0" baseline="0" noProof="0" dirty="0">
                  <a:ln>
                    <a:noFill/>
                  </a:ln>
                  <a:effectLst/>
                  <a:uLnTx/>
                  <a:uFillTx/>
                  <a:latin typeface="Calibri"/>
                </a:endParaRPr>
              </a:p>
            </p:txBody>
          </p:sp>
          <p:sp>
            <p:nvSpPr>
              <p:cNvPr id="29" name="Textfeld 28">
                <a:extLst>
                  <a:ext uri="{FF2B5EF4-FFF2-40B4-BE49-F238E27FC236}">
                    <a16:creationId xmlns:a16="http://schemas.microsoft.com/office/drawing/2014/main" id="{7C0F53DB-0990-43BC-BEFB-FEEF5422983C}"/>
                  </a:ext>
                </a:extLst>
              </p:cNvPr>
              <p:cNvSpPr txBox="1"/>
              <p:nvPr/>
            </p:nvSpPr>
            <p:spPr>
              <a:xfrm>
                <a:off x="1677103" y="2348880"/>
                <a:ext cx="324000" cy="144000"/>
              </a:xfrm>
              <a:prstGeom prst="rect">
                <a:avLst/>
              </a:prstGeom>
              <a:noFill/>
              <a:ln w="12700">
                <a:noFill/>
              </a:ln>
            </p:spPr>
            <p:txBody>
              <a:bodyPr wrap="square" rtlCol="0">
                <a:spAutoFit/>
              </a:bodyPr>
              <a:lstStyle/>
              <a:p>
                <a:r>
                  <a:rPr lang="de-DE" sz="800" dirty="0"/>
                  <a:t>2.2</a:t>
                </a:r>
              </a:p>
            </p:txBody>
          </p:sp>
        </p:grpSp>
        <p:grpSp>
          <p:nvGrpSpPr>
            <p:cNvPr id="30" name="Gruppieren 29">
              <a:extLst>
                <a:ext uri="{FF2B5EF4-FFF2-40B4-BE49-F238E27FC236}">
                  <a16:creationId xmlns:a16="http://schemas.microsoft.com/office/drawing/2014/main" id="{B85C69B2-271D-4AE5-885B-02143D894602}"/>
                </a:ext>
              </a:extLst>
            </p:cNvPr>
            <p:cNvGrpSpPr/>
            <p:nvPr/>
          </p:nvGrpSpPr>
          <p:grpSpPr>
            <a:xfrm>
              <a:off x="2764487" y="2498999"/>
              <a:ext cx="1612373" cy="435211"/>
              <a:chOff x="1677103" y="2780916"/>
              <a:chExt cx="1364692" cy="359999"/>
            </a:xfrm>
          </p:grpSpPr>
          <p:sp>
            <p:nvSpPr>
              <p:cNvPr id="31" name="Textfeld 30">
                <a:extLst>
                  <a:ext uri="{FF2B5EF4-FFF2-40B4-BE49-F238E27FC236}">
                    <a16:creationId xmlns:a16="http://schemas.microsoft.com/office/drawing/2014/main" id="{0C4ADF11-E4C4-49ED-B437-3D045F462494}"/>
                  </a:ext>
                </a:extLst>
              </p:cNvPr>
              <p:cNvSpPr txBox="1">
                <a:spLocks/>
              </p:cNvSpPr>
              <p:nvPr/>
            </p:nvSpPr>
            <p:spPr>
              <a:xfrm>
                <a:off x="1709795" y="2780916"/>
                <a:ext cx="1332000" cy="359999"/>
              </a:xfrm>
              <a:prstGeom prst="rect">
                <a:avLst/>
              </a:prstGeom>
              <a:noFill/>
              <a:ln w="12700">
                <a:solidFill>
                  <a:srgbClr val="F20000"/>
                </a:solidFill>
              </a:ln>
            </p:spPr>
            <p:txBody>
              <a:bodyPr wrap="square" lIns="72000" rIns="72000" rtlCol="0" anchor="ctr">
                <a:spAutoFit/>
              </a:bodyPr>
              <a:lstStyle/>
              <a:p>
                <a:pPr lvl="0" algn="ctr">
                  <a:defRPr/>
                </a:pPr>
                <a:r>
                  <a:rPr lang="de-DE" sz="800" dirty="0">
                    <a:solidFill>
                      <a:prstClr val="black"/>
                    </a:solidFill>
                  </a:rPr>
                  <a:t>Klassenführung</a:t>
                </a:r>
              </a:p>
            </p:txBody>
          </p:sp>
          <p:sp>
            <p:nvSpPr>
              <p:cNvPr id="32" name="Textfeld 31">
                <a:extLst>
                  <a:ext uri="{FF2B5EF4-FFF2-40B4-BE49-F238E27FC236}">
                    <a16:creationId xmlns:a16="http://schemas.microsoft.com/office/drawing/2014/main" id="{19D2B984-34D3-4D83-A727-05B07AD9FD0D}"/>
                  </a:ext>
                </a:extLst>
              </p:cNvPr>
              <p:cNvSpPr txBox="1"/>
              <p:nvPr/>
            </p:nvSpPr>
            <p:spPr>
              <a:xfrm>
                <a:off x="1677103" y="2780928"/>
                <a:ext cx="324000" cy="144000"/>
              </a:xfrm>
              <a:prstGeom prst="rect">
                <a:avLst/>
              </a:prstGeom>
              <a:noFill/>
              <a:ln>
                <a:noFill/>
              </a:ln>
            </p:spPr>
            <p:txBody>
              <a:bodyPr wrap="square" rtlCol="0">
                <a:spAutoFit/>
              </a:bodyPr>
              <a:lstStyle/>
              <a:p>
                <a:r>
                  <a:rPr lang="de-DE" sz="800" dirty="0"/>
                  <a:t>2.3</a:t>
                </a:r>
              </a:p>
            </p:txBody>
          </p:sp>
        </p:grpSp>
        <p:grpSp>
          <p:nvGrpSpPr>
            <p:cNvPr id="33" name="Gruppieren 32">
              <a:extLst>
                <a:ext uri="{FF2B5EF4-FFF2-40B4-BE49-F238E27FC236}">
                  <a16:creationId xmlns:a16="http://schemas.microsoft.com/office/drawing/2014/main" id="{FECD9500-BB5E-421A-9FE4-5ED66D294C9C}"/>
                </a:ext>
              </a:extLst>
            </p:cNvPr>
            <p:cNvGrpSpPr/>
            <p:nvPr/>
          </p:nvGrpSpPr>
          <p:grpSpPr>
            <a:xfrm>
              <a:off x="2764487" y="3021311"/>
              <a:ext cx="1612373" cy="435211"/>
              <a:chOff x="1677103" y="3212972"/>
              <a:chExt cx="1364692" cy="360000"/>
            </a:xfrm>
          </p:grpSpPr>
          <p:sp>
            <p:nvSpPr>
              <p:cNvPr id="34" name="Textfeld 33">
                <a:extLst>
                  <a:ext uri="{FF2B5EF4-FFF2-40B4-BE49-F238E27FC236}">
                    <a16:creationId xmlns:a16="http://schemas.microsoft.com/office/drawing/2014/main" id="{E58A427A-52C9-4A56-8B47-1F7E02BD2DC1}"/>
                  </a:ext>
                </a:extLst>
              </p:cNvPr>
              <p:cNvSpPr txBox="1"/>
              <p:nvPr/>
            </p:nvSpPr>
            <p:spPr>
              <a:xfrm>
                <a:off x="1709795" y="3212972"/>
                <a:ext cx="1332000" cy="360000"/>
              </a:xfrm>
              <a:prstGeom prst="rect">
                <a:avLst/>
              </a:prstGeom>
              <a:noFill/>
              <a:ln w="12700">
                <a:solidFill>
                  <a:srgbClr val="F20000"/>
                </a:solidFill>
              </a:ln>
            </p:spPr>
            <p:txBody>
              <a:bodyPr wrap="square" lIns="72000" rIns="72000" rtlCol="0" anchor="ctr">
                <a:spAutoFit/>
              </a:bodyPr>
              <a:lstStyle/>
              <a:p>
                <a:pPr lvl="0" algn="ctr">
                  <a:defRPr/>
                </a:pPr>
                <a:r>
                  <a:rPr lang="de-DE" sz="800" dirty="0">
                    <a:solidFill>
                      <a:prstClr val="black"/>
                    </a:solidFill>
                  </a:rPr>
                  <a:t>Schülerorientierung</a:t>
                </a:r>
              </a:p>
              <a:p>
                <a:pPr lvl="0" algn="ctr">
                  <a:defRPr/>
                </a:pPr>
                <a:r>
                  <a:rPr lang="de-DE" sz="800" dirty="0">
                    <a:solidFill>
                      <a:prstClr val="black"/>
                    </a:solidFill>
                  </a:rPr>
                  <a:t> und Umgang</a:t>
                </a:r>
              </a:p>
              <a:p>
                <a:pPr lvl="0" algn="ctr">
                  <a:defRPr/>
                </a:pPr>
                <a:r>
                  <a:rPr lang="de-DE" sz="800" dirty="0">
                    <a:solidFill>
                      <a:prstClr val="black"/>
                    </a:solidFill>
                  </a:rPr>
                  <a:t> mit Heterogenität</a:t>
                </a:r>
              </a:p>
            </p:txBody>
          </p:sp>
          <p:sp>
            <p:nvSpPr>
              <p:cNvPr id="35" name="Textfeld 34">
                <a:extLst>
                  <a:ext uri="{FF2B5EF4-FFF2-40B4-BE49-F238E27FC236}">
                    <a16:creationId xmlns:a16="http://schemas.microsoft.com/office/drawing/2014/main" id="{9F4B7D33-2A24-4450-88BA-AA34D1D2FEE4}"/>
                  </a:ext>
                </a:extLst>
              </p:cNvPr>
              <p:cNvSpPr txBox="1"/>
              <p:nvPr/>
            </p:nvSpPr>
            <p:spPr>
              <a:xfrm>
                <a:off x="1677103" y="3212976"/>
                <a:ext cx="324000" cy="144000"/>
              </a:xfrm>
              <a:prstGeom prst="rect">
                <a:avLst/>
              </a:prstGeom>
              <a:noFill/>
              <a:ln w="12700">
                <a:noFill/>
              </a:ln>
            </p:spPr>
            <p:txBody>
              <a:bodyPr wrap="square" rtlCol="0">
                <a:spAutoFit/>
              </a:bodyPr>
              <a:lstStyle/>
              <a:p>
                <a:r>
                  <a:rPr lang="de-DE" sz="800" dirty="0"/>
                  <a:t>2.4</a:t>
                </a:r>
              </a:p>
            </p:txBody>
          </p:sp>
        </p:grpSp>
        <p:grpSp>
          <p:nvGrpSpPr>
            <p:cNvPr id="36" name="Gruppieren 35">
              <a:extLst>
                <a:ext uri="{FF2B5EF4-FFF2-40B4-BE49-F238E27FC236}">
                  <a16:creationId xmlns:a16="http://schemas.microsoft.com/office/drawing/2014/main" id="{09B36038-3F29-461A-8C35-553205C41F2B}"/>
                </a:ext>
              </a:extLst>
            </p:cNvPr>
            <p:cNvGrpSpPr/>
            <p:nvPr/>
          </p:nvGrpSpPr>
          <p:grpSpPr>
            <a:xfrm>
              <a:off x="2764487" y="3543628"/>
              <a:ext cx="1612373" cy="435212"/>
              <a:chOff x="1677103" y="3645017"/>
              <a:chExt cx="1364692" cy="360000"/>
            </a:xfrm>
          </p:grpSpPr>
          <p:sp>
            <p:nvSpPr>
              <p:cNvPr id="37" name="Textfeld 36">
                <a:extLst>
                  <a:ext uri="{FF2B5EF4-FFF2-40B4-BE49-F238E27FC236}">
                    <a16:creationId xmlns:a16="http://schemas.microsoft.com/office/drawing/2014/main" id="{4060792B-2183-4613-A1E4-A2E534BE46C1}"/>
                  </a:ext>
                </a:extLst>
              </p:cNvPr>
              <p:cNvSpPr txBox="1"/>
              <p:nvPr/>
            </p:nvSpPr>
            <p:spPr>
              <a:xfrm>
                <a:off x="1709795" y="3645017"/>
                <a:ext cx="1332000" cy="360000"/>
              </a:xfrm>
              <a:prstGeom prst="rect">
                <a:avLst/>
              </a:prstGeom>
              <a:noFill/>
              <a:ln w="12700">
                <a:solidFill>
                  <a:srgbClr val="F20000"/>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Kognitive Aktivierung</a:t>
                </a:r>
                <a:endParaRPr kumimoji="0" lang="de-DE" sz="800" b="0" i="0" u="none" strike="noStrike" kern="1200" cap="none" spc="0" normalizeH="0" baseline="0" noProof="0" dirty="0">
                  <a:ln>
                    <a:noFill/>
                  </a:ln>
                  <a:effectLst/>
                  <a:uLnTx/>
                  <a:uFillTx/>
                  <a:latin typeface="Calibri"/>
                </a:endParaRPr>
              </a:p>
            </p:txBody>
          </p:sp>
          <p:sp>
            <p:nvSpPr>
              <p:cNvPr id="38" name="Textfeld 37">
                <a:extLst>
                  <a:ext uri="{FF2B5EF4-FFF2-40B4-BE49-F238E27FC236}">
                    <a16:creationId xmlns:a16="http://schemas.microsoft.com/office/drawing/2014/main" id="{6D3B25BD-1236-45A3-87FA-03D02FA1892F}"/>
                  </a:ext>
                </a:extLst>
              </p:cNvPr>
              <p:cNvSpPr txBox="1"/>
              <p:nvPr/>
            </p:nvSpPr>
            <p:spPr>
              <a:xfrm>
                <a:off x="1677103" y="3645024"/>
                <a:ext cx="324000" cy="144000"/>
              </a:xfrm>
              <a:prstGeom prst="rect">
                <a:avLst/>
              </a:prstGeom>
              <a:noFill/>
              <a:ln>
                <a:noFill/>
              </a:ln>
            </p:spPr>
            <p:txBody>
              <a:bodyPr wrap="square" rtlCol="0">
                <a:spAutoFit/>
              </a:bodyPr>
              <a:lstStyle/>
              <a:p>
                <a:r>
                  <a:rPr lang="de-DE" sz="800" dirty="0"/>
                  <a:t>2.5</a:t>
                </a:r>
              </a:p>
            </p:txBody>
          </p:sp>
        </p:grpSp>
        <p:grpSp>
          <p:nvGrpSpPr>
            <p:cNvPr id="40" name="Gruppieren 39">
              <a:extLst>
                <a:ext uri="{FF2B5EF4-FFF2-40B4-BE49-F238E27FC236}">
                  <a16:creationId xmlns:a16="http://schemas.microsoft.com/office/drawing/2014/main" id="{B7CBBEC3-04C8-4A2C-9640-F6A62A1FBAC3}"/>
                </a:ext>
              </a:extLst>
            </p:cNvPr>
            <p:cNvGrpSpPr/>
            <p:nvPr/>
          </p:nvGrpSpPr>
          <p:grpSpPr>
            <a:xfrm>
              <a:off x="2764487" y="4623925"/>
              <a:ext cx="1612373" cy="435220"/>
              <a:chOff x="1677103" y="4509120"/>
              <a:chExt cx="1364692" cy="360008"/>
            </a:xfrm>
          </p:grpSpPr>
          <p:sp>
            <p:nvSpPr>
              <p:cNvPr id="41" name="Textfeld 40">
                <a:extLst>
                  <a:ext uri="{FF2B5EF4-FFF2-40B4-BE49-F238E27FC236}">
                    <a16:creationId xmlns:a16="http://schemas.microsoft.com/office/drawing/2014/main" id="{6FD321AD-58A7-401E-B84C-29795F1B2FDF}"/>
                  </a:ext>
                </a:extLst>
              </p:cNvPr>
              <p:cNvSpPr txBox="1">
                <a:spLocks/>
              </p:cNvSpPr>
              <p:nvPr/>
            </p:nvSpPr>
            <p:spPr>
              <a:xfrm>
                <a:off x="1709795" y="4509127"/>
                <a:ext cx="1332000" cy="360001"/>
              </a:xfrm>
              <a:prstGeom prst="rect">
                <a:avLst/>
              </a:prstGeom>
              <a:noFill/>
              <a:ln w="12700">
                <a:solidFill>
                  <a:srgbClr val="F20000"/>
                </a:solidFill>
              </a:ln>
            </p:spPr>
            <p:txBody>
              <a:bodyPr wrap="square" lIns="72000" rIns="72000" rtlCol="0" anchor="ctr">
                <a:spAutoFit/>
              </a:bodyPr>
              <a:lstStyle/>
              <a:p>
                <a:pPr lvl="0" algn="ctr">
                  <a:defRPr/>
                </a:pPr>
                <a:r>
                  <a:rPr lang="de-DE" sz="800" dirty="0">
                    <a:solidFill>
                      <a:prstClr val="black"/>
                    </a:solidFill>
                  </a:rPr>
                  <a:t>Lernerfolgsprüfung </a:t>
                </a:r>
              </a:p>
              <a:p>
                <a:pPr lvl="0" algn="ctr">
                  <a:defRPr/>
                </a:pPr>
                <a:r>
                  <a:rPr lang="de-DE" sz="800" dirty="0">
                    <a:solidFill>
                      <a:prstClr val="black"/>
                    </a:solidFill>
                  </a:rPr>
                  <a:t>und Leistungsbewertung</a:t>
                </a:r>
              </a:p>
            </p:txBody>
          </p:sp>
          <p:sp>
            <p:nvSpPr>
              <p:cNvPr id="42" name="Textfeld 41">
                <a:extLst>
                  <a:ext uri="{FF2B5EF4-FFF2-40B4-BE49-F238E27FC236}">
                    <a16:creationId xmlns:a16="http://schemas.microsoft.com/office/drawing/2014/main" id="{EC548BCF-8A20-444C-AF4F-F49FEAA970AB}"/>
                  </a:ext>
                </a:extLst>
              </p:cNvPr>
              <p:cNvSpPr txBox="1"/>
              <p:nvPr/>
            </p:nvSpPr>
            <p:spPr>
              <a:xfrm>
                <a:off x="1677103" y="4509120"/>
                <a:ext cx="324000" cy="144000"/>
              </a:xfrm>
              <a:prstGeom prst="rect">
                <a:avLst/>
              </a:prstGeom>
              <a:noFill/>
              <a:ln>
                <a:noFill/>
              </a:ln>
            </p:spPr>
            <p:txBody>
              <a:bodyPr wrap="square" rtlCol="0">
                <a:spAutoFit/>
              </a:bodyPr>
              <a:lstStyle/>
              <a:p>
                <a:r>
                  <a:rPr lang="de-DE" sz="800" dirty="0"/>
                  <a:t>2.7</a:t>
                </a:r>
              </a:p>
            </p:txBody>
          </p:sp>
        </p:grpSp>
        <p:grpSp>
          <p:nvGrpSpPr>
            <p:cNvPr id="44" name="Gruppieren 43">
              <a:extLst>
                <a:ext uri="{FF2B5EF4-FFF2-40B4-BE49-F238E27FC236}">
                  <a16:creationId xmlns:a16="http://schemas.microsoft.com/office/drawing/2014/main" id="{5A3223DB-34AD-40D1-8354-70B5FD3127F7}"/>
                </a:ext>
              </a:extLst>
            </p:cNvPr>
            <p:cNvGrpSpPr/>
            <p:nvPr/>
          </p:nvGrpSpPr>
          <p:grpSpPr>
            <a:xfrm>
              <a:off x="2764487" y="5655332"/>
              <a:ext cx="1612373" cy="461664"/>
              <a:chOff x="1677103" y="5362278"/>
              <a:chExt cx="1364692" cy="381882"/>
            </a:xfrm>
          </p:grpSpPr>
          <p:sp>
            <p:nvSpPr>
              <p:cNvPr id="45" name="Textfeld 44">
                <a:extLst>
                  <a:ext uri="{FF2B5EF4-FFF2-40B4-BE49-F238E27FC236}">
                    <a16:creationId xmlns:a16="http://schemas.microsoft.com/office/drawing/2014/main" id="{99F3AB37-3610-4414-8280-6EA06ECD32A0}"/>
                  </a:ext>
                </a:extLst>
              </p:cNvPr>
              <p:cNvSpPr txBox="1"/>
              <p:nvPr/>
            </p:nvSpPr>
            <p:spPr>
              <a:xfrm>
                <a:off x="1709795" y="5362278"/>
                <a:ext cx="1332000" cy="381882"/>
              </a:xfrm>
              <a:prstGeom prst="rect">
                <a:avLst/>
              </a:prstGeom>
              <a:noFill/>
              <a:ln w="12700">
                <a:solidFill>
                  <a:srgbClr val="F20000"/>
                </a:solidFill>
              </a:ln>
            </p:spPr>
            <p:txBody>
              <a:bodyPr wrap="square" lIns="72000" rIns="72000" rtlCol="0" anchor="ctr">
                <a:spAutoFit/>
              </a:bodyPr>
              <a:lstStyle/>
              <a:p>
                <a:pPr lvl="0" algn="ctr">
                  <a:defRPr/>
                </a:pPr>
                <a:r>
                  <a:rPr lang="de-DE" sz="800" dirty="0">
                    <a:solidFill>
                      <a:prstClr val="black"/>
                    </a:solidFill>
                    <a:cs typeface="Arial" panose="020B0604020202020204" pitchFamily="34" charset="0"/>
                  </a:rPr>
                  <a:t>Bildungssprache</a:t>
                </a:r>
              </a:p>
              <a:p>
                <a:pPr lvl="0" algn="ctr">
                  <a:defRPr/>
                </a:pPr>
                <a:r>
                  <a:rPr lang="de-DE" sz="800" dirty="0">
                    <a:solidFill>
                      <a:prstClr val="black"/>
                    </a:solidFill>
                    <a:cs typeface="Arial" panose="020B0604020202020204" pitchFamily="34" charset="0"/>
                  </a:rPr>
                  <a:t> und sprachsensibler </a:t>
                </a:r>
              </a:p>
              <a:p>
                <a:pPr lvl="0" algn="ctr">
                  <a:defRPr/>
                </a:pPr>
                <a:r>
                  <a:rPr lang="de-DE" sz="800" dirty="0">
                    <a:solidFill>
                      <a:prstClr val="black"/>
                    </a:solidFill>
                    <a:cs typeface="Arial" panose="020B0604020202020204" pitchFamily="34" charset="0"/>
                  </a:rPr>
                  <a:t>(Fach-) Unterricht</a:t>
                </a:r>
              </a:p>
            </p:txBody>
          </p:sp>
          <p:sp>
            <p:nvSpPr>
              <p:cNvPr id="46" name="Textfeld 45">
                <a:extLst>
                  <a:ext uri="{FF2B5EF4-FFF2-40B4-BE49-F238E27FC236}">
                    <a16:creationId xmlns:a16="http://schemas.microsoft.com/office/drawing/2014/main" id="{3B79161D-1F2C-461A-9135-78710103B3EB}"/>
                  </a:ext>
                </a:extLst>
              </p:cNvPr>
              <p:cNvSpPr txBox="1"/>
              <p:nvPr/>
            </p:nvSpPr>
            <p:spPr>
              <a:xfrm>
                <a:off x="1677103" y="5373216"/>
                <a:ext cx="324000" cy="144000"/>
              </a:xfrm>
              <a:prstGeom prst="rect">
                <a:avLst/>
              </a:prstGeom>
              <a:noFill/>
              <a:ln w="12700">
                <a:noFill/>
              </a:ln>
            </p:spPr>
            <p:txBody>
              <a:bodyPr wrap="square" rtlCol="0">
                <a:spAutoFit/>
              </a:bodyPr>
              <a:lstStyle/>
              <a:p>
                <a:r>
                  <a:rPr lang="de-DE" sz="800" dirty="0"/>
                  <a:t>2.9</a:t>
                </a:r>
              </a:p>
            </p:txBody>
          </p:sp>
        </p:grpSp>
        <p:grpSp>
          <p:nvGrpSpPr>
            <p:cNvPr id="47" name="Gruppieren 46">
              <a:extLst>
                <a:ext uri="{FF2B5EF4-FFF2-40B4-BE49-F238E27FC236}">
                  <a16:creationId xmlns:a16="http://schemas.microsoft.com/office/drawing/2014/main" id="{C3F19482-11C8-4BA0-95F7-7F177D6AAC26}"/>
                </a:ext>
              </a:extLst>
            </p:cNvPr>
            <p:cNvGrpSpPr/>
            <p:nvPr/>
          </p:nvGrpSpPr>
          <p:grpSpPr>
            <a:xfrm>
              <a:off x="2764485" y="6155189"/>
              <a:ext cx="1612375" cy="435211"/>
              <a:chOff x="1677102" y="5805255"/>
              <a:chExt cx="1364693" cy="359999"/>
            </a:xfrm>
          </p:grpSpPr>
          <p:sp>
            <p:nvSpPr>
              <p:cNvPr id="48" name="Textfeld 47">
                <a:extLst>
                  <a:ext uri="{FF2B5EF4-FFF2-40B4-BE49-F238E27FC236}">
                    <a16:creationId xmlns:a16="http://schemas.microsoft.com/office/drawing/2014/main" id="{A0125A7E-4A0A-4862-8DA4-C24C76A450FA}"/>
                  </a:ext>
                </a:extLst>
              </p:cNvPr>
              <p:cNvSpPr txBox="1"/>
              <p:nvPr/>
            </p:nvSpPr>
            <p:spPr>
              <a:xfrm>
                <a:off x="1709795" y="5805255"/>
                <a:ext cx="1332000" cy="359999"/>
              </a:xfrm>
              <a:prstGeom prst="rect">
                <a:avLst/>
              </a:prstGeom>
              <a:noFill/>
              <a:ln w="12700">
                <a:solidFill>
                  <a:srgbClr val="F20000"/>
                </a:solidFill>
              </a:ln>
            </p:spPr>
            <p:txBody>
              <a:bodyPr wrap="square" lIns="72000" rIns="72000" rtlCol="0" anchor="ctr">
                <a:spAutoFit/>
              </a:bodyPr>
              <a:lstStyle/>
              <a:p>
                <a:pPr lvl="0" algn="ctr">
                  <a:defRPr/>
                </a:pPr>
                <a:r>
                  <a:rPr lang="de-DE" sz="800" dirty="0">
                    <a:solidFill>
                      <a:prstClr val="black"/>
                    </a:solidFill>
                  </a:rPr>
                  <a:t>Lernen und Lehren</a:t>
                </a:r>
              </a:p>
              <a:p>
                <a:pPr lvl="0" algn="ctr">
                  <a:defRPr/>
                </a:pPr>
                <a:r>
                  <a:rPr lang="de-DE" sz="800" dirty="0">
                    <a:solidFill>
                      <a:prstClr val="black"/>
                    </a:solidFill>
                  </a:rPr>
                  <a:t> im digitalen Wandel</a:t>
                </a:r>
              </a:p>
            </p:txBody>
          </p:sp>
          <p:sp>
            <p:nvSpPr>
              <p:cNvPr id="49" name="Textfeld 48">
                <a:extLst>
                  <a:ext uri="{FF2B5EF4-FFF2-40B4-BE49-F238E27FC236}">
                    <a16:creationId xmlns:a16="http://schemas.microsoft.com/office/drawing/2014/main" id="{7A9F47A3-9437-47FC-BD36-749DF8B703FD}"/>
                  </a:ext>
                </a:extLst>
              </p:cNvPr>
              <p:cNvSpPr txBox="1"/>
              <p:nvPr/>
            </p:nvSpPr>
            <p:spPr>
              <a:xfrm>
                <a:off x="1677102" y="5805264"/>
                <a:ext cx="374617" cy="215444"/>
              </a:xfrm>
              <a:prstGeom prst="rect">
                <a:avLst/>
              </a:prstGeom>
              <a:noFill/>
              <a:ln w="12700">
                <a:noFill/>
              </a:ln>
            </p:spPr>
            <p:txBody>
              <a:bodyPr wrap="square" rtlCol="0">
                <a:spAutoFit/>
              </a:bodyPr>
              <a:lstStyle/>
              <a:p>
                <a:r>
                  <a:rPr lang="de-DE" sz="800" dirty="0"/>
                  <a:t>2.10</a:t>
                </a:r>
              </a:p>
            </p:txBody>
          </p:sp>
        </p:grpSp>
        <p:grpSp>
          <p:nvGrpSpPr>
            <p:cNvPr id="3" name="Gruppieren 2">
              <a:extLst>
                <a:ext uri="{FF2B5EF4-FFF2-40B4-BE49-F238E27FC236}">
                  <a16:creationId xmlns:a16="http://schemas.microsoft.com/office/drawing/2014/main" id="{CA9C1769-6807-4BA3-A33E-51EA373E821E}"/>
                </a:ext>
              </a:extLst>
            </p:cNvPr>
            <p:cNvGrpSpPr/>
            <p:nvPr/>
          </p:nvGrpSpPr>
          <p:grpSpPr>
            <a:xfrm>
              <a:off x="2760616" y="4055920"/>
              <a:ext cx="1616244" cy="432582"/>
              <a:chOff x="2760616" y="4055920"/>
              <a:chExt cx="1616244" cy="432582"/>
            </a:xfrm>
          </p:grpSpPr>
          <p:sp>
            <p:nvSpPr>
              <p:cNvPr id="39" name="Textfeld 38">
                <a:extLst>
                  <a:ext uri="{FF2B5EF4-FFF2-40B4-BE49-F238E27FC236}">
                    <a16:creationId xmlns:a16="http://schemas.microsoft.com/office/drawing/2014/main" id="{1F7E51D8-A85C-4BB8-A311-2B931F9C5995}"/>
                  </a:ext>
                </a:extLst>
              </p:cNvPr>
              <p:cNvSpPr txBox="1"/>
              <p:nvPr/>
            </p:nvSpPr>
            <p:spPr>
              <a:xfrm>
                <a:off x="2803112" y="4149948"/>
                <a:ext cx="1573748" cy="338554"/>
              </a:xfrm>
              <a:prstGeom prst="rect">
                <a:avLst/>
              </a:prstGeom>
              <a:noFill/>
              <a:ln w="12700">
                <a:solidFill>
                  <a:srgbClr val="F20000"/>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Lern- und Bildungs-</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err="1">
                    <a:latin typeface="Calibri"/>
                  </a:rPr>
                  <a:t>angebote</a:t>
                </a:r>
                <a:endParaRPr kumimoji="0" lang="de-DE" sz="800" b="0" i="0" u="none" strike="noStrike" kern="1200" cap="none" spc="0" normalizeH="0" baseline="0" noProof="0" dirty="0">
                  <a:ln>
                    <a:noFill/>
                  </a:ln>
                  <a:effectLst/>
                  <a:uLnTx/>
                  <a:uFillTx/>
                  <a:latin typeface="Calibri"/>
                </a:endParaRPr>
              </a:p>
            </p:txBody>
          </p:sp>
          <p:sp>
            <p:nvSpPr>
              <p:cNvPr id="54" name="Textfeld 53">
                <a:extLst>
                  <a:ext uri="{FF2B5EF4-FFF2-40B4-BE49-F238E27FC236}">
                    <a16:creationId xmlns:a16="http://schemas.microsoft.com/office/drawing/2014/main" id="{6F392F2C-BDFE-4A0B-B514-DE818E48FAE4}"/>
                  </a:ext>
                </a:extLst>
              </p:cNvPr>
              <p:cNvSpPr txBox="1"/>
              <p:nvPr/>
            </p:nvSpPr>
            <p:spPr>
              <a:xfrm>
                <a:off x="2760616" y="4055920"/>
                <a:ext cx="382804" cy="174084"/>
              </a:xfrm>
              <a:prstGeom prst="rect">
                <a:avLst/>
              </a:prstGeom>
              <a:noFill/>
              <a:ln w="12700">
                <a:noFill/>
              </a:ln>
            </p:spPr>
            <p:txBody>
              <a:bodyPr wrap="square" rtlCol="0">
                <a:spAutoFit/>
              </a:bodyPr>
              <a:lstStyle/>
              <a:p>
                <a:r>
                  <a:rPr lang="de-DE" sz="800" dirty="0"/>
                  <a:t>2.6</a:t>
                </a:r>
              </a:p>
            </p:txBody>
          </p:sp>
        </p:grpSp>
        <p:grpSp>
          <p:nvGrpSpPr>
            <p:cNvPr id="20" name="Gruppieren 19">
              <a:extLst>
                <a:ext uri="{FF2B5EF4-FFF2-40B4-BE49-F238E27FC236}">
                  <a16:creationId xmlns:a16="http://schemas.microsoft.com/office/drawing/2014/main" id="{59A9A8B4-D0CA-42AA-81C2-E12F2D3E1C3A}"/>
                </a:ext>
              </a:extLst>
            </p:cNvPr>
            <p:cNvGrpSpPr/>
            <p:nvPr/>
          </p:nvGrpSpPr>
          <p:grpSpPr>
            <a:xfrm>
              <a:off x="2760616" y="5100542"/>
              <a:ext cx="1616244" cy="480911"/>
              <a:chOff x="2760616" y="5100542"/>
              <a:chExt cx="1616244" cy="480911"/>
            </a:xfrm>
          </p:grpSpPr>
          <p:sp>
            <p:nvSpPr>
              <p:cNvPr id="43" name="Textfeld 42">
                <a:extLst>
                  <a:ext uri="{FF2B5EF4-FFF2-40B4-BE49-F238E27FC236}">
                    <a16:creationId xmlns:a16="http://schemas.microsoft.com/office/drawing/2014/main" id="{F022B04B-A291-4C98-991C-656E786CDDCD}"/>
                  </a:ext>
                </a:extLst>
              </p:cNvPr>
              <p:cNvSpPr txBox="1"/>
              <p:nvPr/>
            </p:nvSpPr>
            <p:spPr>
              <a:xfrm>
                <a:off x="2803112" y="5146242"/>
                <a:ext cx="1573748" cy="435211"/>
              </a:xfrm>
              <a:prstGeom prst="rect">
                <a:avLst/>
              </a:prstGeom>
              <a:noFill/>
              <a:ln w="12700">
                <a:solidFill>
                  <a:srgbClr val="F20000"/>
                </a:solidFill>
              </a:ln>
            </p:spPr>
            <p:txBody>
              <a:bodyPr wrap="square" lIns="72000" rIns="72000" rtlCol="0" anchor="ctr">
                <a:spAutoFit/>
              </a:bodyPr>
              <a:lstStyle/>
              <a:p>
                <a:pPr lvl="0" algn="ctr">
                  <a:defRPr/>
                </a:pPr>
                <a:r>
                  <a:rPr lang="de-DE" sz="800" dirty="0">
                    <a:solidFill>
                      <a:prstClr val="black"/>
                    </a:solidFill>
                  </a:rPr>
                  <a:t>Feedback und Beratung</a:t>
                </a:r>
              </a:p>
            </p:txBody>
          </p:sp>
          <p:sp>
            <p:nvSpPr>
              <p:cNvPr id="55" name="Textfeld 54">
                <a:extLst>
                  <a:ext uri="{FF2B5EF4-FFF2-40B4-BE49-F238E27FC236}">
                    <a16:creationId xmlns:a16="http://schemas.microsoft.com/office/drawing/2014/main" id="{9ADC6D2D-7F17-4A85-B60B-5EB90A8F3A52}"/>
                  </a:ext>
                </a:extLst>
              </p:cNvPr>
              <p:cNvSpPr txBox="1"/>
              <p:nvPr/>
            </p:nvSpPr>
            <p:spPr>
              <a:xfrm>
                <a:off x="2760616" y="5100542"/>
                <a:ext cx="382804" cy="174084"/>
              </a:xfrm>
              <a:prstGeom prst="rect">
                <a:avLst/>
              </a:prstGeom>
              <a:noFill/>
              <a:ln w="12700">
                <a:noFill/>
              </a:ln>
            </p:spPr>
            <p:txBody>
              <a:bodyPr wrap="square" rtlCol="0">
                <a:spAutoFit/>
              </a:bodyPr>
              <a:lstStyle/>
              <a:p>
                <a:r>
                  <a:rPr lang="de-DE" sz="800" dirty="0"/>
                  <a:t>2.8</a:t>
                </a:r>
              </a:p>
            </p:txBody>
          </p:sp>
        </p:grpSp>
      </p:grpSp>
      <p:grpSp>
        <p:nvGrpSpPr>
          <p:cNvPr id="81" name="Gruppieren 80">
            <a:extLst>
              <a:ext uri="{FF2B5EF4-FFF2-40B4-BE49-F238E27FC236}">
                <a16:creationId xmlns:a16="http://schemas.microsoft.com/office/drawing/2014/main" id="{0C30DDE0-2810-4E98-9465-F20A01C69DBC}"/>
              </a:ext>
            </a:extLst>
          </p:cNvPr>
          <p:cNvGrpSpPr/>
          <p:nvPr/>
        </p:nvGrpSpPr>
        <p:grpSpPr>
          <a:xfrm>
            <a:off x="4564119" y="600164"/>
            <a:ext cx="1652682" cy="4317248"/>
            <a:chOff x="4129031" y="1218957"/>
            <a:chExt cx="1388986" cy="3634890"/>
          </a:xfrm>
        </p:grpSpPr>
        <p:grpSp>
          <p:nvGrpSpPr>
            <p:cNvPr id="57" name="Gruppieren 56">
              <a:extLst>
                <a:ext uri="{FF2B5EF4-FFF2-40B4-BE49-F238E27FC236}">
                  <a16:creationId xmlns:a16="http://schemas.microsoft.com/office/drawing/2014/main" id="{B853925B-CF9F-4CC8-B383-F27048C87DEE}"/>
                </a:ext>
              </a:extLst>
            </p:cNvPr>
            <p:cNvGrpSpPr/>
            <p:nvPr/>
          </p:nvGrpSpPr>
          <p:grpSpPr>
            <a:xfrm>
              <a:off x="4170996" y="1218957"/>
              <a:ext cx="1332000" cy="612000"/>
              <a:chOff x="3173805" y="1196752"/>
              <a:chExt cx="1332000" cy="612000"/>
            </a:xfrm>
          </p:grpSpPr>
          <p:sp>
            <p:nvSpPr>
              <p:cNvPr id="58" name="Textfeld 57">
                <a:extLst>
                  <a:ext uri="{FF2B5EF4-FFF2-40B4-BE49-F238E27FC236}">
                    <a16:creationId xmlns:a16="http://schemas.microsoft.com/office/drawing/2014/main" id="{08AD11AA-F9DF-496E-B7F2-2AFCDBA04C7A}"/>
                  </a:ext>
                </a:extLst>
              </p:cNvPr>
              <p:cNvSpPr txBox="1"/>
              <p:nvPr/>
            </p:nvSpPr>
            <p:spPr>
              <a:xfrm>
                <a:off x="3173805" y="1196752"/>
                <a:ext cx="1332000" cy="612000"/>
              </a:xfrm>
              <a:prstGeom prst="rect">
                <a:avLst/>
              </a:prstGeom>
              <a:solidFill>
                <a:srgbClr val="A8C610"/>
              </a:solidFill>
              <a:ln>
                <a:solidFill>
                  <a:srgbClr val="A8C610"/>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i="0" u="none" strike="noStrike" kern="1200" cap="none" spc="0" normalizeH="0" baseline="0" noProof="0" dirty="0">
                    <a:ln>
                      <a:noFill/>
                    </a:ln>
                    <a:solidFill>
                      <a:schemeClr val="bg1"/>
                    </a:solidFill>
                    <a:effectLst/>
                    <a:uLnTx/>
                    <a:uFillTx/>
                    <a:latin typeface="Calibri"/>
                    <a:ea typeface="+mn-ea"/>
                    <a:cs typeface="+mn-cs"/>
                  </a:rPr>
                  <a:t>Schulkultur</a:t>
                </a:r>
              </a:p>
            </p:txBody>
          </p:sp>
          <p:sp>
            <p:nvSpPr>
              <p:cNvPr id="59" name="Textfeld 58">
                <a:extLst>
                  <a:ext uri="{FF2B5EF4-FFF2-40B4-BE49-F238E27FC236}">
                    <a16:creationId xmlns:a16="http://schemas.microsoft.com/office/drawing/2014/main" id="{961082BF-06BF-493F-B3BD-4CE0B4BA632D}"/>
                  </a:ext>
                </a:extLst>
              </p:cNvPr>
              <p:cNvSpPr txBox="1"/>
              <p:nvPr/>
            </p:nvSpPr>
            <p:spPr>
              <a:xfrm>
                <a:off x="3219023" y="1196752"/>
                <a:ext cx="149571" cy="215444"/>
              </a:xfrm>
              <a:prstGeom prst="rect">
                <a:avLst/>
              </a:prstGeom>
              <a:solidFill>
                <a:srgbClr val="A8C610"/>
              </a:solidFill>
              <a:ln>
                <a:solidFill>
                  <a:srgbClr val="A8C610"/>
                </a:solidFill>
              </a:ln>
            </p:spPr>
            <p:txBody>
              <a:bodyPr wrap="square" rtlCol="0">
                <a:spAutoFit/>
              </a:bodyPr>
              <a:lstStyle/>
              <a:p>
                <a:r>
                  <a:rPr lang="de-DE" sz="800" dirty="0">
                    <a:solidFill>
                      <a:schemeClr val="bg1"/>
                    </a:solidFill>
                    <a:latin typeface="Arial" panose="020B0604020202020204" pitchFamily="34" charset="0"/>
                    <a:cs typeface="Arial" panose="020B0604020202020204" pitchFamily="34" charset="0"/>
                  </a:rPr>
                  <a:t>3</a:t>
                </a:r>
              </a:p>
            </p:txBody>
          </p:sp>
        </p:grpSp>
        <p:grpSp>
          <p:nvGrpSpPr>
            <p:cNvPr id="60" name="Gruppieren 59">
              <a:extLst>
                <a:ext uri="{FF2B5EF4-FFF2-40B4-BE49-F238E27FC236}">
                  <a16:creationId xmlns:a16="http://schemas.microsoft.com/office/drawing/2014/main" id="{FAEB8745-7415-4857-8788-A86A43A6FE5E}"/>
                </a:ext>
              </a:extLst>
            </p:cNvPr>
            <p:cNvGrpSpPr/>
            <p:nvPr/>
          </p:nvGrpSpPr>
          <p:grpSpPr>
            <a:xfrm>
              <a:off x="4129031" y="1939035"/>
              <a:ext cx="1388986" cy="360000"/>
              <a:chOff x="3131840" y="1916830"/>
              <a:chExt cx="1388986" cy="360000"/>
            </a:xfrm>
          </p:grpSpPr>
          <p:sp>
            <p:nvSpPr>
              <p:cNvPr id="61" name="Textfeld 60">
                <a:extLst>
                  <a:ext uri="{FF2B5EF4-FFF2-40B4-BE49-F238E27FC236}">
                    <a16:creationId xmlns:a16="http://schemas.microsoft.com/office/drawing/2014/main" id="{407C7B9A-D63D-47E3-B5DF-9FD8DCD1400B}"/>
                  </a:ext>
                </a:extLst>
              </p:cNvPr>
              <p:cNvSpPr txBox="1"/>
              <p:nvPr/>
            </p:nvSpPr>
            <p:spPr>
              <a:xfrm>
                <a:off x="3188826" y="1916830"/>
                <a:ext cx="1332000" cy="360000"/>
              </a:xfrm>
              <a:prstGeom prst="rect">
                <a:avLst/>
              </a:prstGeom>
              <a:noFill/>
              <a:ln w="12700">
                <a:solidFill>
                  <a:srgbClr val="A8C610"/>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Werte- und Normenreflexion</a:t>
                </a:r>
                <a:endParaRPr kumimoji="0" lang="de-DE" sz="800" i="0" u="none" strike="noStrike" kern="1200" cap="none" spc="0" normalizeH="0" baseline="0" noProof="0" dirty="0">
                  <a:ln>
                    <a:noFill/>
                  </a:ln>
                  <a:effectLst/>
                  <a:uLnTx/>
                  <a:uFillTx/>
                  <a:latin typeface="Calibri"/>
                </a:endParaRPr>
              </a:p>
            </p:txBody>
          </p:sp>
          <p:sp>
            <p:nvSpPr>
              <p:cNvPr id="62" name="Textfeld 61">
                <a:extLst>
                  <a:ext uri="{FF2B5EF4-FFF2-40B4-BE49-F238E27FC236}">
                    <a16:creationId xmlns:a16="http://schemas.microsoft.com/office/drawing/2014/main" id="{E9BEC440-DF5B-47CA-920F-C254E3078CD4}"/>
                  </a:ext>
                </a:extLst>
              </p:cNvPr>
              <p:cNvSpPr txBox="1"/>
              <p:nvPr/>
            </p:nvSpPr>
            <p:spPr>
              <a:xfrm>
                <a:off x="3131840" y="1916832"/>
                <a:ext cx="324000" cy="144000"/>
              </a:xfrm>
              <a:prstGeom prst="rect">
                <a:avLst/>
              </a:prstGeom>
              <a:noFill/>
              <a:ln>
                <a:noFill/>
              </a:ln>
            </p:spPr>
            <p:txBody>
              <a:bodyPr wrap="square" rtlCol="0">
                <a:spAutoFit/>
              </a:bodyPr>
              <a:lstStyle/>
              <a:p>
                <a:r>
                  <a:rPr lang="de-DE" sz="800" dirty="0"/>
                  <a:t>3.1</a:t>
                </a:r>
              </a:p>
            </p:txBody>
          </p:sp>
        </p:grpSp>
        <p:grpSp>
          <p:nvGrpSpPr>
            <p:cNvPr id="63" name="Gruppieren 62">
              <a:extLst>
                <a:ext uri="{FF2B5EF4-FFF2-40B4-BE49-F238E27FC236}">
                  <a16:creationId xmlns:a16="http://schemas.microsoft.com/office/drawing/2014/main" id="{BBA53D22-0B29-4222-8496-6A1D7A1DC574}"/>
                </a:ext>
              </a:extLst>
            </p:cNvPr>
            <p:cNvGrpSpPr/>
            <p:nvPr/>
          </p:nvGrpSpPr>
          <p:grpSpPr>
            <a:xfrm>
              <a:off x="4129031" y="2371083"/>
              <a:ext cx="1388986" cy="360000"/>
              <a:chOff x="3131840" y="2348878"/>
              <a:chExt cx="1388986" cy="360000"/>
            </a:xfrm>
          </p:grpSpPr>
          <p:sp>
            <p:nvSpPr>
              <p:cNvPr id="64" name="Textfeld 63">
                <a:extLst>
                  <a:ext uri="{FF2B5EF4-FFF2-40B4-BE49-F238E27FC236}">
                    <a16:creationId xmlns:a16="http://schemas.microsoft.com/office/drawing/2014/main" id="{50D93206-5FA7-4923-B9F1-AEE4D465E565}"/>
                  </a:ext>
                </a:extLst>
              </p:cNvPr>
              <p:cNvSpPr txBox="1"/>
              <p:nvPr/>
            </p:nvSpPr>
            <p:spPr>
              <a:xfrm>
                <a:off x="3188826" y="2348878"/>
                <a:ext cx="1332000" cy="360000"/>
              </a:xfrm>
              <a:prstGeom prst="rect">
                <a:avLst/>
              </a:prstGeom>
              <a:noFill/>
              <a:ln w="12700">
                <a:solidFill>
                  <a:srgbClr val="A8C610"/>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Kultur des Umgangs miteinander</a:t>
                </a:r>
              </a:p>
            </p:txBody>
          </p:sp>
          <p:sp>
            <p:nvSpPr>
              <p:cNvPr id="65" name="Textfeld 64">
                <a:extLst>
                  <a:ext uri="{FF2B5EF4-FFF2-40B4-BE49-F238E27FC236}">
                    <a16:creationId xmlns:a16="http://schemas.microsoft.com/office/drawing/2014/main" id="{6F3AA929-B3B1-41CF-B62E-DD720925FA52}"/>
                  </a:ext>
                </a:extLst>
              </p:cNvPr>
              <p:cNvSpPr txBox="1"/>
              <p:nvPr/>
            </p:nvSpPr>
            <p:spPr>
              <a:xfrm>
                <a:off x="3131840" y="2348880"/>
                <a:ext cx="324000" cy="144000"/>
              </a:xfrm>
              <a:prstGeom prst="rect">
                <a:avLst/>
              </a:prstGeom>
              <a:noFill/>
              <a:ln w="12700">
                <a:noFill/>
              </a:ln>
            </p:spPr>
            <p:txBody>
              <a:bodyPr wrap="square" rtlCol="0">
                <a:spAutoFit/>
              </a:bodyPr>
              <a:lstStyle/>
              <a:p>
                <a:r>
                  <a:rPr lang="de-DE" sz="800" dirty="0"/>
                  <a:t>3.2</a:t>
                </a:r>
              </a:p>
            </p:txBody>
          </p:sp>
        </p:grpSp>
        <p:grpSp>
          <p:nvGrpSpPr>
            <p:cNvPr id="66" name="Gruppieren 65">
              <a:extLst>
                <a:ext uri="{FF2B5EF4-FFF2-40B4-BE49-F238E27FC236}">
                  <a16:creationId xmlns:a16="http://schemas.microsoft.com/office/drawing/2014/main" id="{C089D834-EDFE-469C-8769-7760741B3B02}"/>
                </a:ext>
              </a:extLst>
            </p:cNvPr>
            <p:cNvGrpSpPr/>
            <p:nvPr/>
          </p:nvGrpSpPr>
          <p:grpSpPr>
            <a:xfrm>
              <a:off x="4129031" y="2803131"/>
              <a:ext cx="1388986" cy="360000"/>
              <a:chOff x="3131840" y="2780926"/>
              <a:chExt cx="1388986" cy="360000"/>
            </a:xfrm>
          </p:grpSpPr>
          <p:sp>
            <p:nvSpPr>
              <p:cNvPr id="67" name="Textfeld 66">
                <a:extLst>
                  <a:ext uri="{FF2B5EF4-FFF2-40B4-BE49-F238E27FC236}">
                    <a16:creationId xmlns:a16="http://schemas.microsoft.com/office/drawing/2014/main" id="{91C3DD1F-6A62-4A05-B8FD-3E151B23B928}"/>
                  </a:ext>
                </a:extLst>
              </p:cNvPr>
              <p:cNvSpPr txBox="1">
                <a:spLocks/>
              </p:cNvSpPr>
              <p:nvPr/>
            </p:nvSpPr>
            <p:spPr>
              <a:xfrm>
                <a:off x="3188826" y="2780926"/>
                <a:ext cx="1332000" cy="360000"/>
              </a:xfrm>
              <a:prstGeom prst="rect">
                <a:avLst/>
              </a:prstGeom>
              <a:noFill/>
              <a:ln w="12700">
                <a:solidFill>
                  <a:srgbClr val="A8C610"/>
                </a:solidFill>
              </a:ln>
            </p:spPr>
            <p:txBody>
              <a:bodyPr wrap="square" lIns="72000" rIns="72000" rtlCol="0" anchor="ctr">
                <a:spAutoFit/>
              </a:bodyPr>
              <a:lstStyle/>
              <a:p>
                <a:pPr lvl="0" algn="ctr">
                  <a:defRPr/>
                </a:pPr>
                <a:r>
                  <a:rPr lang="de-DE" sz="800" dirty="0">
                    <a:solidFill>
                      <a:prstClr val="black"/>
                    </a:solidFill>
                  </a:rPr>
                  <a:t>Demokratische </a:t>
                </a:r>
              </a:p>
              <a:p>
                <a:pPr lvl="0" algn="ctr">
                  <a:defRPr/>
                </a:pPr>
                <a:r>
                  <a:rPr lang="de-DE" sz="800" dirty="0">
                    <a:solidFill>
                      <a:prstClr val="black"/>
                    </a:solidFill>
                  </a:rPr>
                  <a:t>Gestaltung</a:t>
                </a:r>
              </a:p>
            </p:txBody>
          </p:sp>
          <p:sp>
            <p:nvSpPr>
              <p:cNvPr id="68" name="Textfeld 67">
                <a:extLst>
                  <a:ext uri="{FF2B5EF4-FFF2-40B4-BE49-F238E27FC236}">
                    <a16:creationId xmlns:a16="http://schemas.microsoft.com/office/drawing/2014/main" id="{9C00D515-8924-43F0-A0A4-3987AA1D25DC}"/>
                  </a:ext>
                </a:extLst>
              </p:cNvPr>
              <p:cNvSpPr txBox="1"/>
              <p:nvPr/>
            </p:nvSpPr>
            <p:spPr>
              <a:xfrm>
                <a:off x="3131840" y="2780928"/>
                <a:ext cx="324000" cy="144000"/>
              </a:xfrm>
              <a:prstGeom prst="rect">
                <a:avLst/>
              </a:prstGeom>
              <a:noFill/>
              <a:ln>
                <a:noFill/>
              </a:ln>
            </p:spPr>
            <p:txBody>
              <a:bodyPr wrap="square" rtlCol="0">
                <a:spAutoFit/>
              </a:bodyPr>
              <a:lstStyle/>
              <a:p>
                <a:r>
                  <a:rPr lang="de-DE" sz="800" dirty="0"/>
                  <a:t>3.3</a:t>
                </a:r>
              </a:p>
            </p:txBody>
          </p:sp>
        </p:grpSp>
        <p:grpSp>
          <p:nvGrpSpPr>
            <p:cNvPr id="69" name="Gruppieren 68">
              <a:extLst>
                <a:ext uri="{FF2B5EF4-FFF2-40B4-BE49-F238E27FC236}">
                  <a16:creationId xmlns:a16="http://schemas.microsoft.com/office/drawing/2014/main" id="{96039641-4140-4EC6-B891-78A1DC0F224B}"/>
                </a:ext>
              </a:extLst>
            </p:cNvPr>
            <p:cNvGrpSpPr/>
            <p:nvPr/>
          </p:nvGrpSpPr>
          <p:grpSpPr>
            <a:xfrm>
              <a:off x="4129031" y="3235179"/>
              <a:ext cx="1388986" cy="360000"/>
              <a:chOff x="3131840" y="3212974"/>
              <a:chExt cx="1388986" cy="360000"/>
            </a:xfrm>
          </p:grpSpPr>
          <p:sp>
            <p:nvSpPr>
              <p:cNvPr id="70" name="Textfeld 69">
                <a:extLst>
                  <a:ext uri="{FF2B5EF4-FFF2-40B4-BE49-F238E27FC236}">
                    <a16:creationId xmlns:a16="http://schemas.microsoft.com/office/drawing/2014/main" id="{5EE2C9FA-CFE9-44E3-89C8-CE74640C3E95}"/>
                  </a:ext>
                </a:extLst>
              </p:cNvPr>
              <p:cNvSpPr txBox="1"/>
              <p:nvPr/>
            </p:nvSpPr>
            <p:spPr>
              <a:xfrm>
                <a:off x="3188826" y="3212974"/>
                <a:ext cx="1332000" cy="360000"/>
              </a:xfrm>
              <a:prstGeom prst="rect">
                <a:avLst/>
              </a:prstGeom>
              <a:noFill/>
              <a:ln w="12700">
                <a:solidFill>
                  <a:srgbClr val="A8C610"/>
                </a:solidFill>
              </a:ln>
            </p:spPr>
            <p:txBody>
              <a:bodyPr wrap="square" lIns="72000" rIns="72000" rtlCol="0" anchor="ctr">
                <a:spAutoFit/>
              </a:bodyPr>
              <a:lstStyle/>
              <a:p>
                <a:pPr lvl="0" algn="ctr">
                  <a:defRPr/>
                </a:pPr>
                <a:r>
                  <a:rPr lang="de-DE" sz="800" dirty="0">
                    <a:solidFill>
                      <a:prstClr val="black"/>
                    </a:solidFill>
                  </a:rPr>
                  <a:t>Kommunikation, Kooperation </a:t>
                </a:r>
              </a:p>
              <a:p>
                <a:pPr lvl="0" algn="ctr">
                  <a:defRPr/>
                </a:pPr>
                <a:r>
                  <a:rPr lang="de-DE" sz="800" dirty="0">
                    <a:solidFill>
                      <a:prstClr val="black"/>
                    </a:solidFill>
                  </a:rPr>
                  <a:t>und Vernetzung</a:t>
                </a:r>
              </a:p>
            </p:txBody>
          </p:sp>
          <p:sp>
            <p:nvSpPr>
              <p:cNvPr id="71" name="Textfeld 70">
                <a:extLst>
                  <a:ext uri="{FF2B5EF4-FFF2-40B4-BE49-F238E27FC236}">
                    <a16:creationId xmlns:a16="http://schemas.microsoft.com/office/drawing/2014/main" id="{A0986D1B-81AC-4D65-822B-B71DAC1249FD}"/>
                  </a:ext>
                </a:extLst>
              </p:cNvPr>
              <p:cNvSpPr txBox="1"/>
              <p:nvPr/>
            </p:nvSpPr>
            <p:spPr>
              <a:xfrm>
                <a:off x="3131840" y="3212976"/>
                <a:ext cx="324000" cy="144000"/>
              </a:xfrm>
              <a:prstGeom prst="rect">
                <a:avLst/>
              </a:prstGeom>
              <a:noFill/>
              <a:ln w="12700">
                <a:noFill/>
              </a:ln>
            </p:spPr>
            <p:txBody>
              <a:bodyPr wrap="square" rtlCol="0">
                <a:spAutoFit/>
              </a:bodyPr>
              <a:lstStyle/>
              <a:p>
                <a:r>
                  <a:rPr lang="de-DE" sz="800" dirty="0"/>
                  <a:t>3.4</a:t>
                </a:r>
              </a:p>
            </p:txBody>
          </p:sp>
        </p:grpSp>
        <p:grpSp>
          <p:nvGrpSpPr>
            <p:cNvPr id="72" name="Gruppieren 71">
              <a:extLst>
                <a:ext uri="{FF2B5EF4-FFF2-40B4-BE49-F238E27FC236}">
                  <a16:creationId xmlns:a16="http://schemas.microsoft.com/office/drawing/2014/main" id="{F6090CAD-A397-4EF9-8CD5-3B1164426CD5}"/>
                </a:ext>
              </a:extLst>
            </p:cNvPr>
            <p:cNvGrpSpPr/>
            <p:nvPr/>
          </p:nvGrpSpPr>
          <p:grpSpPr>
            <a:xfrm>
              <a:off x="4129031" y="3667227"/>
              <a:ext cx="1388986" cy="360000"/>
              <a:chOff x="3131840" y="3645022"/>
              <a:chExt cx="1388986" cy="360000"/>
            </a:xfrm>
          </p:grpSpPr>
          <p:sp>
            <p:nvSpPr>
              <p:cNvPr id="73" name="Textfeld 72">
                <a:extLst>
                  <a:ext uri="{FF2B5EF4-FFF2-40B4-BE49-F238E27FC236}">
                    <a16:creationId xmlns:a16="http://schemas.microsoft.com/office/drawing/2014/main" id="{ECE29AEF-4034-483C-A816-C583188129B0}"/>
                  </a:ext>
                </a:extLst>
              </p:cNvPr>
              <p:cNvSpPr txBox="1"/>
              <p:nvPr/>
            </p:nvSpPr>
            <p:spPr>
              <a:xfrm>
                <a:off x="3188826" y="3645022"/>
                <a:ext cx="1332000" cy="360000"/>
              </a:xfrm>
              <a:prstGeom prst="rect">
                <a:avLst/>
              </a:prstGeom>
              <a:noFill/>
              <a:ln w="12700">
                <a:solidFill>
                  <a:srgbClr val="A8C610"/>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Gestaltetes Schulleben</a:t>
                </a:r>
                <a:endParaRPr kumimoji="0" lang="de-DE" sz="800" b="0" i="0" u="none" strike="noStrike" kern="1200" cap="none" spc="0" normalizeH="0" baseline="0" noProof="0" dirty="0">
                  <a:ln>
                    <a:noFill/>
                  </a:ln>
                  <a:effectLst/>
                  <a:uLnTx/>
                  <a:uFillTx/>
                  <a:latin typeface="Calibri"/>
                </a:endParaRPr>
              </a:p>
            </p:txBody>
          </p:sp>
          <p:sp>
            <p:nvSpPr>
              <p:cNvPr id="74" name="Textfeld 73">
                <a:extLst>
                  <a:ext uri="{FF2B5EF4-FFF2-40B4-BE49-F238E27FC236}">
                    <a16:creationId xmlns:a16="http://schemas.microsoft.com/office/drawing/2014/main" id="{5396AC8C-C9DB-4AC7-A001-7E7DA49E79D8}"/>
                  </a:ext>
                </a:extLst>
              </p:cNvPr>
              <p:cNvSpPr txBox="1"/>
              <p:nvPr/>
            </p:nvSpPr>
            <p:spPr>
              <a:xfrm>
                <a:off x="3131840" y="3645024"/>
                <a:ext cx="324000" cy="144000"/>
              </a:xfrm>
              <a:prstGeom prst="rect">
                <a:avLst/>
              </a:prstGeom>
              <a:noFill/>
              <a:ln>
                <a:noFill/>
              </a:ln>
            </p:spPr>
            <p:txBody>
              <a:bodyPr wrap="square" rtlCol="0">
                <a:spAutoFit/>
              </a:bodyPr>
              <a:lstStyle/>
              <a:p>
                <a:r>
                  <a:rPr lang="de-DE" sz="800" dirty="0"/>
                  <a:t>3.5</a:t>
                </a:r>
              </a:p>
            </p:txBody>
          </p:sp>
        </p:grpSp>
        <p:grpSp>
          <p:nvGrpSpPr>
            <p:cNvPr id="75" name="Gruppieren 74">
              <a:extLst>
                <a:ext uri="{FF2B5EF4-FFF2-40B4-BE49-F238E27FC236}">
                  <a16:creationId xmlns:a16="http://schemas.microsoft.com/office/drawing/2014/main" id="{958B1A38-D96B-49DF-9E6D-8B2B0F0A9FE2}"/>
                </a:ext>
              </a:extLst>
            </p:cNvPr>
            <p:cNvGrpSpPr/>
            <p:nvPr/>
          </p:nvGrpSpPr>
          <p:grpSpPr>
            <a:xfrm>
              <a:off x="4129031" y="4099275"/>
              <a:ext cx="1388986" cy="360000"/>
              <a:chOff x="3131840" y="4077070"/>
              <a:chExt cx="1388986" cy="360000"/>
            </a:xfrm>
          </p:grpSpPr>
          <p:sp>
            <p:nvSpPr>
              <p:cNvPr id="76" name="Textfeld 75">
                <a:extLst>
                  <a:ext uri="{FF2B5EF4-FFF2-40B4-BE49-F238E27FC236}">
                    <a16:creationId xmlns:a16="http://schemas.microsoft.com/office/drawing/2014/main" id="{A2D7A299-79A7-4652-B3E6-E3D7B9121F13}"/>
                  </a:ext>
                </a:extLst>
              </p:cNvPr>
              <p:cNvSpPr txBox="1"/>
              <p:nvPr/>
            </p:nvSpPr>
            <p:spPr>
              <a:xfrm>
                <a:off x="3188826" y="4077070"/>
                <a:ext cx="1332000" cy="360000"/>
              </a:xfrm>
              <a:prstGeom prst="rect">
                <a:avLst/>
              </a:prstGeom>
              <a:noFill/>
              <a:ln w="12700">
                <a:solidFill>
                  <a:srgbClr val="A8C610"/>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Gesundheit und</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 Bewegung</a:t>
                </a:r>
                <a:endParaRPr kumimoji="0" lang="de-DE" sz="800" b="0" i="0" u="none" strike="noStrike" kern="1200" cap="none" spc="0" normalizeH="0" baseline="0" noProof="0" dirty="0">
                  <a:ln>
                    <a:noFill/>
                  </a:ln>
                  <a:effectLst/>
                  <a:uLnTx/>
                  <a:uFillTx/>
                  <a:latin typeface="Calibri"/>
                </a:endParaRPr>
              </a:p>
            </p:txBody>
          </p:sp>
          <p:sp>
            <p:nvSpPr>
              <p:cNvPr id="77" name="Textfeld 76">
                <a:extLst>
                  <a:ext uri="{FF2B5EF4-FFF2-40B4-BE49-F238E27FC236}">
                    <a16:creationId xmlns:a16="http://schemas.microsoft.com/office/drawing/2014/main" id="{212774BB-481E-4592-8DD7-D8BF62457B16}"/>
                  </a:ext>
                </a:extLst>
              </p:cNvPr>
              <p:cNvSpPr txBox="1"/>
              <p:nvPr/>
            </p:nvSpPr>
            <p:spPr>
              <a:xfrm>
                <a:off x="3131840" y="4077072"/>
                <a:ext cx="324000" cy="144000"/>
              </a:xfrm>
              <a:prstGeom prst="rect">
                <a:avLst/>
              </a:prstGeom>
              <a:noFill/>
              <a:ln w="12700">
                <a:noFill/>
              </a:ln>
            </p:spPr>
            <p:txBody>
              <a:bodyPr wrap="square" rtlCol="0">
                <a:spAutoFit/>
              </a:bodyPr>
              <a:lstStyle/>
              <a:p>
                <a:r>
                  <a:rPr lang="de-DE" sz="800" dirty="0"/>
                  <a:t>3.6</a:t>
                </a:r>
              </a:p>
            </p:txBody>
          </p:sp>
        </p:grpSp>
        <p:grpSp>
          <p:nvGrpSpPr>
            <p:cNvPr id="78" name="Gruppieren 77">
              <a:extLst>
                <a:ext uri="{FF2B5EF4-FFF2-40B4-BE49-F238E27FC236}">
                  <a16:creationId xmlns:a16="http://schemas.microsoft.com/office/drawing/2014/main" id="{81142033-CFCF-4E1C-BEAD-6370EE9A804F}"/>
                </a:ext>
              </a:extLst>
            </p:cNvPr>
            <p:cNvGrpSpPr/>
            <p:nvPr/>
          </p:nvGrpSpPr>
          <p:grpSpPr>
            <a:xfrm>
              <a:off x="4129031" y="4531325"/>
              <a:ext cx="1388986" cy="322522"/>
              <a:chOff x="3131840" y="4509120"/>
              <a:chExt cx="1388986" cy="322522"/>
            </a:xfrm>
          </p:grpSpPr>
          <p:sp>
            <p:nvSpPr>
              <p:cNvPr id="79" name="Textfeld 78">
                <a:extLst>
                  <a:ext uri="{FF2B5EF4-FFF2-40B4-BE49-F238E27FC236}">
                    <a16:creationId xmlns:a16="http://schemas.microsoft.com/office/drawing/2014/main" id="{B74BD5FC-C1F1-4275-8B0B-452DE0A06CB8}"/>
                  </a:ext>
                </a:extLst>
              </p:cNvPr>
              <p:cNvSpPr txBox="1">
                <a:spLocks/>
              </p:cNvSpPr>
              <p:nvPr/>
            </p:nvSpPr>
            <p:spPr>
              <a:xfrm>
                <a:off x="3188826" y="4546598"/>
                <a:ext cx="1332000" cy="285044"/>
              </a:xfrm>
              <a:prstGeom prst="rect">
                <a:avLst/>
              </a:prstGeom>
              <a:noFill/>
              <a:ln w="12700">
                <a:solidFill>
                  <a:srgbClr val="A8C610"/>
                </a:solidFill>
              </a:ln>
            </p:spPr>
            <p:txBody>
              <a:bodyPr wrap="square" lIns="72000" rIns="72000" rtlCol="0" anchor="ctr">
                <a:spAutoFit/>
              </a:bodyPr>
              <a:lstStyle/>
              <a:p>
                <a:pPr lvl="0" algn="ctr">
                  <a:defRPr/>
                </a:pPr>
                <a:r>
                  <a:rPr lang="de-DE" sz="800" dirty="0">
                    <a:solidFill>
                      <a:prstClr val="black"/>
                    </a:solidFill>
                  </a:rPr>
                  <a:t>Gestaltung des Schulgebäudes und -geländes</a:t>
                </a:r>
              </a:p>
            </p:txBody>
          </p:sp>
          <p:sp>
            <p:nvSpPr>
              <p:cNvPr id="80" name="Textfeld 79">
                <a:extLst>
                  <a:ext uri="{FF2B5EF4-FFF2-40B4-BE49-F238E27FC236}">
                    <a16:creationId xmlns:a16="http://schemas.microsoft.com/office/drawing/2014/main" id="{6D5DE4B0-30F3-47C6-850C-6F6D6A2ADD6A}"/>
                  </a:ext>
                </a:extLst>
              </p:cNvPr>
              <p:cNvSpPr txBox="1"/>
              <p:nvPr/>
            </p:nvSpPr>
            <p:spPr>
              <a:xfrm>
                <a:off x="3131840" y="4509120"/>
                <a:ext cx="324000" cy="144000"/>
              </a:xfrm>
              <a:prstGeom prst="rect">
                <a:avLst/>
              </a:prstGeom>
              <a:noFill/>
              <a:ln>
                <a:noFill/>
              </a:ln>
            </p:spPr>
            <p:txBody>
              <a:bodyPr wrap="square" rtlCol="0">
                <a:spAutoFit/>
              </a:bodyPr>
              <a:lstStyle/>
              <a:p>
                <a:r>
                  <a:rPr lang="de-DE" sz="800" dirty="0"/>
                  <a:t>3.7</a:t>
                </a:r>
              </a:p>
            </p:txBody>
          </p:sp>
        </p:grpSp>
      </p:grpSp>
      <p:grpSp>
        <p:nvGrpSpPr>
          <p:cNvPr id="2" name="Gruppieren 1">
            <a:extLst>
              <a:ext uri="{FF2B5EF4-FFF2-40B4-BE49-F238E27FC236}">
                <a16:creationId xmlns:a16="http://schemas.microsoft.com/office/drawing/2014/main" id="{C2003D9F-A704-4CBF-B788-4B4CA03EB92C}"/>
              </a:ext>
            </a:extLst>
          </p:cNvPr>
          <p:cNvGrpSpPr/>
          <p:nvPr/>
        </p:nvGrpSpPr>
        <p:grpSpPr>
          <a:xfrm>
            <a:off x="6352859" y="593527"/>
            <a:ext cx="1664125" cy="2434220"/>
            <a:chOff x="5629711" y="1238190"/>
            <a:chExt cx="1386782" cy="1944176"/>
          </a:xfrm>
        </p:grpSpPr>
        <p:grpSp>
          <p:nvGrpSpPr>
            <p:cNvPr id="82" name="Gruppieren 81">
              <a:extLst>
                <a:ext uri="{FF2B5EF4-FFF2-40B4-BE49-F238E27FC236}">
                  <a16:creationId xmlns:a16="http://schemas.microsoft.com/office/drawing/2014/main" id="{35F7847D-EF95-40E7-9933-A106557C1D0A}"/>
                </a:ext>
              </a:extLst>
            </p:cNvPr>
            <p:cNvGrpSpPr/>
            <p:nvPr/>
          </p:nvGrpSpPr>
          <p:grpSpPr>
            <a:xfrm>
              <a:off x="5684493" y="1238190"/>
              <a:ext cx="1332000" cy="612000"/>
              <a:chOff x="4626782" y="1196752"/>
              <a:chExt cx="1332000" cy="612000"/>
            </a:xfrm>
          </p:grpSpPr>
          <p:sp>
            <p:nvSpPr>
              <p:cNvPr id="83" name="Textfeld 82">
                <a:extLst>
                  <a:ext uri="{FF2B5EF4-FFF2-40B4-BE49-F238E27FC236}">
                    <a16:creationId xmlns:a16="http://schemas.microsoft.com/office/drawing/2014/main" id="{6518A74E-4527-4496-9FC4-63B37C1A45D2}"/>
                  </a:ext>
                </a:extLst>
              </p:cNvPr>
              <p:cNvSpPr txBox="1">
                <a:spLocks/>
              </p:cNvSpPr>
              <p:nvPr/>
            </p:nvSpPr>
            <p:spPr>
              <a:xfrm>
                <a:off x="4626782" y="1196752"/>
                <a:ext cx="1332000" cy="612000"/>
              </a:xfrm>
              <a:prstGeom prst="rect">
                <a:avLst/>
              </a:prstGeom>
              <a:solidFill>
                <a:srgbClr val="119F47"/>
              </a:solidFill>
              <a:ln>
                <a:solidFill>
                  <a:srgbClr val="119F47"/>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dirty="0" err="1">
                    <a:solidFill>
                      <a:schemeClr val="bg1"/>
                    </a:solidFill>
                    <a:latin typeface="Calibri"/>
                  </a:rPr>
                  <a:t>Professiona</a:t>
                </a:r>
                <a:r>
                  <a:rPr lang="de-DE" sz="1000" dirty="0">
                    <a:solidFill>
                      <a:schemeClr val="bg1"/>
                    </a:solidFill>
                    <a:latin typeface="Calibri"/>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dirty="0" err="1">
                    <a:solidFill>
                      <a:schemeClr val="bg1"/>
                    </a:solidFill>
                    <a:latin typeface="Calibri"/>
                  </a:rPr>
                  <a:t>lisierung</a:t>
                </a:r>
                <a:endParaRPr kumimoji="0" lang="de-DE" sz="1000" i="0" u="none" strike="noStrike" kern="1200" cap="none" spc="0" normalizeH="0" baseline="0" noProof="0" dirty="0">
                  <a:ln>
                    <a:noFill/>
                  </a:ln>
                  <a:solidFill>
                    <a:schemeClr val="bg1"/>
                  </a:solidFill>
                  <a:effectLst/>
                  <a:uLnTx/>
                  <a:uFillTx/>
                  <a:latin typeface="Calibri"/>
                </a:endParaRPr>
              </a:p>
            </p:txBody>
          </p:sp>
          <p:sp>
            <p:nvSpPr>
              <p:cNvPr id="84" name="Textfeld 83">
                <a:extLst>
                  <a:ext uri="{FF2B5EF4-FFF2-40B4-BE49-F238E27FC236}">
                    <a16:creationId xmlns:a16="http://schemas.microsoft.com/office/drawing/2014/main" id="{679002C7-FBB6-484B-B6BA-423430F79C41}"/>
                  </a:ext>
                </a:extLst>
              </p:cNvPr>
              <p:cNvSpPr txBox="1">
                <a:spLocks noChangeAspect="1"/>
              </p:cNvSpPr>
              <p:nvPr/>
            </p:nvSpPr>
            <p:spPr>
              <a:xfrm>
                <a:off x="4645246" y="1196752"/>
                <a:ext cx="208637" cy="215444"/>
              </a:xfrm>
              <a:prstGeom prst="rect">
                <a:avLst/>
              </a:prstGeom>
              <a:solidFill>
                <a:srgbClr val="119F47"/>
              </a:solidFill>
              <a:ln>
                <a:solidFill>
                  <a:srgbClr val="119F47"/>
                </a:solidFill>
              </a:ln>
            </p:spPr>
            <p:txBody>
              <a:bodyPr wrap="square" rtlCol="0">
                <a:spAutoFit/>
              </a:bodyPr>
              <a:lstStyle/>
              <a:p>
                <a:r>
                  <a:rPr lang="de-DE" sz="800" dirty="0">
                    <a:solidFill>
                      <a:schemeClr val="bg1"/>
                    </a:solidFill>
                    <a:latin typeface="Arial" panose="020B0604020202020204" pitchFamily="34" charset="0"/>
                    <a:cs typeface="Arial" panose="020B0604020202020204" pitchFamily="34" charset="0"/>
                  </a:rPr>
                  <a:t>4</a:t>
                </a:r>
              </a:p>
            </p:txBody>
          </p:sp>
        </p:grpSp>
        <p:grpSp>
          <p:nvGrpSpPr>
            <p:cNvPr id="85" name="Gruppieren 84">
              <a:extLst>
                <a:ext uri="{FF2B5EF4-FFF2-40B4-BE49-F238E27FC236}">
                  <a16:creationId xmlns:a16="http://schemas.microsoft.com/office/drawing/2014/main" id="{DD1075DC-11DA-4741-8BA4-D9B6492D4177}"/>
                </a:ext>
              </a:extLst>
            </p:cNvPr>
            <p:cNvGrpSpPr/>
            <p:nvPr/>
          </p:nvGrpSpPr>
          <p:grpSpPr>
            <a:xfrm>
              <a:off x="5629711" y="1958268"/>
              <a:ext cx="1386782" cy="360000"/>
              <a:chOff x="4572000" y="1916830"/>
              <a:chExt cx="1386782" cy="360000"/>
            </a:xfrm>
          </p:grpSpPr>
          <p:sp>
            <p:nvSpPr>
              <p:cNvPr id="86" name="Textfeld 85">
                <a:extLst>
                  <a:ext uri="{FF2B5EF4-FFF2-40B4-BE49-F238E27FC236}">
                    <a16:creationId xmlns:a16="http://schemas.microsoft.com/office/drawing/2014/main" id="{0F9A990D-92AE-4405-886D-AFE7A602EDB5}"/>
                  </a:ext>
                </a:extLst>
              </p:cNvPr>
              <p:cNvSpPr txBox="1"/>
              <p:nvPr/>
            </p:nvSpPr>
            <p:spPr>
              <a:xfrm>
                <a:off x="4626782" y="1916830"/>
                <a:ext cx="1332000" cy="360000"/>
              </a:xfrm>
              <a:prstGeom prst="rect">
                <a:avLst/>
              </a:prstGeom>
              <a:noFill/>
              <a:ln w="12700">
                <a:solidFill>
                  <a:srgbClr val="119F47"/>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Lehrerbildung</a:t>
                </a:r>
                <a:endParaRPr kumimoji="0" lang="de-DE" sz="800" b="0" i="0" u="none" strike="noStrike" kern="1200" cap="none" spc="0" normalizeH="0" baseline="0" noProof="0" dirty="0">
                  <a:ln>
                    <a:noFill/>
                  </a:ln>
                  <a:effectLst/>
                  <a:uLnTx/>
                  <a:uFillTx/>
                  <a:latin typeface="Calibri"/>
                </a:endParaRPr>
              </a:p>
            </p:txBody>
          </p:sp>
          <p:sp>
            <p:nvSpPr>
              <p:cNvPr id="87" name="Textfeld 86">
                <a:extLst>
                  <a:ext uri="{FF2B5EF4-FFF2-40B4-BE49-F238E27FC236}">
                    <a16:creationId xmlns:a16="http://schemas.microsoft.com/office/drawing/2014/main" id="{F342DC07-E85F-4B99-A648-5B9F5C0F6366}"/>
                  </a:ext>
                </a:extLst>
              </p:cNvPr>
              <p:cNvSpPr txBox="1"/>
              <p:nvPr/>
            </p:nvSpPr>
            <p:spPr>
              <a:xfrm>
                <a:off x="4572000" y="1916832"/>
                <a:ext cx="324000" cy="144000"/>
              </a:xfrm>
              <a:prstGeom prst="rect">
                <a:avLst/>
              </a:prstGeom>
              <a:noFill/>
              <a:ln>
                <a:noFill/>
              </a:ln>
            </p:spPr>
            <p:txBody>
              <a:bodyPr wrap="square" rtlCol="0">
                <a:spAutoFit/>
              </a:bodyPr>
              <a:lstStyle/>
              <a:p>
                <a:r>
                  <a:rPr lang="de-DE" sz="800" dirty="0"/>
                  <a:t>4.1</a:t>
                </a:r>
              </a:p>
            </p:txBody>
          </p:sp>
        </p:grpSp>
        <p:grpSp>
          <p:nvGrpSpPr>
            <p:cNvPr id="88" name="Gruppieren 87">
              <a:extLst>
                <a:ext uri="{FF2B5EF4-FFF2-40B4-BE49-F238E27FC236}">
                  <a16:creationId xmlns:a16="http://schemas.microsoft.com/office/drawing/2014/main" id="{0007E03C-1E17-4675-898D-18E6F7A48391}"/>
                </a:ext>
              </a:extLst>
            </p:cNvPr>
            <p:cNvGrpSpPr/>
            <p:nvPr/>
          </p:nvGrpSpPr>
          <p:grpSpPr>
            <a:xfrm>
              <a:off x="5629711" y="2390318"/>
              <a:ext cx="1386782" cy="349276"/>
              <a:chOff x="4572000" y="2348880"/>
              <a:chExt cx="1386782" cy="349276"/>
            </a:xfrm>
          </p:grpSpPr>
          <p:sp>
            <p:nvSpPr>
              <p:cNvPr id="89" name="Textfeld 88">
                <a:extLst>
                  <a:ext uri="{FF2B5EF4-FFF2-40B4-BE49-F238E27FC236}">
                    <a16:creationId xmlns:a16="http://schemas.microsoft.com/office/drawing/2014/main" id="{79325AAA-CB74-43A9-ACD3-CD46E00E4E19}"/>
                  </a:ext>
                </a:extLst>
              </p:cNvPr>
              <p:cNvSpPr txBox="1"/>
              <p:nvPr/>
            </p:nvSpPr>
            <p:spPr>
              <a:xfrm>
                <a:off x="4626782" y="2359602"/>
                <a:ext cx="1332000" cy="338554"/>
              </a:xfrm>
              <a:prstGeom prst="rect">
                <a:avLst/>
              </a:prstGeom>
              <a:noFill/>
              <a:ln w="12700">
                <a:solidFill>
                  <a:srgbClr val="119F47"/>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 Umgang mit beruflichen Anforderungen</a:t>
                </a:r>
              </a:p>
            </p:txBody>
          </p:sp>
          <p:sp>
            <p:nvSpPr>
              <p:cNvPr id="90" name="Textfeld 89">
                <a:extLst>
                  <a:ext uri="{FF2B5EF4-FFF2-40B4-BE49-F238E27FC236}">
                    <a16:creationId xmlns:a16="http://schemas.microsoft.com/office/drawing/2014/main" id="{0026BFBA-68E5-4821-A76C-4DF1101EB8A6}"/>
                  </a:ext>
                </a:extLst>
              </p:cNvPr>
              <p:cNvSpPr txBox="1"/>
              <p:nvPr/>
            </p:nvSpPr>
            <p:spPr>
              <a:xfrm>
                <a:off x="4572000" y="2348880"/>
                <a:ext cx="324000" cy="144000"/>
              </a:xfrm>
              <a:prstGeom prst="rect">
                <a:avLst/>
              </a:prstGeom>
              <a:noFill/>
              <a:ln w="12700">
                <a:noFill/>
              </a:ln>
            </p:spPr>
            <p:txBody>
              <a:bodyPr wrap="square" rtlCol="0">
                <a:spAutoFit/>
              </a:bodyPr>
              <a:lstStyle/>
              <a:p>
                <a:r>
                  <a:rPr lang="de-DE" sz="800" dirty="0"/>
                  <a:t>4.2</a:t>
                </a:r>
              </a:p>
            </p:txBody>
          </p:sp>
        </p:grpSp>
        <p:grpSp>
          <p:nvGrpSpPr>
            <p:cNvPr id="91" name="Gruppieren 90">
              <a:extLst>
                <a:ext uri="{FF2B5EF4-FFF2-40B4-BE49-F238E27FC236}">
                  <a16:creationId xmlns:a16="http://schemas.microsoft.com/office/drawing/2014/main" id="{0919DB47-3214-4687-993F-DDB26FCAE675}"/>
                </a:ext>
              </a:extLst>
            </p:cNvPr>
            <p:cNvGrpSpPr/>
            <p:nvPr/>
          </p:nvGrpSpPr>
          <p:grpSpPr>
            <a:xfrm>
              <a:off x="5629711" y="2822366"/>
              <a:ext cx="1386782" cy="360000"/>
              <a:chOff x="4572000" y="2780928"/>
              <a:chExt cx="1386782" cy="360000"/>
            </a:xfrm>
          </p:grpSpPr>
          <p:sp>
            <p:nvSpPr>
              <p:cNvPr id="92" name="Textfeld 91">
                <a:extLst>
                  <a:ext uri="{FF2B5EF4-FFF2-40B4-BE49-F238E27FC236}">
                    <a16:creationId xmlns:a16="http://schemas.microsoft.com/office/drawing/2014/main" id="{CAF24ABA-0869-40A9-B601-EF50942900D9}"/>
                  </a:ext>
                </a:extLst>
              </p:cNvPr>
              <p:cNvSpPr txBox="1">
                <a:spLocks/>
              </p:cNvSpPr>
              <p:nvPr/>
            </p:nvSpPr>
            <p:spPr>
              <a:xfrm>
                <a:off x="4626782" y="2780928"/>
                <a:ext cx="1332000" cy="360000"/>
              </a:xfrm>
              <a:prstGeom prst="rect">
                <a:avLst/>
              </a:prstGeom>
              <a:noFill/>
              <a:ln w="12700">
                <a:solidFill>
                  <a:srgbClr val="119F47"/>
                </a:solidFill>
              </a:ln>
            </p:spPr>
            <p:txBody>
              <a:bodyPr wrap="square" lIns="72000" rIns="72000" rtlCol="0" anchor="ctr">
                <a:spAutoFit/>
              </a:bodyPr>
              <a:lstStyle/>
              <a:p>
                <a:pPr lvl="0" algn="ctr">
                  <a:defRPr/>
                </a:pPr>
                <a:r>
                  <a:rPr lang="de-DE" sz="800" dirty="0">
                    <a:solidFill>
                      <a:prstClr val="black"/>
                    </a:solidFill>
                  </a:rPr>
                  <a:t>(Multi-)Professionelle Teams</a:t>
                </a:r>
              </a:p>
            </p:txBody>
          </p:sp>
          <p:sp>
            <p:nvSpPr>
              <p:cNvPr id="93" name="Textfeld 92">
                <a:extLst>
                  <a:ext uri="{FF2B5EF4-FFF2-40B4-BE49-F238E27FC236}">
                    <a16:creationId xmlns:a16="http://schemas.microsoft.com/office/drawing/2014/main" id="{B753FA6E-E04E-4065-9D94-1A6241BB4268}"/>
                  </a:ext>
                </a:extLst>
              </p:cNvPr>
              <p:cNvSpPr txBox="1"/>
              <p:nvPr/>
            </p:nvSpPr>
            <p:spPr>
              <a:xfrm>
                <a:off x="4572000" y="2780928"/>
                <a:ext cx="324000" cy="144000"/>
              </a:xfrm>
              <a:prstGeom prst="rect">
                <a:avLst/>
              </a:prstGeom>
              <a:noFill/>
              <a:ln>
                <a:noFill/>
              </a:ln>
            </p:spPr>
            <p:txBody>
              <a:bodyPr wrap="square" rtlCol="0">
                <a:spAutoFit/>
              </a:bodyPr>
              <a:lstStyle/>
              <a:p>
                <a:r>
                  <a:rPr lang="de-DE" sz="800" dirty="0"/>
                  <a:t>4.3</a:t>
                </a:r>
              </a:p>
            </p:txBody>
          </p:sp>
        </p:grpSp>
      </p:grpSp>
      <p:grpSp>
        <p:nvGrpSpPr>
          <p:cNvPr id="130" name="Gruppieren 129">
            <a:extLst>
              <a:ext uri="{FF2B5EF4-FFF2-40B4-BE49-F238E27FC236}">
                <a16:creationId xmlns:a16="http://schemas.microsoft.com/office/drawing/2014/main" id="{E563388B-9940-4940-BD7E-910F1F6D8B28}"/>
              </a:ext>
            </a:extLst>
          </p:cNvPr>
          <p:cNvGrpSpPr/>
          <p:nvPr/>
        </p:nvGrpSpPr>
        <p:grpSpPr>
          <a:xfrm>
            <a:off x="8106047" y="623896"/>
            <a:ext cx="1688956" cy="3990952"/>
            <a:chOff x="7110961" y="1240724"/>
            <a:chExt cx="1404008" cy="3278812"/>
          </a:xfrm>
        </p:grpSpPr>
        <p:grpSp>
          <p:nvGrpSpPr>
            <p:cNvPr id="111" name="Gruppieren 110">
              <a:extLst>
                <a:ext uri="{FF2B5EF4-FFF2-40B4-BE49-F238E27FC236}">
                  <a16:creationId xmlns:a16="http://schemas.microsoft.com/office/drawing/2014/main" id="{17AA81F4-8EAB-41DF-9AFB-9DE085E46F04}"/>
                </a:ext>
              </a:extLst>
            </p:cNvPr>
            <p:cNvGrpSpPr/>
            <p:nvPr/>
          </p:nvGrpSpPr>
          <p:grpSpPr>
            <a:xfrm>
              <a:off x="7182969" y="1240724"/>
              <a:ext cx="1332000" cy="612000"/>
              <a:chOff x="6084168" y="1196752"/>
              <a:chExt cx="1332000" cy="612000"/>
            </a:xfrm>
          </p:grpSpPr>
          <p:sp>
            <p:nvSpPr>
              <p:cNvPr id="112" name="Textfeld 111">
                <a:extLst>
                  <a:ext uri="{FF2B5EF4-FFF2-40B4-BE49-F238E27FC236}">
                    <a16:creationId xmlns:a16="http://schemas.microsoft.com/office/drawing/2014/main" id="{B0CD6C3F-3534-4320-A9E1-3FC324EF5AB7}"/>
                  </a:ext>
                </a:extLst>
              </p:cNvPr>
              <p:cNvSpPr txBox="1"/>
              <p:nvPr/>
            </p:nvSpPr>
            <p:spPr>
              <a:xfrm>
                <a:off x="6084168" y="1196752"/>
                <a:ext cx="1332000" cy="612000"/>
              </a:xfrm>
              <a:prstGeom prst="rect">
                <a:avLst/>
              </a:prstGeom>
              <a:solidFill>
                <a:srgbClr val="54ACE2"/>
              </a:solidFill>
              <a:ln>
                <a:solidFill>
                  <a:srgbClr val="54ACE2"/>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i="0" u="none" strike="noStrike" kern="1200" cap="none" spc="0" normalizeH="0" baseline="0" noProof="0" dirty="0">
                    <a:ln>
                      <a:noFill/>
                    </a:ln>
                    <a:solidFill>
                      <a:schemeClr val="bg1"/>
                    </a:solidFill>
                    <a:effectLst/>
                    <a:uLnTx/>
                    <a:uFillTx/>
                    <a:latin typeface="Calibri"/>
                    <a:ea typeface="+mn-ea"/>
                    <a:cs typeface="+mn-cs"/>
                  </a:rPr>
                  <a:t>Führung und Management</a:t>
                </a:r>
              </a:p>
            </p:txBody>
          </p:sp>
          <p:sp>
            <p:nvSpPr>
              <p:cNvPr id="113" name="Textfeld 112">
                <a:extLst>
                  <a:ext uri="{FF2B5EF4-FFF2-40B4-BE49-F238E27FC236}">
                    <a16:creationId xmlns:a16="http://schemas.microsoft.com/office/drawing/2014/main" id="{BC86E15D-1F98-4115-B26C-6BDB1E25C5B2}"/>
                  </a:ext>
                </a:extLst>
              </p:cNvPr>
              <p:cNvSpPr txBox="1"/>
              <p:nvPr/>
            </p:nvSpPr>
            <p:spPr>
              <a:xfrm>
                <a:off x="6084168" y="1196752"/>
                <a:ext cx="149571" cy="215444"/>
              </a:xfrm>
              <a:prstGeom prst="rect">
                <a:avLst/>
              </a:prstGeom>
              <a:solidFill>
                <a:srgbClr val="54ACE2"/>
              </a:solidFill>
              <a:ln>
                <a:solidFill>
                  <a:srgbClr val="54ACE2"/>
                </a:solidFill>
              </a:ln>
            </p:spPr>
            <p:txBody>
              <a:bodyPr wrap="square" rtlCol="0">
                <a:spAutoFit/>
              </a:bodyPr>
              <a:lstStyle/>
              <a:p>
                <a:r>
                  <a:rPr lang="de-DE" sz="800" dirty="0">
                    <a:solidFill>
                      <a:schemeClr val="bg1"/>
                    </a:solidFill>
                    <a:latin typeface="Arial" panose="020B0604020202020204" pitchFamily="34" charset="0"/>
                    <a:cs typeface="Arial" panose="020B0604020202020204" pitchFamily="34" charset="0"/>
                  </a:rPr>
                  <a:t>5</a:t>
                </a:r>
              </a:p>
            </p:txBody>
          </p:sp>
        </p:grpSp>
        <p:grpSp>
          <p:nvGrpSpPr>
            <p:cNvPr id="114" name="Gruppieren 113">
              <a:extLst>
                <a:ext uri="{FF2B5EF4-FFF2-40B4-BE49-F238E27FC236}">
                  <a16:creationId xmlns:a16="http://schemas.microsoft.com/office/drawing/2014/main" id="{C5674859-2148-4A3C-BFDD-BA5DBC6A2408}"/>
                </a:ext>
              </a:extLst>
            </p:cNvPr>
            <p:cNvGrpSpPr/>
            <p:nvPr/>
          </p:nvGrpSpPr>
          <p:grpSpPr>
            <a:xfrm>
              <a:off x="7110961" y="1999294"/>
              <a:ext cx="1399598" cy="360000"/>
              <a:chOff x="6012160" y="1916830"/>
              <a:chExt cx="1399598" cy="360000"/>
            </a:xfrm>
          </p:grpSpPr>
          <p:sp>
            <p:nvSpPr>
              <p:cNvPr id="115" name="Textfeld 114">
                <a:extLst>
                  <a:ext uri="{FF2B5EF4-FFF2-40B4-BE49-F238E27FC236}">
                    <a16:creationId xmlns:a16="http://schemas.microsoft.com/office/drawing/2014/main" id="{3F9DD4D7-9BDF-40FF-89B2-648E3A9EF150}"/>
                  </a:ext>
                </a:extLst>
              </p:cNvPr>
              <p:cNvSpPr txBox="1"/>
              <p:nvPr/>
            </p:nvSpPr>
            <p:spPr>
              <a:xfrm>
                <a:off x="6079758" y="1916830"/>
                <a:ext cx="1332000" cy="360000"/>
              </a:xfrm>
              <a:prstGeom prst="rect">
                <a:avLst/>
              </a:prstGeom>
              <a:noFill/>
              <a:ln w="12700">
                <a:solidFill>
                  <a:srgbClr val="54ACE2"/>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effectLst/>
                    <a:uLnTx/>
                    <a:uFillTx/>
                    <a:latin typeface="Calibri"/>
                  </a:rPr>
                  <a:t>Pädagogische</a:t>
                </a:r>
                <a:r>
                  <a:rPr kumimoji="0" lang="de-DE" sz="800" b="0" i="0" u="none" strike="noStrike" kern="1200" cap="none" spc="0" normalizeH="0" noProof="0" dirty="0">
                    <a:ln>
                      <a:noFill/>
                    </a:ln>
                    <a:effectLst/>
                    <a:uLnTx/>
                    <a:uFillTx/>
                    <a:latin typeface="Calibri"/>
                  </a:rPr>
                  <a:t> Führung</a:t>
                </a:r>
                <a:endParaRPr kumimoji="0" lang="de-DE" sz="800" b="0" i="0" u="none" strike="noStrike" kern="1200" cap="none" spc="0" normalizeH="0" baseline="0" noProof="0" dirty="0">
                  <a:ln>
                    <a:noFill/>
                  </a:ln>
                  <a:effectLst/>
                  <a:uLnTx/>
                  <a:uFillTx/>
                  <a:latin typeface="Calibri"/>
                </a:endParaRPr>
              </a:p>
            </p:txBody>
          </p:sp>
          <p:sp>
            <p:nvSpPr>
              <p:cNvPr id="116" name="Textfeld 115">
                <a:extLst>
                  <a:ext uri="{FF2B5EF4-FFF2-40B4-BE49-F238E27FC236}">
                    <a16:creationId xmlns:a16="http://schemas.microsoft.com/office/drawing/2014/main" id="{8F0CF3D2-1B17-43D2-8213-A576F887D2E3}"/>
                  </a:ext>
                </a:extLst>
              </p:cNvPr>
              <p:cNvSpPr txBox="1"/>
              <p:nvPr/>
            </p:nvSpPr>
            <p:spPr>
              <a:xfrm>
                <a:off x="6012160" y="1916848"/>
                <a:ext cx="324000" cy="144000"/>
              </a:xfrm>
              <a:prstGeom prst="rect">
                <a:avLst/>
              </a:prstGeom>
              <a:noFill/>
              <a:ln>
                <a:noFill/>
              </a:ln>
            </p:spPr>
            <p:txBody>
              <a:bodyPr wrap="square" rtlCol="0">
                <a:spAutoFit/>
              </a:bodyPr>
              <a:lstStyle/>
              <a:p>
                <a:r>
                  <a:rPr lang="de-DE" sz="800" dirty="0"/>
                  <a:t>5.1</a:t>
                </a:r>
              </a:p>
            </p:txBody>
          </p:sp>
        </p:grpSp>
        <p:grpSp>
          <p:nvGrpSpPr>
            <p:cNvPr id="117" name="Gruppieren 116">
              <a:extLst>
                <a:ext uri="{FF2B5EF4-FFF2-40B4-BE49-F238E27FC236}">
                  <a16:creationId xmlns:a16="http://schemas.microsoft.com/office/drawing/2014/main" id="{48ABA439-732C-4E69-93D0-D19AA9D39779}"/>
                </a:ext>
              </a:extLst>
            </p:cNvPr>
            <p:cNvGrpSpPr/>
            <p:nvPr/>
          </p:nvGrpSpPr>
          <p:grpSpPr>
            <a:xfrm>
              <a:off x="7110961" y="2431357"/>
              <a:ext cx="1404008" cy="349262"/>
              <a:chOff x="6012160" y="2348893"/>
              <a:chExt cx="1404008" cy="349262"/>
            </a:xfrm>
          </p:grpSpPr>
          <p:sp>
            <p:nvSpPr>
              <p:cNvPr id="118" name="Textfeld 117">
                <a:extLst>
                  <a:ext uri="{FF2B5EF4-FFF2-40B4-BE49-F238E27FC236}">
                    <a16:creationId xmlns:a16="http://schemas.microsoft.com/office/drawing/2014/main" id="{5FDCA5AA-7BD1-4AF4-8D2A-0F5F9B983D09}"/>
                  </a:ext>
                </a:extLst>
              </p:cNvPr>
              <p:cNvSpPr txBox="1"/>
              <p:nvPr/>
            </p:nvSpPr>
            <p:spPr>
              <a:xfrm>
                <a:off x="6084168" y="2359601"/>
                <a:ext cx="1332000" cy="338554"/>
              </a:xfrm>
              <a:prstGeom prst="rect">
                <a:avLst/>
              </a:prstGeom>
              <a:noFill/>
              <a:ln w="12700">
                <a:solidFill>
                  <a:srgbClr val="54ACE2"/>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Organisation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 und Steuerung</a:t>
                </a:r>
              </a:p>
            </p:txBody>
          </p:sp>
          <p:sp>
            <p:nvSpPr>
              <p:cNvPr id="119" name="Textfeld 118">
                <a:extLst>
                  <a:ext uri="{FF2B5EF4-FFF2-40B4-BE49-F238E27FC236}">
                    <a16:creationId xmlns:a16="http://schemas.microsoft.com/office/drawing/2014/main" id="{C0F511DA-39FA-492A-A601-17C0410600F7}"/>
                  </a:ext>
                </a:extLst>
              </p:cNvPr>
              <p:cNvSpPr txBox="1"/>
              <p:nvPr/>
            </p:nvSpPr>
            <p:spPr>
              <a:xfrm>
                <a:off x="6012160" y="2348893"/>
                <a:ext cx="324000" cy="144000"/>
              </a:xfrm>
              <a:prstGeom prst="rect">
                <a:avLst/>
              </a:prstGeom>
              <a:noFill/>
              <a:ln w="12700">
                <a:noFill/>
              </a:ln>
            </p:spPr>
            <p:txBody>
              <a:bodyPr wrap="square" rtlCol="0">
                <a:spAutoFit/>
              </a:bodyPr>
              <a:lstStyle/>
              <a:p>
                <a:r>
                  <a:rPr lang="de-DE" sz="800" dirty="0"/>
                  <a:t>5.2</a:t>
                </a:r>
              </a:p>
            </p:txBody>
          </p:sp>
        </p:grpSp>
        <p:grpSp>
          <p:nvGrpSpPr>
            <p:cNvPr id="120" name="Gruppieren 119">
              <a:extLst>
                <a:ext uri="{FF2B5EF4-FFF2-40B4-BE49-F238E27FC236}">
                  <a16:creationId xmlns:a16="http://schemas.microsoft.com/office/drawing/2014/main" id="{83B1050F-0F6F-422A-AC76-893914ABC0E8}"/>
                </a:ext>
              </a:extLst>
            </p:cNvPr>
            <p:cNvGrpSpPr/>
            <p:nvPr/>
          </p:nvGrpSpPr>
          <p:grpSpPr>
            <a:xfrm>
              <a:off x="7110961" y="2863402"/>
              <a:ext cx="1404008" cy="349265"/>
              <a:chOff x="6012160" y="2780938"/>
              <a:chExt cx="1404008" cy="349265"/>
            </a:xfrm>
          </p:grpSpPr>
          <p:sp>
            <p:nvSpPr>
              <p:cNvPr id="121" name="Textfeld 120">
                <a:extLst>
                  <a:ext uri="{FF2B5EF4-FFF2-40B4-BE49-F238E27FC236}">
                    <a16:creationId xmlns:a16="http://schemas.microsoft.com/office/drawing/2014/main" id="{03430A3D-1F78-44CF-BE07-4FFB91ABE54A}"/>
                  </a:ext>
                </a:extLst>
              </p:cNvPr>
              <p:cNvSpPr txBox="1">
                <a:spLocks/>
              </p:cNvSpPr>
              <p:nvPr/>
            </p:nvSpPr>
            <p:spPr>
              <a:xfrm>
                <a:off x="6084168" y="2791649"/>
                <a:ext cx="1332000" cy="338554"/>
              </a:xfrm>
              <a:prstGeom prst="rect">
                <a:avLst/>
              </a:prstGeom>
              <a:noFill/>
              <a:ln w="12700">
                <a:solidFill>
                  <a:srgbClr val="54ACE2"/>
                </a:solidFill>
              </a:ln>
            </p:spPr>
            <p:txBody>
              <a:bodyPr wrap="square" lIns="72000" rIns="72000" rtlCol="0" anchor="ctr">
                <a:spAutoFit/>
              </a:bodyPr>
              <a:lstStyle/>
              <a:p>
                <a:pPr lvl="0" algn="ctr">
                  <a:defRPr/>
                </a:pPr>
                <a:r>
                  <a:rPr lang="de-DE" sz="800" dirty="0">
                    <a:solidFill>
                      <a:prstClr val="black"/>
                    </a:solidFill>
                  </a:rPr>
                  <a:t>Ressourcenplanung </a:t>
                </a:r>
              </a:p>
              <a:p>
                <a:pPr lvl="0" algn="ctr">
                  <a:defRPr/>
                </a:pPr>
                <a:r>
                  <a:rPr lang="de-DE" sz="800" dirty="0">
                    <a:solidFill>
                      <a:prstClr val="black"/>
                    </a:solidFill>
                  </a:rPr>
                  <a:t>und Personaleinsatz</a:t>
                </a:r>
              </a:p>
            </p:txBody>
          </p:sp>
          <p:sp>
            <p:nvSpPr>
              <p:cNvPr id="122" name="Textfeld 121">
                <a:extLst>
                  <a:ext uri="{FF2B5EF4-FFF2-40B4-BE49-F238E27FC236}">
                    <a16:creationId xmlns:a16="http://schemas.microsoft.com/office/drawing/2014/main" id="{BFCA19FC-11DA-4640-9CD2-97D1F9C34F0C}"/>
                  </a:ext>
                </a:extLst>
              </p:cNvPr>
              <p:cNvSpPr txBox="1"/>
              <p:nvPr/>
            </p:nvSpPr>
            <p:spPr>
              <a:xfrm>
                <a:off x="6012160" y="2780938"/>
                <a:ext cx="324000" cy="144000"/>
              </a:xfrm>
              <a:prstGeom prst="rect">
                <a:avLst/>
              </a:prstGeom>
              <a:noFill/>
              <a:ln>
                <a:noFill/>
              </a:ln>
            </p:spPr>
            <p:txBody>
              <a:bodyPr wrap="square" rtlCol="0">
                <a:spAutoFit/>
              </a:bodyPr>
              <a:lstStyle/>
              <a:p>
                <a:r>
                  <a:rPr lang="de-DE" sz="800" dirty="0"/>
                  <a:t>5.3</a:t>
                </a:r>
              </a:p>
            </p:txBody>
          </p:sp>
        </p:grpSp>
        <p:grpSp>
          <p:nvGrpSpPr>
            <p:cNvPr id="123" name="Gruppieren 122">
              <a:extLst>
                <a:ext uri="{FF2B5EF4-FFF2-40B4-BE49-F238E27FC236}">
                  <a16:creationId xmlns:a16="http://schemas.microsoft.com/office/drawing/2014/main" id="{66DF354B-730E-4D15-8857-6EAEF5261EE8}"/>
                </a:ext>
              </a:extLst>
            </p:cNvPr>
            <p:cNvGrpSpPr/>
            <p:nvPr/>
          </p:nvGrpSpPr>
          <p:grpSpPr>
            <a:xfrm>
              <a:off x="7110961" y="3295438"/>
              <a:ext cx="1404008" cy="360000"/>
              <a:chOff x="6012160" y="3212974"/>
              <a:chExt cx="1404008" cy="360000"/>
            </a:xfrm>
          </p:grpSpPr>
          <p:sp>
            <p:nvSpPr>
              <p:cNvPr id="124" name="Textfeld 123">
                <a:extLst>
                  <a:ext uri="{FF2B5EF4-FFF2-40B4-BE49-F238E27FC236}">
                    <a16:creationId xmlns:a16="http://schemas.microsoft.com/office/drawing/2014/main" id="{8DAD7661-3198-450D-88FB-F271FE521076}"/>
                  </a:ext>
                </a:extLst>
              </p:cNvPr>
              <p:cNvSpPr txBox="1"/>
              <p:nvPr/>
            </p:nvSpPr>
            <p:spPr>
              <a:xfrm>
                <a:off x="6084168" y="3212974"/>
                <a:ext cx="1332000" cy="360000"/>
              </a:xfrm>
              <a:prstGeom prst="rect">
                <a:avLst/>
              </a:prstGeom>
              <a:noFill/>
              <a:ln w="12700">
                <a:solidFill>
                  <a:srgbClr val="54ACE2"/>
                </a:solidFill>
              </a:ln>
            </p:spPr>
            <p:txBody>
              <a:bodyPr wrap="square" lIns="72000" rIns="72000" rtlCol="0" anchor="ctr">
                <a:spAutoFit/>
              </a:bodyPr>
              <a:lstStyle/>
              <a:p>
                <a:pPr lvl="0" algn="ctr">
                  <a:defRPr/>
                </a:pPr>
                <a:r>
                  <a:rPr lang="de-DE" sz="800" dirty="0">
                    <a:solidFill>
                      <a:prstClr val="black"/>
                    </a:solidFill>
                  </a:rPr>
                  <a:t>Personalentwicklung</a:t>
                </a:r>
              </a:p>
            </p:txBody>
          </p:sp>
          <p:sp>
            <p:nvSpPr>
              <p:cNvPr id="125" name="Textfeld 124">
                <a:extLst>
                  <a:ext uri="{FF2B5EF4-FFF2-40B4-BE49-F238E27FC236}">
                    <a16:creationId xmlns:a16="http://schemas.microsoft.com/office/drawing/2014/main" id="{B8251DB6-EB1D-464E-88C3-801454C6321F}"/>
                  </a:ext>
                </a:extLst>
              </p:cNvPr>
              <p:cNvSpPr txBox="1"/>
              <p:nvPr/>
            </p:nvSpPr>
            <p:spPr>
              <a:xfrm>
                <a:off x="6012160" y="3212983"/>
                <a:ext cx="324000" cy="144000"/>
              </a:xfrm>
              <a:prstGeom prst="rect">
                <a:avLst/>
              </a:prstGeom>
              <a:noFill/>
              <a:ln w="12700">
                <a:noFill/>
              </a:ln>
            </p:spPr>
            <p:txBody>
              <a:bodyPr wrap="square" rtlCol="0">
                <a:spAutoFit/>
              </a:bodyPr>
              <a:lstStyle/>
              <a:p>
                <a:r>
                  <a:rPr lang="de-DE" sz="800" dirty="0"/>
                  <a:t>5.4</a:t>
                </a:r>
              </a:p>
            </p:txBody>
          </p:sp>
        </p:grpSp>
        <p:sp>
          <p:nvSpPr>
            <p:cNvPr id="126" name="Textfeld 125">
              <a:extLst>
                <a:ext uri="{FF2B5EF4-FFF2-40B4-BE49-F238E27FC236}">
                  <a16:creationId xmlns:a16="http://schemas.microsoft.com/office/drawing/2014/main" id="{DEC234BF-85F0-4BB2-9C35-DF091698F4D1}"/>
                </a:ext>
              </a:extLst>
            </p:cNvPr>
            <p:cNvSpPr txBox="1"/>
            <p:nvPr/>
          </p:nvSpPr>
          <p:spPr>
            <a:xfrm>
              <a:off x="7182969" y="3727486"/>
              <a:ext cx="1332000" cy="360000"/>
            </a:xfrm>
            <a:prstGeom prst="rect">
              <a:avLst/>
            </a:prstGeom>
            <a:noFill/>
            <a:ln w="12700">
              <a:solidFill>
                <a:srgbClr val="54ACE2"/>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Fortbildungsplanung</a:t>
              </a:r>
              <a:endParaRPr kumimoji="0" lang="de-DE" sz="800" b="0" i="0" u="none" strike="noStrike" kern="1200" cap="none" spc="0" normalizeH="0" baseline="0" noProof="0" dirty="0">
                <a:ln>
                  <a:noFill/>
                </a:ln>
                <a:effectLst/>
                <a:uLnTx/>
                <a:uFillTx/>
                <a:latin typeface="Calibri"/>
              </a:endParaRPr>
            </a:p>
          </p:txBody>
        </p:sp>
        <p:sp>
          <p:nvSpPr>
            <p:cNvPr id="127" name="Textfeld 126">
              <a:extLst>
                <a:ext uri="{FF2B5EF4-FFF2-40B4-BE49-F238E27FC236}">
                  <a16:creationId xmlns:a16="http://schemas.microsoft.com/office/drawing/2014/main" id="{AA86619E-FA75-4457-B19F-54D38ABC42EB}"/>
                </a:ext>
              </a:extLst>
            </p:cNvPr>
            <p:cNvSpPr txBox="1"/>
            <p:nvPr/>
          </p:nvSpPr>
          <p:spPr>
            <a:xfrm>
              <a:off x="7182969" y="4159536"/>
              <a:ext cx="1332000" cy="360000"/>
            </a:xfrm>
            <a:prstGeom prst="rect">
              <a:avLst/>
            </a:prstGeom>
            <a:noFill/>
            <a:ln w="12700">
              <a:solidFill>
                <a:srgbClr val="54ACE2"/>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Strategien der Qualitätsentwicklung</a:t>
              </a:r>
              <a:endParaRPr kumimoji="0" lang="de-DE" sz="800" b="0" i="0" u="none" strike="noStrike" kern="1200" cap="none" spc="0" normalizeH="0" baseline="0" noProof="0" dirty="0">
                <a:ln>
                  <a:noFill/>
                </a:ln>
                <a:effectLst/>
                <a:uLnTx/>
                <a:uFillTx/>
                <a:latin typeface="Calibri"/>
              </a:endParaRPr>
            </a:p>
          </p:txBody>
        </p:sp>
        <p:sp>
          <p:nvSpPr>
            <p:cNvPr id="128" name="Textfeld 127">
              <a:extLst>
                <a:ext uri="{FF2B5EF4-FFF2-40B4-BE49-F238E27FC236}">
                  <a16:creationId xmlns:a16="http://schemas.microsoft.com/office/drawing/2014/main" id="{182DC6A4-950E-4D79-BE8F-8A14C0DDAEB5}"/>
                </a:ext>
              </a:extLst>
            </p:cNvPr>
            <p:cNvSpPr txBox="1"/>
            <p:nvPr/>
          </p:nvSpPr>
          <p:spPr>
            <a:xfrm>
              <a:off x="7110961" y="3721742"/>
              <a:ext cx="324000" cy="144000"/>
            </a:xfrm>
            <a:prstGeom prst="rect">
              <a:avLst/>
            </a:prstGeom>
            <a:noFill/>
            <a:ln>
              <a:noFill/>
            </a:ln>
          </p:spPr>
          <p:txBody>
            <a:bodyPr wrap="square" rtlCol="0">
              <a:spAutoFit/>
            </a:bodyPr>
            <a:lstStyle/>
            <a:p>
              <a:r>
                <a:rPr lang="de-DE" sz="800" dirty="0"/>
                <a:t>5.5</a:t>
              </a:r>
            </a:p>
          </p:txBody>
        </p:sp>
        <p:sp>
          <p:nvSpPr>
            <p:cNvPr id="129" name="Textfeld 128">
              <a:extLst>
                <a:ext uri="{FF2B5EF4-FFF2-40B4-BE49-F238E27FC236}">
                  <a16:creationId xmlns:a16="http://schemas.microsoft.com/office/drawing/2014/main" id="{59C17A96-16C6-43A3-B891-349CA20209C9}"/>
                </a:ext>
              </a:extLst>
            </p:cNvPr>
            <p:cNvSpPr txBox="1"/>
            <p:nvPr/>
          </p:nvSpPr>
          <p:spPr>
            <a:xfrm>
              <a:off x="7110961" y="4153786"/>
              <a:ext cx="324000" cy="144000"/>
            </a:xfrm>
            <a:prstGeom prst="rect">
              <a:avLst/>
            </a:prstGeom>
            <a:noFill/>
            <a:ln w="12700">
              <a:noFill/>
            </a:ln>
          </p:spPr>
          <p:txBody>
            <a:bodyPr wrap="square" rtlCol="0">
              <a:spAutoFit/>
            </a:bodyPr>
            <a:lstStyle/>
            <a:p>
              <a:r>
                <a:rPr lang="de-DE" sz="800" dirty="0"/>
                <a:t>5.6</a:t>
              </a:r>
            </a:p>
          </p:txBody>
        </p:sp>
      </p:grpSp>
      <p:grpSp>
        <p:nvGrpSpPr>
          <p:cNvPr id="155" name="Gruppieren 154">
            <a:extLst>
              <a:ext uri="{FF2B5EF4-FFF2-40B4-BE49-F238E27FC236}">
                <a16:creationId xmlns:a16="http://schemas.microsoft.com/office/drawing/2014/main" id="{1E371B7C-9123-47E8-91E9-7A8C347F7688}"/>
              </a:ext>
            </a:extLst>
          </p:cNvPr>
          <p:cNvGrpSpPr/>
          <p:nvPr/>
        </p:nvGrpSpPr>
        <p:grpSpPr>
          <a:xfrm>
            <a:off x="9987191" y="600164"/>
            <a:ext cx="1694841" cy="4750916"/>
            <a:chOff x="8662889" y="1238174"/>
            <a:chExt cx="1368152" cy="3672384"/>
          </a:xfrm>
        </p:grpSpPr>
        <p:grpSp>
          <p:nvGrpSpPr>
            <p:cNvPr id="131" name="Gruppieren 130">
              <a:extLst>
                <a:ext uri="{FF2B5EF4-FFF2-40B4-BE49-F238E27FC236}">
                  <a16:creationId xmlns:a16="http://schemas.microsoft.com/office/drawing/2014/main" id="{1C2B9939-8BBA-4887-ABD3-C37E30E58FD4}"/>
                </a:ext>
              </a:extLst>
            </p:cNvPr>
            <p:cNvGrpSpPr/>
            <p:nvPr/>
          </p:nvGrpSpPr>
          <p:grpSpPr>
            <a:xfrm>
              <a:off x="8699041" y="1238174"/>
              <a:ext cx="1332000" cy="612016"/>
              <a:chOff x="7560480" y="1196736"/>
              <a:chExt cx="1332000" cy="612016"/>
            </a:xfrm>
          </p:grpSpPr>
          <p:sp>
            <p:nvSpPr>
              <p:cNvPr id="132" name="Textfeld 131">
                <a:extLst>
                  <a:ext uri="{FF2B5EF4-FFF2-40B4-BE49-F238E27FC236}">
                    <a16:creationId xmlns:a16="http://schemas.microsoft.com/office/drawing/2014/main" id="{471541C2-A227-416E-A23E-9C34032F5440}"/>
                  </a:ext>
                </a:extLst>
              </p:cNvPr>
              <p:cNvSpPr txBox="1"/>
              <p:nvPr/>
            </p:nvSpPr>
            <p:spPr>
              <a:xfrm>
                <a:off x="7560480" y="1196752"/>
                <a:ext cx="1332000" cy="612000"/>
              </a:xfrm>
              <a:prstGeom prst="rect">
                <a:avLst/>
              </a:prstGeom>
              <a:solidFill>
                <a:srgbClr val="170A66"/>
              </a:solidFill>
              <a:ln>
                <a:solidFill>
                  <a:srgbClr val="170A66"/>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i="0" u="none" strike="noStrike" kern="1200" cap="none" spc="0" normalizeH="0" baseline="0" noProof="0" dirty="0" err="1">
                    <a:ln>
                      <a:noFill/>
                    </a:ln>
                    <a:solidFill>
                      <a:schemeClr val="bg1"/>
                    </a:solidFill>
                    <a:effectLst/>
                    <a:uLnTx/>
                    <a:uFillTx/>
                    <a:latin typeface="Calibri"/>
                  </a:rPr>
                  <a:t>Rahmenbedingun</a:t>
                </a:r>
                <a:r>
                  <a:rPr kumimoji="0" lang="de-DE" sz="1000" i="0" u="none" strike="noStrike" kern="1200" cap="none" spc="0" normalizeH="0" baseline="0" noProof="0" dirty="0">
                    <a:ln>
                      <a:noFill/>
                    </a:ln>
                    <a:solidFill>
                      <a:schemeClr val="bg1"/>
                    </a:solidFill>
                    <a:effectLst/>
                    <a:uLnTx/>
                    <a:uFillTx/>
                    <a:latin typeface="Calibri"/>
                  </a:rPr>
                  <a:t>-</a:t>
                </a:r>
                <a:r>
                  <a:rPr kumimoji="0" lang="de-DE" sz="1000" i="0" u="none" strike="noStrike" kern="1200" cap="none" spc="0" normalizeH="0" noProof="0" dirty="0">
                    <a:ln>
                      <a:noFill/>
                    </a:ln>
                    <a:solidFill>
                      <a:schemeClr val="bg1"/>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i="0" u="none" strike="noStrike" kern="1200" cap="none" spc="0" normalizeH="0" baseline="0" noProof="0" dirty="0">
                    <a:ln>
                      <a:noFill/>
                    </a:ln>
                    <a:solidFill>
                      <a:schemeClr val="bg1"/>
                    </a:solidFill>
                    <a:effectLst/>
                    <a:uLnTx/>
                    <a:uFillTx/>
                    <a:latin typeface="Calibri"/>
                  </a:rPr>
                  <a:t>gen und verbindliche</a:t>
                </a:r>
                <a:r>
                  <a:rPr kumimoji="0" lang="de-DE" sz="1000" i="0" u="none" strike="noStrike" kern="1200" cap="none" spc="0" normalizeH="0" noProof="0" dirty="0">
                    <a:ln>
                      <a:noFill/>
                    </a:ln>
                    <a:solidFill>
                      <a:schemeClr val="bg1"/>
                    </a:solidFill>
                    <a:effectLst/>
                    <a:uLnTx/>
                    <a:uFillTx/>
                    <a:latin typeface="Calibri"/>
                  </a:rPr>
                  <a:t> Vorgaben</a:t>
                </a:r>
                <a:endParaRPr kumimoji="0" lang="de-DE" sz="1000" i="0" u="none" strike="noStrike" kern="1200" cap="none" spc="0" normalizeH="0" baseline="0" noProof="0" dirty="0">
                  <a:ln>
                    <a:noFill/>
                  </a:ln>
                  <a:solidFill>
                    <a:schemeClr val="bg1"/>
                  </a:solidFill>
                  <a:effectLst/>
                  <a:uLnTx/>
                  <a:uFillTx/>
                  <a:latin typeface="Calibri"/>
                </a:endParaRPr>
              </a:p>
            </p:txBody>
          </p:sp>
          <p:sp>
            <p:nvSpPr>
              <p:cNvPr id="133" name="Textfeld 132">
                <a:extLst>
                  <a:ext uri="{FF2B5EF4-FFF2-40B4-BE49-F238E27FC236}">
                    <a16:creationId xmlns:a16="http://schemas.microsoft.com/office/drawing/2014/main" id="{995E8331-E60E-4043-A358-1D0018F8B4D4}"/>
                  </a:ext>
                </a:extLst>
              </p:cNvPr>
              <p:cNvSpPr txBox="1"/>
              <p:nvPr/>
            </p:nvSpPr>
            <p:spPr>
              <a:xfrm>
                <a:off x="7613133" y="1196736"/>
                <a:ext cx="93980" cy="215444"/>
              </a:xfrm>
              <a:prstGeom prst="rect">
                <a:avLst/>
              </a:prstGeom>
              <a:solidFill>
                <a:srgbClr val="170A66"/>
              </a:solidFill>
              <a:ln>
                <a:solidFill>
                  <a:srgbClr val="170A66"/>
                </a:solidFill>
              </a:ln>
            </p:spPr>
            <p:txBody>
              <a:bodyPr wrap="square" rtlCol="0">
                <a:spAutoFit/>
              </a:bodyPr>
              <a:lstStyle/>
              <a:p>
                <a:r>
                  <a:rPr lang="de-DE" sz="800" dirty="0">
                    <a:solidFill>
                      <a:schemeClr val="bg1"/>
                    </a:solidFill>
                    <a:latin typeface="Arial" panose="020B0604020202020204" pitchFamily="34" charset="0"/>
                    <a:cs typeface="Arial" panose="020B0604020202020204" pitchFamily="34" charset="0"/>
                  </a:rPr>
                  <a:t>6</a:t>
                </a:r>
              </a:p>
            </p:txBody>
          </p:sp>
        </p:grpSp>
        <p:grpSp>
          <p:nvGrpSpPr>
            <p:cNvPr id="134" name="Gruppieren 133">
              <a:extLst>
                <a:ext uri="{FF2B5EF4-FFF2-40B4-BE49-F238E27FC236}">
                  <a16:creationId xmlns:a16="http://schemas.microsoft.com/office/drawing/2014/main" id="{9B6A5EDE-9144-4CFE-B9C6-105B344A4BD0}"/>
                </a:ext>
              </a:extLst>
            </p:cNvPr>
            <p:cNvGrpSpPr/>
            <p:nvPr/>
          </p:nvGrpSpPr>
          <p:grpSpPr>
            <a:xfrm>
              <a:off x="8662889" y="1958268"/>
              <a:ext cx="1368152" cy="360000"/>
              <a:chOff x="7524328" y="1916830"/>
              <a:chExt cx="1368152" cy="360000"/>
            </a:xfrm>
          </p:grpSpPr>
          <p:sp>
            <p:nvSpPr>
              <p:cNvPr id="135" name="Textfeld 134">
                <a:extLst>
                  <a:ext uri="{FF2B5EF4-FFF2-40B4-BE49-F238E27FC236}">
                    <a16:creationId xmlns:a16="http://schemas.microsoft.com/office/drawing/2014/main" id="{468B1BE8-6A7B-4B44-88AC-219775393100}"/>
                  </a:ext>
                </a:extLst>
              </p:cNvPr>
              <p:cNvSpPr txBox="1"/>
              <p:nvPr/>
            </p:nvSpPr>
            <p:spPr>
              <a:xfrm>
                <a:off x="7560480" y="1916830"/>
                <a:ext cx="1332000" cy="360000"/>
              </a:xfrm>
              <a:prstGeom prst="rect">
                <a:avLst/>
              </a:prstGeom>
              <a:noFill/>
              <a:ln w="12700">
                <a:solidFill>
                  <a:srgbClr val="170A66"/>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Rechtliche Grundlagen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und Vorgaben</a:t>
                </a:r>
                <a:endParaRPr kumimoji="0" lang="de-DE" sz="800" b="0" i="0" u="none" strike="noStrike" kern="1200" cap="none" spc="0" normalizeH="0" baseline="0" noProof="0" dirty="0">
                  <a:ln>
                    <a:noFill/>
                  </a:ln>
                  <a:effectLst/>
                  <a:uLnTx/>
                  <a:uFillTx/>
                  <a:latin typeface="Calibri"/>
                </a:endParaRPr>
              </a:p>
            </p:txBody>
          </p:sp>
          <p:sp>
            <p:nvSpPr>
              <p:cNvPr id="136" name="Textfeld 135">
                <a:extLst>
                  <a:ext uri="{FF2B5EF4-FFF2-40B4-BE49-F238E27FC236}">
                    <a16:creationId xmlns:a16="http://schemas.microsoft.com/office/drawing/2014/main" id="{D54C1AB6-C128-48BF-9A27-B62E6F1C53D1}"/>
                  </a:ext>
                </a:extLst>
              </p:cNvPr>
              <p:cNvSpPr txBox="1"/>
              <p:nvPr/>
            </p:nvSpPr>
            <p:spPr>
              <a:xfrm>
                <a:off x="7524328" y="1916832"/>
                <a:ext cx="324000" cy="144000"/>
              </a:xfrm>
              <a:prstGeom prst="rect">
                <a:avLst/>
              </a:prstGeom>
              <a:noFill/>
              <a:ln>
                <a:noFill/>
              </a:ln>
            </p:spPr>
            <p:txBody>
              <a:bodyPr wrap="square" rtlCol="0">
                <a:spAutoFit/>
              </a:bodyPr>
              <a:lstStyle/>
              <a:p>
                <a:r>
                  <a:rPr lang="de-DE" sz="800" dirty="0"/>
                  <a:t>6.1</a:t>
                </a:r>
              </a:p>
            </p:txBody>
          </p:sp>
        </p:grpSp>
        <p:grpSp>
          <p:nvGrpSpPr>
            <p:cNvPr id="137" name="Gruppieren 136">
              <a:extLst>
                <a:ext uri="{FF2B5EF4-FFF2-40B4-BE49-F238E27FC236}">
                  <a16:creationId xmlns:a16="http://schemas.microsoft.com/office/drawing/2014/main" id="{802D5FB4-AF49-4E1A-B44D-FCEB7F03764A}"/>
                </a:ext>
              </a:extLst>
            </p:cNvPr>
            <p:cNvGrpSpPr/>
            <p:nvPr/>
          </p:nvGrpSpPr>
          <p:grpSpPr>
            <a:xfrm>
              <a:off x="8662889" y="2390316"/>
              <a:ext cx="1368152" cy="360000"/>
              <a:chOff x="7524328" y="2348878"/>
              <a:chExt cx="1368152" cy="360000"/>
            </a:xfrm>
          </p:grpSpPr>
          <p:sp>
            <p:nvSpPr>
              <p:cNvPr id="138" name="Textfeld 137">
                <a:extLst>
                  <a:ext uri="{FF2B5EF4-FFF2-40B4-BE49-F238E27FC236}">
                    <a16:creationId xmlns:a16="http://schemas.microsoft.com/office/drawing/2014/main" id="{CC3DDC7E-463B-4E2C-B4AD-F54E20E0D5F9}"/>
                  </a:ext>
                </a:extLst>
              </p:cNvPr>
              <p:cNvSpPr txBox="1"/>
              <p:nvPr/>
            </p:nvSpPr>
            <p:spPr>
              <a:xfrm>
                <a:off x="7560480" y="2348878"/>
                <a:ext cx="1332000" cy="360000"/>
              </a:xfrm>
              <a:prstGeom prst="rect">
                <a:avLst/>
              </a:prstGeom>
              <a:noFill/>
              <a:ln w="12700">
                <a:solidFill>
                  <a:srgbClr val="170A66"/>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dirty="0">
                    <a:latin typeface="Calibri"/>
                  </a:rPr>
                  <a:t>Finanzausstattung</a:t>
                </a:r>
              </a:p>
            </p:txBody>
          </p:sp>
          <p:sp>
            <p:nvSpPr>
              <p:cNvPr id="139" name="Textfeld 138">
                <a:extLst>
                  <a:ext uri="{FF2B5EF4-FFF2-40B4-BE49-F238E27FC236}">
                    <a16:creationId xmlns:a16="http://schemas.microsoft.com/office/drawing/2014/main" id="{0F36C4F1-872D-48C8-B875-5965FC9AD7B8}"/>
                  </a:ext>
                </a:extLst>
              </p:cNvPr>
              <p:cNvSpPr txBox="1"/>
              <p:nvPr/>
            </p:nvSpPr>
            <p:spPr>
              <a:xfrm>
                <a:off x="7524328" y="2355240"/>
                <a:ext cx="324000" cy="144000"/>
              </a:xfrm>
              <a:prstGeom prst="rect">
                <a:avLst/>
              </a:prstGeom>
              <a:noFill/>
              <a:ln w="12700">
                <a:noFill/>
              </a:ln>
            </p:spPr>
            <p:txBody>
              <a:bodyPr wrap="square" rtlCol="0">
                <a:spAutoFit/>
              </a:bodyPr>
              <a:lstStyle/>
              <a:p>
                <a:r>
                  <a:rPr lang="de-DE" sz="800" dirty="0"/>
                  <a:t>6.2</a:t>
                </a:r>
              </a:p>
            </p:txBody>
          </p:sp>
        </p:grpSp>
        <p:grpSp>
          <p:nvGrpSpPr>
            <p:cNvPr id="140" name="Gruppieren 139">
              <a:extLst>
                <a:ext uri="{FF2B5EF4-FFF2-40B4-BE49-F238E27FC236}">
                  <a16:creationId xmlns:a16="http://schemas.microsoft.com/office/drawing/2014/main" id="{049F8DC9-4E51-498F-B3D0-80C6898C4244}"/>
                </a:ext>
              </a:extLst>
            </p:cNvPr>
            <p:cNvGrpSpPr/>
            <p:nvPr/>
          </p:nvGrpSpPr>
          <p:grpSpPr>
            <a:xfrm>
              <a:off x="8662889" y="2822364"/>
              <a:ext cx="1368152" cy="360000"/>
              <a:chOff x="7524328" y="2780926"/>
              <a:chExt cx="1368152" cy="360000"/>
            </a:xfrm>
          </p:grpSpPr>
          <p:sp>
            <p:nvSpPr>
              <p:cNvPr id="141" name="Textfeld 140">
                <a:extLst>
                  <a:ext uri="{FF2B5EF4-FFF2-40B4-BE49-F238E27FC236}">
                    <a16:creationId xmlns:a16="http://schemas.microsoft.com/office/drawing/2014/main" id="{2B94A239-7D46-40B0-B21D-AEB60FB839C8}"/>
                  </a:ext>
                </a:extLst>
              </p:cNvPr>
              <p:cNvSpPr txBox="1">
                <a:spLocks/>
              </p:cNvSpPr>
              <p:nvPr/>
            </p:nvSpPr>
            <p:spPr>
              <a:xfrm>
                <a:off x="7560480" y="2780926"/>
                <a:ext cx="1332000" cy="360000"/>
              </a:xfrm>
              <a:prstGeom prst="rect">
                <a:avLst/>
              </a:prstGeom>
              <a:noFill/>
              <a:ln w="12700">
                <a:solidFill>
                  <a:srgbClr val="170A66"/>
                </a:solidFill>
              </a:ln>
            </p:spPr>
            <p:txBody>
              <a:bodyPr wrap="square" lIns="72000" rIns="72000" rtlCol="0" anchor="ctr">
                <a:spAutoFit/>
              </a:bodyPr>
              <a:lstStyle/>
              <a:p>
                <a:pPr lvl="0" algn="ctr">
                  <a:defRPr/>
                </a:pPr>
                <a:r>
                  <a:rPr lang="de-DE" sz="800" dirty="0">
                    <a:solidFill>
                      <a:prstClr val="black"/>
                    </a:solidFill>
                  </a:rPr>
                  <a:t>Personal</a:t>
                </a:r>
              </a:p>
            </p:txBody>
          </p:sp>
          <p:sp>
            <p:nvSpPr>
              <p:cNvPr id="142" name="Textfeld 141">
                <a:extLst>
                  <a:ext uri="{FF2B5EF4-FFF2-40B4-BE49-F238E27FC236}">
                    <a16:creationId xmlns:a16="http://schemas.microsoft.com/office/drawing/2014/main" id="{A16DD8B3-BBF3-42B5-AF3F-E5601060C712}"/>
                  </a:ext>
                </a:extLst>
              </p:cNvPr>
              <p:cNvSpPr txBox="1"/>
              <p:nvPr/>
            </p:nvSpPr>
            <p:spPr>
              <a:xfrm>
                <a:off x="7524328" y="2793648"/>
                <a:ext cx="324000" cy="144000"/>
              </a:xfrm>
              <a:prstGeom prst="rect">
                <a:avLst/>
              </a:prstGeom>
              <a:noFill/>
              <a:ln>
                <a:noFill/>
              </a:ln>
            </p:spPr>
            <p:txBody>
              <a:bodyPr wrap="square" rtlCol="0">
                <a:spAutoFit/>
              </a:bodyPr>
              <a:lstStyle/>
              <a:p>
                <a:r>
                  <a:rPr lang="de-DE" sz="800" dirty="0"/>
                  <a:t>6.3</a:t>
                </a:r>
              </a:p>
            </p:txBody>
          </p:sp>
        </p:grpSp>
        <p:grpSp>
          <p:nvGrpSpPr>
            <p:cNvPr id="143" name="Gruppieren 142">
              <a:extLst>
                <a:ext uri="{FF2B5EF4-FFF2-40B4-BE49-F238E27FC236}">
                  <a16:creationId xmlns:a16="http://schemas.microsoft.com/office/drawing/2014/main" id="{D4DB9140-7D9F-4860-BD58-8DF9378F73C6}"/>
                </a:ext>
              </a:extLst>
            </p:cNvPr>
            <p:cNvGrpSpPr/>
            <p:nvPr/>
          </p:nvGrpSpPr>
          <p:grpSpPr>
            <a:xfrm>
              <a:off x="8662889" y="3254412"/>
              <a:ext cx="1368152" cy="360000"/>
              <a:chOff x="7524328" y="3212974"/>
              <a:chExt cx="1368152" cy="360000"/>
            </a:xfrm>
          </p:grpSpPr>
          <p:sp>
            <p:nvSpPr>
              <p:cNvPr id="144" name="Textfeld 143">
                <a:extLst>
                  <a:ext uri="{FF2B5EF4-FFF2-40B4-BE49-F238E27FC236}">
                    <a16:creationId xmlns:a16="http://schemas.microsoft.com/office/drawing/2014/main" id="{A467E6F8-DC2C-4CD7-ADF4-387FE416B1EF}"/>
                  </a:ext>
                </a:extLst>
              </p:cNvPr>
              <p:cNvSpPr txBox="1"/>
              <p:nvPr/>
            </p:nvSpPr>
            <p:spPr>
              <a:xfrm>
                <a:off x="7560480" y="3212974"/>
                <a:ext cx="1332000" cy="360000"/>
              </a:xfrm>
              <a:prstGeom prst="rect">
                <a:avLst/>
              </a:prstGeom>
              <a:noFill/>
              <a:ln w="12700">
                <a:solidFill>
                  <a:srgbClr val="170A66"/>
                </a:solidFill>
              </a:ln>
            </p:spPr>
            <p:txBody>
              <a:bodyPr wrap="square" lIns="72000" rIns="72000" rtlCol="0" anchor="ctr">
                <a:spAutoFit/>
              </a:bodyPr>
              <a:lstStyle/>
              <a:p>
                <a:pPr lvl="0" algn="ctr">
                  <a:defRPr/>
                </a:pPr>
                <a:r>
                  <a:rPr lang="de-DE" sz="800" dirty="0">
                    <a:solidFill>
                      <a:prstClr val="black"/>
                    </a:solidFill>
                  </a:rPr>
                  <a:t>Räumliche und </a:t>
                </a:r>
              </a:p>
              <a:p>
                <a:pPr lvl="0" algn="ctr">
                  <a:defRPr/>
                </a:pPr>
                <a:r>
                  <a:rPr lang="de-DE" sz="800" dirty="0">
                    <a:solidFill>
                      <a:prstClr val="black"/>
                    </a:solidFill>
                  </a:rPr>
                  <a:t>materielle Bedingungen</a:t>
                </a:r>
              </a:p>
            </p:txBody>
          </p:sp>
          <p:sp>
            <p:nvSpPr>
              <p:cNvPr id="145" name="Textfeld 144">
                <a:extLst>
                  <a:ext uri="{FF2B5EF4-FFF2-40B4-BE49-F238E27FC236}">
                    <a16:creationId xmlns:a16="http://schemas.microsoft.com/office/drawing/2014/main" id="{8DD6C425-64FE-446F-93B3-CD967CEFA920}"/>
                  </a:ext>
                </a:extLst>
              </p:cNvPr>
              <p:cNvSpPr txBox="1"/>
              <p:nvPr/>
            </p:nvSpPr>
            <p:spPr>
              <a:xfrm>
                <a:off x="7524328" y="3232056"/>
                <a:ext cx="324000" cy="144000"/>
              </a:xfrm>
              <a:prstGeom prst="rect">
                <a:avLst/>
              </a:prstGeom>
              <a:noFill/>
              <a:ln w="12700">
                <a:noFill/>
              </a:ln>
            </p:spPr>
            <p:txBody>
              <a:bodyPr wrap="square" rtlCol="0">
                <a:spAutoFit/>
              </a:bodyPr>
              <a:lstStyle/>
              <a:p>
                <a:r>
                  <a:rPr lang="de-DE" sz="800" dirty="0"/>
                  <a:t>6.4</a:t>
                </a:r>
              </a:p>
            </p:txBody>
          </p:sp>
        </p:grpSp>
        <p:grpSp>
          <p:nvGrpSpPr>
            <p:cNvPr id="146" name="Gruppieren 145">
              <a:extLst>
                <a:ext uri="{FF2B5EF4-FFF2-40B4-BE49-F238E27FC236}">
                  <a16:creationId xmlns:a16="http://schemas.microsoft.com/office/drawing/2014/main" id="{AC3FA647-DE65-4FBE-8A0B-7686CE402D0C}"/>
                </a:ext>
              </a:extLst>
            </p:cNvPr>
            <p:cNvGrpSpPr/>
            <p:nvPr/>
          </p:nvGrpSpPr>
          <p:grpSpPr>
            <a:xfrm>
              <a:off x="8662889" y="3686460"/>
              <a:ext cx="1368152" cy="360000"/>
              <a:chOff x="7524328" y="3645022"/>
              <a:chExt cx="1368152" cy="360000"/>
            </a:xfrm>
          </p:grpSpPr>
          <p:sp>
            <p:nvSpPr>
              <p:cNvPr id="147" name="Textfeld 146">
                <a:extLst>
                  <a:ext uri="{FF2B5EF4-FFF2-40B4-BE49-F238E27FC236}">
                    <a16:creationId xmlns:a16="http://schemas.microsoft.com/office/drawing/2014/main" id="{F99E9A5E-DEB9-4293-837F-E159DD277A9D}"/>
                  </a:ext>
                </a:extLst>
              </p:cNvPr>
              <p:cNvSpPr txBox="1"/>
              <p:nvPr/>
            </p:nvSpPr>
            <p:spPr>
              <a:xfrm>
                <a:off x="7560480" y="3645022"/>
                <a:ext cx="1332000" cy="360000"/>
              </a:xfrm>
              <a:prstGeom prst="rect">
                <a:avLst/>
              </a:prstGeom>
              <a:noFill/>
              <a:ln w="12700">
                <a:solidFill>
                  <a:srgbClr val="170A66"/>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Organisatorischer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Rahmen</a:t>
                </a:r>
                <a:endParaRPr kumimoji="0" lang="de-DE" sz="800" b="0" i="0" u="none" strike="noStrike" kern="1200" cap="none" spc="0" normalizeH="0" baseline="0" noProof="0" dirty="0">
                  <a:ln>
                    <a:noFill/>
                  </a:ln>
                  <a:effectLst/>
                  <a:uLnTx/>
                  <a:uFillTx/>
                  <a:latin typeface="Calibri"/>
                </a:endParaRPr>
              </a:p>
            </p:txBody>
          </p:sp>
          <p:sp>
            <p:nvSpPr>
              <p:cNvPr id="148" name="Textfeld 147">
                <a:extLst>
                  <a:ext uri="{FF2B5EF4-FFF2-40B4-BE49-F238E27FC236}">
                    <a16:creationId xmlns:a16="http://schemas.microsoft.com/office/drawing/2014/main" id="{4F3D4C78-2CC8-4DC3-B86B-97DE24A4C14A}"/>
                  </a:ext>
                </a:extLst>
              </p:cNvPr>
              <p:cNvSpPr txBox="1"/>
              <p:nvPr/>
            </p:nvSpPr>
            <p:spPr>
              <a:xfrm>
                <a:off x="7524328" y="3670464"/>
                <a:ext cx="324000" cy="144000"/>
              </a:xfrm>
              <a:prstGeom prst="rect">
                <a:avLst/>
              </a:prstGeom>
              <a:noFill/>
              <a:ln>
                <a:noFill/>
              </a:ln>
            </p:spPr>
            <p:txBody>
              <a:bodyPr wrap="square" rtlCol="0">
                <a:spAutoFit/>
              </a:bodyPr>
              <a:lstStyle/>
              <a:p>
                <a:r>
                  <a:rPr lang="de-DE" sz="800" dirty="0"/>
                  <a:t>6.5</a:t>
                </a:r>
              </a:p>
            </p:txBody>
          </p:sp>
        </p:grpSp>
        <p:grpSp>
          <p:nvGrpSpPr>
            <p:cNvPr id="149" name="Gruppieren 148">
              <a:extLst>
                <a:ext uri="{FF2B5EF4-FFF2-40B4-BE49-F238E27FC236}">
                  <a16:creationId xmlns:a16="http://schemas.microsoft.com/office/drawing/2014/main" id="{8F17D61F-0362-4A0F-A64B-29A615F8255D}"/>
                </a:ext>
              </a:extLst>
            </p:cNvPr>
            <p:cNvGrpSpPr/>
            <p:nvPr/>
          </p:nvGrpSpPr>
          <p:grpSpPr>
            <a:xfrm>
              <a:off x="8662889" y="4072497"/>
              <a:ext cx="1368152" cy="452022"/>
              <a:chOff x="7524328" y="4031059"/>
              <a:chExt cx="1368152" cy="452022"/>
            </a:xfrm>
          </p:grpSpPr>
          <p:sp>
            <p:nvSpPr>
              <p:cNvPr id="150" name="Textfeld 149">
                <a:extLst>
                  <a:ext uri="{FF2B5EF4-FFF2-40B4-BE49-F238E27FC236}">
                    <a16:creationId xmlns:a16="http://schemas.microsoft.com/office/drawing/2014/main" id="{9134A547-0A5E-4768-BCD8-1B75DA34DC60}"/>
                  </a:ext>
                </a:extLst>
              </p:cNvPr>
              <p:cNvSpPr txBox="1"/>
              <p:nvPr/>
            </p:nvSpPr>
            <p:spPr>
              <a:xfrm>
                <a:off x="7560480" y="4031059"/>
                <a:ext cx="1332000" cy="452022"/>
              </a:xfrm>
              <a:prstGeom prst="rect">
                <a:avLst/>
              </a:prstGeom>
              <a:noFill/>
              <a:ln w="12700">
                <a:solidFill>
                  <a:srgbClr val="170A66"/>
                </a:solidFill>
              </a:ln>
            </p:spPr>
            <p:txBody>
              <a:bodyPr wrap="square" lIns="72000" r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DE" sz="800" noProof="0" dirty="0">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800" noProof="0" dirty="0">
                    <a:latin typeface="Calibri"/>
                  </a:rPr>
                  <a:t>Regionale und überregionale Unterstützungsangebote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effectLst/>
                  <a:uLnTx/>
                  <a:uFillTx/>
                  <a:latin typeface="Calibri"/>
                </a:endParaRPr>
              </a:p>
            </p:txBody>
          </p:sp>
          <p:sp>
            <p:nvSpPr>
              <p:cNvPr id="151" name="Textfeld 150">
                <a:extLst>
                  <a:ext uri="{FF2B5EF4-FFF2-40B4-BE49-F238E27FC236}">
                    <a16:creationId xmlns:a16="http://schemas.microsoft.com/office/drawing/2014/main" id="{0EB209BE-8919-480C-9F90-58FEF0FF68F5}"/>
                  </a:ext>
                </a:extLst>
              </p:cNvPr>
              <p:cNvSpPr txBox="1"/>
              <p:nvPr/>
            </p:nvSpPr>
            <p:spPr>
              <a:xfrm>
                <a:off x="7524328" y="4077072"/>
                <a:ext cx="324000" cy="144000"/>
              </a:xfrm>
              <a:prstGeom prst="rect">
                <a:avLst/>
              </a:prstGeom>
              <a:noFill/>
              <a:ln w="12700">
                <a:noFill/>
              </a:ln>
            </p:spPr>
            <p:txBody>
              <a:bodyPr wrap="square" rtlCol="0">
                <a:spAutoFit/>
              </a:bodyPr>
              <a:lstStyle/>
              <a:p>
                <a:r>
                  <a:rPr lang="de-DE" sz="800" dirty="0"/>
                  <a:t>6.6</a:t>
                </a:r>
              </a:p>
            </p:txBody>
          </p:sp>
        </p:grpSp>
        <p:grpSp>
          <p:nvGrpSpPr>
            <p:cNvPr id="152" name="Gruppieren 151">
              <a:extLst>
                <a:ext uri="{FF2B5EF4-FFF2-40B4-BE49-F238E27FC236}">
                  <a16:creationId xmlns:a16="http://schemas.microsoft.com/office/drawing/2014/main" id="{3F08854D-68FC-43B4-86E4-D0B13A6AE5C9}"/>
                </a:ext>
              </a:extLst>
            </p:cNvPr>
            <p:cNvGrpSpPr/>
            <p:nvPr/>
          </p:nvGrpSpPr>
          <p:grpSpPr>
            <a:xfrm>
              <a:off x="8662889" y="4550558"/>
              <a:ext cx="1368152" cy="360000"/>
              <a:chOff x="7524328" y="4509120"/>
              <a:chExt cx="1368152" cy="360000"/>
            </a:xfrm>
          </p:grpSpPr>
          <p:sp>
            <p:nvSpPr>
              <p:cNvPr id="153" name="Textfeld 152">
                <a:extLst>
                  <a:ext uri="{FF2B5EF4-FFF2-40B4-BE49-F238E27FC236}">
                    <a16:creationId xmlns:a16="http://schemas.microsoft.com/office/drawing/2014/main" id="{2E60E3A5-A7B4-4E73-89D3-0A5B6E6F7EDC}"/>
                  </a:ext>
                </a:extLst>
              </p:cNvPr>
              <p:cNvSpPr txBox="1">
                <a:spLocks/>
              </p:cNvSpPr>
              <p:nvPr/>
            </p:nvSpPr>
            <p:spPr>
              <a:xfrm>
                <a:off x="7560480" y="4509120"/>
                <a:ext cx="1332000" cy="360000"/>
              </a:xfrm>
              <a:prstGeom prst="rect">
                <a:avLst/>
              </a:prstGeom>
              <a:noFill/>
              <a:ln w="12700">
                <a:solidFill>
                  <a:srgbClr val="170A66"/>
                </a:solidFill>
              </a:ln>
            </p:spPr>
            <p:txBody>
              <a:bodyPr wrap="square" lIns="72000" rIns="72000" rtlCol="0" anchor="ctr">
                <a:spAutoFit/>
              </a:bodyPr>
              <a:lstStyle/>
              <a:p>
                <a:pPr lvl="0" algn="ctr">
                  <a:defRPr/>
                </a:pPr>
                <a:r>
                  <a:rPr lang="de-DE" sz="800" dirty="0">
                    <a:solidFill>
                      <a:prstClr val="black"/>
                    </a:solidFill>
                  </a:rPr>
                  <a:t>Soziale Kontakte</a:t>
                </a:r>
              </a:p>
            </p:txBody>
          </p:sp>
          <p:sp>
            <p:nvSpPr>
              <p:cNvPr id="154" name="Textfeld 153">
                <a:extLst>
                  <a:ext uri="{FF2B5EF4-FFF2-40B4-BE49-F238E27FC236}">
                    <a16:creationId xmlns:a16="http://schemas.microsoft.com/office/drawing/2014/main" id="{F3B4FFFA-1396-46E7-8305-3DCCF4F25FBF}"/>
                  </a:ext>
                </a:extLst>
              </p:cNvPr>
              <p:cNvSpPr txBox="1"/>
              <p:nvPr/>
            </p:nvSpPr>
            <p:spPr>
              <a:xfrm>
                <a:off x="7524328" y="4509120"/>
                <a:ext cx="324000" cy="144000"/>
              </a:xfrm>
              <a:prstGeom prst="rect">
                <a:avLst/>
              </a:prstGeom>
              <a:noFill/>
              <a:ln>
                <a:noFill/>
              </a:ln>
            </p:spPr>
            <p:txBody>
              <a:bodyPr wrap="square" rtlCol="0">
                <a:spAutoFit/>
              </a:bodyPr>
              <a:lstStyle/>
              <a:p>
                <a:r>
                  <a:rPr lang="de-DE" sz="800" dirty="0"/>
                  <a:t>6.7</a:t>
                </a:r>
              </a:p>
            </p:txBody>
          </p:sp>
        </p:grpSp>
      </p:grpSp>
      <p:sp>
        <p:nvSpPr>
          <p:cNvPr id="162" name="Textfeld 161">
            <a:extLst>
              <a:ext uri="{FF2B5EF4-FFF2-40B4-BE49-F238E27FC236}">
                <a16:creationId xmlns:a16="http://schemas.microsoft.com/office/drawing/2014/main" id="{03373D65-434F-4986-B449-8BDFC0E059E3}"/>
              </a:ext>
            </a:extLst>
          </p:cNvPr>
          <p:cNvSpPr txBox="1"/>
          <p:nvPr/>
        </p:nvSpPr>
        <p:spPr>
          <a:xfrm>
            <a:off x="994600" y="176362"/>
            <a:ext cx="10687431" cy="307777"/>
          </a:xfrm>
          <a:prstGeom prst="rect">
            <a:avLst/>
          </a:prstGeom>
          <a:solidFill>
            <a:srgbClr val="4D4D4D"/>
          </a:solidFill>
          <a:ln>
            <a:solidFill>
              <a:srgbClr val="4D4D4D"/>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latin typeface="Calibri"/>
              </a:rPr>
              <a:t>Referenzrahmen </a:t>
            </a:r>
            <a:r>
              <a:rPr lang="de-DE" sz="1400">
                <a:solidFill>
                  <a:schemeClr val="bg1"/>
                </a:solidFill>
                <a:latin typeface="Calibri"/>
              </a:rPr>
              <a:t>Schulqualität NRW (2020)</a:t>
            </a:r>
            <a:endParaRPr kumimoji="0" lang="de-DE" sz="1400" i="0" u="none" strike="noStrike" kern="1200" cap="none" spc="0" normalizeH="0" baseline="0" noProof="0" dirty="0">
              <a:ln>
                <a:noFill/>
              </a:ln>
              <a:solidFill>
                <a:schemeClr val="bg1"/>
              </a:solidFill>
              <a:effectLst/>
              <a:uLnTx/>
              <a:uFillTx/>
              <a:latin typeface="Calibri"/>
            </a:endParaRPr>
          </a:p>
        </p:txBody>
      </p:sp>
      <p:sp>
        <p:nvSpPr>
          <p:cNvPr id="156" name="Rechteck: abgerundete Ecken 10">
            <a:extLst>
              <a:ext uri="{FF2B5EF4-FFF2-40B4-BE49-F238E27FC236}">
                <a16:creationId xmlns:a16="http://schemas.microsoft.com/office/drawing/2014/main" id="{45BC0660-0FCD-405A-BBF0-D9F33FE250FD}"/>
              </a:ext>
            </a:extLst>
          </p:cNvPr>
          <p:cNvSpPr/>
          <p:nvPr/>
        </p:nvSpPr>
        <p:spPr>
          <a:xfrm>
            <a:off x="2702729" y="581381"/>
            <a:ext cx="7216478" cy="6140093"/>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alibri"/>
              <a:ea typeface="+mn-ea"/>
              <a:cs typeface="+mn-cs"/>
            </a:endParaRPr>
          </a:p>
        </p:txBody>
      </p:sp>
      <p:sp>
        <p:nvSpPr>
          <p:cNvPr id="157" name="Textfeld 156">
            <a:extLst>
              <a:ext uri="{FF2B5EF4-FFF2-40B4-BE49-F238E27FC236}">
                <a16:creationId xmlns:a16="http://schemas.microsoft.com/office/drawing/2014/main" id="{41C15C50-CA8E-4254-B31E-BE5AB45425D1}"/>
              </a:ext>
            </a:extLst>
          </p:cNvPr>
          <p:cNvSpPr txBox="1"/>
          <p:nvPr/>
        </p:nvSpPr>
        <p:spPr>
          <a:xfrm>
            <a:off x="5951984" y="6227027"/>
            <a:ext cx="175414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8E0000"/>
                </a:solidFill>
                <a:effectLst/>
                <a:uLnTx/>
                <a:uFillTx/>
                <a:latin typeface="Arial" panose="020B0604020202020204" pitchFamily="34" charset="0"/>
                <a:cs typeface="Arial" panose="020B0604020202020204" pitchFamily="34" charset="0"/>
              </a:rPr>
              <a:t>PROZESS</a:t>
            </a:r>
          </a:p>
        </p:txBody>
      </p:sp>
      <p:sp>
        <p:nvSpPr>
          <p:cNvPr id="158" name="Rechteck: abgerundete Ecken 8">
            <a:extLst>
              <a:ext uri="{FF2B5EF4-FFF2-40B4-BE49-F238E27FC236}">
                <a16:creationId xmlns:a16="http://schemas.microsoft.com/office/drawing/2014/main" id="{92C24A1B-AA4B-41E8-B166-294983C3F91F}"/>
              </a:ext>
            </a:extLst>
          </p:cNvPr>
          <p:cNvSpPr/>
          <p:nvPr/>
        </p:nvSpPr>
        <p:spPr>
          <a:xfrm>
            <a:off x="1001279" y="581381"/>
            <a:ext cx="1696684" cy="6045756"/>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alibri"/>
              <a:ea typeface="+mn-ea"/>
              <a:cs typeface="+mn-cs"/>
            </a:endParaRPr>
          </a:p>
        </p:txBody>
      </p:sp>
      <p:sp>
        <p:nvSpPr>
          <p:cNvPr id="159" name="Textfeld 158">
            <a:extLst>
              <a:ext uri="{FF2B5EF4-FFF2-40B4-BE49-F238E27FC236}">
                <a16:creationId xmlns:a16="http://schemas.microsoft.com/office/drawing/2014/main" id="{AA697113-E43E-4780-A600-389BDA14B586}"/>
              </a:ext>
            </a:extLst>
          </p:cNvPr>
          <p:cNvSpPr txBox="1"/>
          <p:nvPr/>
        </p:nvSpPr>
        <p:spPr>
          <a:xfrm>
            <a:off x="1243699" y="6197880"/>
            <a:ext cx="127704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8E0000"/>
                </a:solidFill>
                <a:effectLst/>
                <a:uLnTx/>
                <a:uFillTx/>
                <a:latin typeface="Arial" panose="020B0604020202020204" pitchFamily="34" charset="0"/>
                <a:cs typeface="Arial" panose="020B0604020202020204" pitchFamily="34" charset="0"/>
              </a:rPr>
              <a:t>OUTPUT</a:t>
            </a:r>
          </a:p>
        </p:txBody>
      </p:sp>
      <p:sp>
        <p:nvSpPr>
          <p:cNvPr id="160" name="Textfeld 159">
            <a:extLst>
              <a:ext uri="{FF2B5EF4-FFF2-40B4-BE49-F238E27FC236}">
                <a16:creationId xmlns:a16="http://schemas.microsoft.com/office/drawing/2014/main" id="{026C5A58-7146-4757-98A5-85F7E170B713}"/>
              </a:ext>
            </a:extLst>
          </p:cNvPr>
          <p:cNvSpPr txBox="1"/>
          <p:nvPr/>
        </p:nvSpPr>
        <p:spPr>
          <a:xfrm>
            <a:off x="10291582" y="6180861"/>
            <a:ext cx="13271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8E0000"/>
                </a:solidFill>
                <a:effectLst/>
                <a:uLnTx/>
                <a:uFillTx/>
                <a:latin typeface="Calibri"/>
                <a:ea typeface="+mn-ea"/>
                <a:cs typeface="+mn-cs"/>
              </a:rPr>
              <a:t>  </a:t>
            </a:r>
            <a:r>
              <a:rPr kumimoji="0" lang="de-DE" sz="2000" b="1" i="0" u="none" strike="noStrike" kern="1200" cap="none" spc="0" normalizeH="0" baseline="0" noProof="0" dirty="0">
                <a:ln>
                  <a:noFill/>
                </a:ln>
                <a:solidFill>
                  <a:srgbClr val="8E0000"/>
                </a:solidFill>
                <a:effectLst/>
                <a:uLnTx/>
                <a:uFillTx/>
                <a:latin typeface="Arial" panose="020B0604020202020204" pitchFamily="34" charset="0"/>
                <a:cs typeface="Arial" panose="020B0604020202020204" pitchFamily="34" charset="0"/>
              </a:rPr>
              <a:t>INPUT</a:t>
            </a:r>
          </a:p>
        </p:txBody>
      </p:sp>
      <p:sp>
        <p:nvSpPr>
          <p:cNvPr id="161" name="Rechteck: abgerundete Ecken 9">
            <a:extLst>
              <a:ext uri="{FF2B5EF4-FFF2-40B4-BE49-F238E27FC236}">
                <a16:creationId xmlns:a16="http://schemas.microsoft.com/office/drawing/2014/main" id="{01E242C8-880A-4BC4-BED5-2B78B7F0A883}"/>
              </a:ext>
            </a:extLst>
          </p:cNvPr>
          <p:cNvSpPr/>
          <p:nvPr/>
        </p:nvSpPr>
        <p:spPr>
          <a:xfrm>
            <a:off x="9984432" y="487754"/>
            <a:ext cx="1770331" cy="6110236"/>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189272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61"/>
                                        </p:tgtEl>
                                        <p:attrNameLst>
                                          <p:attrName>style.visibility</p:attrName>
                                        </p:attrNameLst>
                                      </p:cBhvr>
                                      <p:to>
                                        <p:strVal val="visible"/>
                                      </p:to>
                                    </p:set>
                                    <p:anim calcmode="lin" valueType="num">
                                      <p:cBhvr additive="base">
                                        <p:cTn id="11" dur="500" fill="hold"/>
                                        <p:tgtEl>
                                          <p:spTgt spid="161"/>
                                        </p:tgtEl>
                                        <p:attrNameLst>
                                          <p:attrName>ppt_x</p:attrName>
                                        </p:attrNameLst>
                                      </p:cBhvr>
                                      <p:tavLst>
                                        <p:tav tm="0">
                                          <p:val>
                                            <p:strVal val="#ppt_x"/>
                                          </p:val>
                                        </p:tav>
                                        <p:tav tm="100000">
                                          <p:val>
                                            <p:strVal val="#ppt_x"/>
                                          </p:val>
                                        </p:tav>
                                      </p:tavLst>
                                    </p:anim>
                                    <p:anim calcmode="lin" valueType="num">
                                      <p:cBhvr additive="base">
                                        <p:cTn id="12" dur="500" fill="hold"/>
                                        <p:tgtEl>
                                          <p:spTgt spid="161"/>
                                        </p:tgtEl>
                                        <p:attrNameLst>
                                          <p:attrName>ppt_y</p:attrName>
                                        </p:attrNameLst>
                                      </p:cBhvr>
                                      <p:tavLst>
                                        <p:tav tm="0">
                                          <p:val>
                                            <p:strVal val="1+#ppt_h/2"/>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8"/>
                                        </p:tgtEl>
                                        <p:attrNameLst>
                                          <p:attrName>style.visibility</p:attrName>
                                        </p:attrNameLst>
                                      </p:cBhvr>
                                      <p:to>
                                        <p:strVal val="visible"/>
                                      </p:to>
                                    </p:set>
                                    <p:anim calcmode="lin" valueType="num">
                                      <p:cBhvr additive="base">
                                        <p:cTn id="23" dur="500" fill="hold"/>
                                        <p:tgtEl>
                                          <p:spTgt spid="158"/>
                                        </p:tgtEl>
                                        <p:attrNameLst>
                                          <p:attrName>ppt_x</p:attrName>
                                        </p:attrNameLst>
                                      </p:cBhvr>
                                      <p:tavLst>
                                        <p:tav tm="0">
                                          <p:val>
                                            <p:strVal val="#ppt_x"/>
                                          </p:val>
                                        </p:tav>
                                        <p:tav tm="100000">
                                          <p:val>
                                            <p:strVal val="#ppt_x"/>
                                          </p:val>
                                        </p:tav>
                                      </p:tavLst>
                                    </p:anim>
                                    <p:anim calcmode="lin" valueType="num">
                                      <p:cBhvr additive="base">
                                        <p:cTn id="24" dur="500" fill="hold"/>
                                        <p:tgtEl>
                                          <p:spTgt spid="15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9"/>
                                        </p:tgtEl>
                                        <p:attrNameLst>
                                          <p:attrName>style.visibility</p:attrName>
                                        </p:attrNameLst>
                                      </p:cBhvr>
                                      <p:to>
                                        <p:strVal val="visible"/>
                                      </p:to>
                                    </p:set>
                                    <p:anim calcmode="lin" valueType="num">
                                      <p:cBhvr additive="base">
                                        <p:cTn id="27" dur="500" fill="hold"/>
                                        <p:tgtEl>
                                          <p:spTgt spid="159"/>
                                        </p:tgtEl>
                                        <p:attrNameLst>
                                          <p:attrName>ppt_x</p:attrName>
                                        </p:attrNameLst>
                                      </p:cBhvr>
                                      <p:tavLst>
                                        <p:tav tm="0">
                                          <p:val>
                                            <p:strVal val="#ppt_x"/>
                                          </p:val>
                                        </p:tav>
                                        <p:tav tm="100000">
                                          <p:val>
                                            <p:strVal val="#ppt_x"/>
                                          </p:val>
                                        </p:tav>
                                      </p:tavLst>
                                    </p:anim>
                                    <p:anim calcmode="lin" valueType="num">
                                      <p:cBhvr additive="base">
                                        <p:cTn id="28" dur="500" fill="hold"/>
                                        <p:tgtEl>
                                          <p:spTgt spid="15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6"/>
                                        </p:tgtEl>
                                        <p:attrNameLst>
                                          <p:attrName>style.visibility</p:attrName>
                                        </p:attrNameLst>
                                      </p:cBhvr>
                                      <p:to>
                                        <p:strVal val="visible"/>
                                      </p:to>
                                    </p:set>
                                    <p:anim calcmode="lin" valueType="num">
                                      <p:cBhvr additive="base">
                                        <p:cTn id="49" dur="500" fill="hold"/>
                                        <p:tgtEl>
                                          <p:spTgt spid="156"/>
                                        </p:tgtEl>
                                        <p:attrNameLst>
                                          <p:attrName>ppt_x</p:attrName>
                                        </p:attrNameLst>
                                      </p:cBhvr>
                                      <p:tavLst>
                                        <p:tav tm="0">
                                          <p:val>
                                            <p:strVal val="#ppt_x"/>
                                          </p:val>
                                        </p:tav>
                                        <p:tav tm="100000">
                                          <p:val>
                                            <p:strVal val="#ppt_x"/>
                                          </p:val>
                                        </p:tav>
                                      </p:tavLst>
                                    </p:anim>
                                    <p:anim calcmode="lin" valueType="num">
                                      <p:cBhvr additive="base">
                                        <p:cTn id="50" dur="500" fill="hold"/>
                                        <p:tgtEl>
                                          <p:spTgt spid="156"/>
                                        </p:tgtEl>
                                        <p:attrNameLst>
                                          <p:attrName>ppt_y</p:attrName>
                                        </p:attrNameLst>
                                      </p:cBhvr>
                                      <p:tavLst>
                                        <p:tav tm="0">
                                          <p:val>
                                            <p:strVal val="1+#ppt_h/2"/>
                                          </p:val>
                                        </p:tav>
                                        <p:tav tm="100000">
                                          <p:val>
                                            <p:strVal val="#ppt_y"/>
                                          </p:val>
                                        </p:tav>
                                      </p:tavLst>
                                    </p:anim>
                                  </p:childTnLst>
                                </p:cTn>
                              </p:par>
                              <p:par>
                                <p:cTn id="51" presetID="1" presetClass="entr" presetSubtype="0" fill="hold" grpId="0" nodeType="withEffect">
                                  <p:stCondLst>
                                    <p:cond delay="0"/>
                                  </p:stCondLst>
                                  <p:childTnLst>
                                    <p:set>
                                      <p:cBhvr>
                                        <p:cTn id="52" dur="1" fill="hold">
                                          <p:stCondLst>
                                            <p:cond delay="0"/>
                                          </p:stCondLst>
                                        </p:cTn>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p:bldP spid="157" grpId="0"/>
      <p:bldP spid="158" grpId="0" animBg="1"/>
      <p:bldP spid="159" grpId="0"/>
      <p:bldP spid="160" grpId="0"/>
      <p:bldP spid="16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9FE30-FF9F-3925-AE98-AC5A31D2513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E706B0D-9538-DFFE-AC21-93F663D25A72}"/>
              </a:ext>
            </a:extLst>
          </p:cNvPr>
          <p:cNvSpPr>
            <a:spLocks noGrp="1"/>
          </p:cNvSpPr>
          <p:nvPr>
            <p:ph type="title"/>
          </p:nvPr>
        </p:nvSpPr>
        <p:spPr>
          <a:xfrm>
            <a:off x="501650" y="404813"/>
            <a:ext cx="8848827" cy="980469"/>
          </a:xfrm>
        </p:spPr>
        <p:txBody>
          <a:bodyPr/>
          <a:lstStyle/>
          <a:p>
            <a:r>
              <a:rPr lang="de-DE" dirty="0"/>
              <a:t>Referenzrahmen Schulqualität NRW</a:t>
            </a:r>
          </a:p>
        </p:txBody>
      </p:sp>
      <p:sp>
        <p:nvSpPr>
          <p:cNvPr id="6" name="Foliennummernplatzhalter 5">
            <a:extLst>
              <a:ext uri="{FF2B5EF4-FFF2-40B4-BE49-F238E27FC236}">
                <a16:creationId xmlns:a16="http://schemas.microsoft.com/office/drawing/2014/main" id="{A3BE72E8-B13B-B127-7E00-50F5EB5096BE}"/>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33</a:t>
            </a:fld>
            <a:endParaRPr lang="de-DE" dirty="0"/>
          </a:p>
        </p:txBody>
      </p:sp>
      <p:pic>
        <p:nvPicPr>
          <p:cNvPr id="2" name="Grafik 1">
            <a:extLst>
              <a:ext uri="{FF2B5EF4-FFF2-40B4-BE49-F238E27FC236}">
                <a16:creationId xmlns:a16="http://schemas.microsoft.com/office/drawing/2014/main" id="{12891B59-8CAC-F944-6AAD-89F5765127B6}"/>
              </a:ext>
            </a:extLst>
          </p:cNvPr>
          <p:cNvPicPr>
            <a:picLocks noChangeAspect="1"/>
          </p:cNvPicPr>
          <p:nvPr/>
        </p:nvPicPr>
        <p:blipFill>
          <a:blip r:embed="rId3"/>
          <a:srcRect l="7000" t="19681"/>
          <a:stretch/>
        </p:blipFill>
        <p:spPr>
          <a:xfrm>
            <a:off x="501650" y="2070847"/>
            <a:ext cx="6489212" cy="3695312"/>
          </a:xfrm>
          <a:prstGeom prst="rect">
            <a:avLst/>
          </a:prstGeom>
        </p:spPr>
      </p:pic>
      <p:sp>
        <p:nvSpPr>
          <p:cNvPr id="12" name="Rechteck 11">
            <a:extLst>
              <a:ext uri="{FF2B5EF4-FFF2-40B4-BE49-F238E27FC236}">
                <a16:creationId xmlns:a16="http://schemas.microsoft.com/office/drawing/2014/main" id="{E32858EB-8C02-A3E6-3F09-C3E62B6438FD}"/>
              </a:ext>
            </a:extLst>
          </p:cNvPr>
          <p:cNvSpPr/>
          <p:nvPr/>
        </p:nvSpPr>
        <p:spPr>
          <a:xfrm>
            <a:off x="7286354" y="2972481"/>
            <a:ext cx="4128246" cy="1585049"/>
          </a:xfrm>
          <a:prstGeom prst="rect">
            <a:avLst/>
          </a:prstGeom>
          <a:ln>
            <a:noFill/>
          </a:ln>
        </p:spPr>
        <p:txBody>
          <a:bodyPr wrap="square">
            <a:spAutoFit/>
          </a:bodyPr>
          <a:lstStyle/>
          <a:p>
            <a:r>
              <a:rPr lang="de-DE" altLang="de-DE" b="1" dirty="0">
                <a:ea typeface="Verdana" panose="020B0604030504040204" pitchFamily="34" charset="0"/>
                <a:cs typeface="Verdana" panose="020B0604030504040204" pitchFamily="34" charset="0"/>
              </a:rPr>
              <a:t>Sie erreichen das Projekt per Mail:</a:t>
            </a:r>
            <a:endParaRPr lang="de-DE" altLang="de-DE" dirty="0">
              <a:ea typeface="Verdana" panose="020B0604030504040204" pitchFamily="34" charset="0"/>
              <a:cs typeface="Verdana" panose="020B0604030504040204" pitchFamily="34" charset="0"/>
            </a:endParaRPr>
          </a:p>
          <a:p>
            <a:pPr>
              <a:spcBef>
                <a:spcPts val="600"/>
              </a:spcBef>
              <a:spcAft>
                <a:spcPts val="600"/>
              </a:spcAft>
            </a:pPr>
            <a:r>
              <a:rPr lang="de-DE" altLang="de-DE" dirty="0">
                <a:hlinkClick r:id="rId4">
                  <a:extLst>
                    <a:ext uri="{A12FA001-AC4F-418D-AE19-62706E023703}">
                      <ahyp:hlinkClr xmlns:ahyp="http://schemas.microsoft.com/office/drawing/2018/hyperlinkcolor" val="tx"/>
                    </a:ext>
                  </a:extLst>
                </a:hlinkClick>
              </a:rPr>
              <a:t>referenzrahmen-nrw@qua-lis.nrw.de</a:t>
            </a:r>
            <a:endParaRPr lang="de-DE" altLang="de-DE" dirty="0"/>
          </a:p>
          <a:p>
            <a:pPr>
              <a:spcBef>
                <a:spcPts val="600"/>
              </a:spcBef>
              <a:spcAft>
                <a:spcPts val="600"/>
              </a:spcAft>
            </a:pPr>
            <a:r>
              <a:rPr lang="de-DE" altLang="de-DE" b="1" dirty="0"/>
              <a:t>Sie erreichen das Projekt per Telefon:</a:t>
            </a:r>
          </a:p>
          <a:p>
            <a:pPr>
              <a:spcBef>
                <a:spcPts val="600"/>
              </a:spcBef>
              <a:spcAft>
                <a:spcPts val="600"/>
              </a:spcAft>
            </a:pPr>
            <a:r>
              <a:rPr lang="de-DE" altLang="de-DE" dirty="0">
                <a:latin typeface="Veranda"/>
              </a:rPr>
              <a:t>02921 / 683-9994</a:t>
            </a:r>
          </a:p>
        </p:txBody>
      </p:sp>
    </p:spTree>
    <p:extLst>
      <p:ext uri="{BB962C8B-B14F-4D97-AF65-F5344CB8AC3E}">
        <p14:creationId xmlns:p14="http://schemas.microsoft.com/office/powerpoint/2010/main" val="3201675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3D9A2D-2721-E72C-A959-E64EFCCA7235}"/>
              </a:ext>
            </a:extLst>
          </p:cNvPr>
          <p:cNvSpPr>
            <a:spLocks noGrp="1"/>
          </p:cNvSpPr>
          <p:nvPr>
            <p:ph type="title"/>
          </p:nvPr>
        </p:nvSpPr>
        <p:spPr/>
        <p:txBody>
          <a:bodyPr/>
          <a:lstStyle/>
          <a:p>
            <a:r>
              <a:rPr lang="de-DE" b="1" dirty="0"/>
              <a:t>Qualitäts- und </a:t>
            </a:r>
            <a:r>
              <a:rPr lang="de-DE" b="1" dirty="0" err="1"/>
              <a:t>UnterstützungsAgentur</a:t>
            </a:r>
            <a:r>
              <a:rPr lang="de-DE" b="1" dirty="0"/>
              <a:t> –</a:t>
            </a:r>
            <a:br>
              <a:rPr lang="de-DE" b="1" dirty="0"/>
            </a:br>
            <a:r>
              <a:rPr lang="de-DE" b="1" dirty="0"/>
              <a:t>Landesinstitut für Schule des Landes </a:t>
            </a:r>
            <a:br>
              <a:rPr lang="de-DE" b="1" dirty="0"/>
            </a:br>
            <a:r>
              <a:rPr lang="de-DE" b="1" dirty="0"/>
              <a:t>Nordrhein-Westfalen (QUA-</a:t>
            </a:r>
            <a:r>
              <a:rPr lang="de-DE" b="1" dirty="0" err="1"/>
              <a:t>LiS</a:t>
            </a:r>
            <a:r>
              <a:rPr lang="de-DE" b="1" dirty="0"/>
              <a:t> NRW)</a:t>
            </a:r>
            <a:br>
              <a:rPr lang="de-DE" b="1" dirty="0"/>
            </a:br>
            <a:endParaRPr lang="de-DE" dirty="0"/>
          </a:p>
        </p:txBody>
      </p:sp>
      <p:sp>
        <p:nvSpPr>
          <p:cNvPr id="3" name="Textplatzhalter 2">
            <a:extLst>
              <a:ext uri="{FF2B5EF4-FFF2-40B4-BE49-F238E27FC236}">
                <a16:creationId xmlns:a16="http://schemas.microsoft.com/office/drawing/2014/main" id="{552A085A-DB9D-87C0-7BFA-EADD636D1FD7}"/>
              </a:ext>
            </a:extLst>
          </p:cNvPr>
          <p:cNvSpPr>
            <a:spLocks noGrp="1"/>
          </p:cNvSpPr>
          <p:nvPr>
            <p:ph type="body" sz="quarter" idx="14"/>
          </p:nvPr>
        </p:nvSpPr>
        <p:spPr/>
        <p:txBody>
          <a:bodyPr/>
          <a:lstStyle/>
          <a:p>
            <a:pPr marL="0" indent="0">
              <a:spcBef>
                <a:spcPts val="0"/>
              </a:spcBef>
              <a:spcAft>
                <a:spcPts val="1000"/>
              </a:spcAft>
              <a:buNone/>
            </a:pPr>
            <a:r>
              <a:rPr lang="de-DE" dirty="0"/>
              <a:t>Paradieser Weg 64</a:t>
            </a:r>
            <a:br>
              <a:rPr lang="de-DE" dirty="0"/>
            </a:br>
            <a:r>
              <a:rPr lang="de-DE" dirty="0"/>
              <a:t>59494 Soest</a:t>
            </a:r>
          </a:p>
          <a:p>
            <a:pPr marL="0" indent="0">
              <a:spcBef>
                <a:spcPts val="0"/>
              </a:spcBef>
              <a:spcAft>
                <a:spcPts val="1000"/>
              </a:spcAft>
              <a:buNone/>
              <a:tabLst>
                <a:tab pos="1146175" algn="l"/>
              </a:tabLst>
            </a:pPr>
            <a:r>
              <a:rPr lang="de-DE" dirty="0"/>
              <a:t>Telefon: 	02921-683-0</a:t>
            </a:r>
            <a:br>
              <a:rPr lang="de-DE" dirty="0"/>
            </a:br>
            <a:r>
              <a:rPr lang="de-DE" dirty="0"/>
              <a:t>E-Mail: 	poststelle@qua-lis.nrw.de</a:t>
            </a:r>
            <a:br>
              <a:rPr lang="de-DE" dirty="0"/>
            </a:br>
            <a:r>
              <a:rPr lang="de-DE" dirty="0"/>
              <a:t>	www.qua-lis.nrw.de</a:t>
            </a:r>
          </a:p>
          <a:p>
            <a:endParaRPr lang="de-DE" dirty="0"/>
          </a:p>
        </p:txBody>
      </p:sp>
      <p:pic>
        <p:nvPicPr>
          <p:cNvPr id="9" name="Bildplatzhalter 8" descr="Ein Bild, das draußen, Baum, Gebäude, Person enthält.&#10;&#10;Automatisch generierte Beschreibung">
            <a:extLst>
              <a:ext uri="{FF2B5EF4-FFF2-40B4-BE49-F238E27FC236}">
                <a16:creationId xmlns:a16="http://schemas.microsoft.com/office/drawing/2014/main" id="{C3E335D3-6B0E-9FCB-72C8-9EA909AFA288}"/>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839" r="839"/>
          <a:stretch>
            <a:fillRect/>
          </a:stretch>
        </p:blipFill>
        <p:spPr/>
      </p:pic>
      <p:sp>
        <p:nvSpPr>
          <p:cNvPr id="4" name="Foliennummernplatzhalter 5">
            <a:extLst>
              <a:ext uri="{FF2B5EF4-FFF2-40B4-BE49-F238E27FC236}">
                <a16:creationId xmlns:a16="http://schemas.microsoft.com/office/drawing/2014/main" id="{64289A98-47EC-A469-6AD0-E4C5BF368308}"/>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34</a:t>
            </a:fld>
            <a:endParaRPr lang="de-DE" dirty="0"/>
          </a:p>
        </p:txBody>
      </p:sp>
    </p:spTree>
    <p:extLst>
      <p:ext uri="{BB962C8B-B14F-4D97-AF65-F5344CB8AC3E}">
        <p14:creationId xmlns:p14="http://schemas.microsoft.com/office/powerpoint/2010/main" val="2258121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991545" y="1764099"/>
            <a:ext cx="8024954" cy="3816429"/>
          </a:xfrm>
          <a:prstGeom prst="rect">
            <a:avLst/>
          </a:prstGeom>
          <a:noFill/>
        </p:spPr>
        <p:txBody>
          <a:bodyPr wrap="none" rtlCol="0">
            <a:spAutoFit/>
          </a:bodyPr>
          <a:lstStyle/>
          <a:p>
            <a:endParaRPr lang="de-DE" sz="2400" dirty="0">
              <a:solidFill>
                <a:prstClr val="black"/>
              </a:solidFill>
              <a:latin typeface="Calibri"/>
            </a:endParaRPr>
          </a:p>
          <a:p>
            <a:r>
              <a:rPr lang="de-DE" sz="2400" dirty="0">
                <a:solidFill>
                  <a:prstClr val="black"/>
                </a:solidFill>
                <a:latin typeface="Calibri"/>
              </a:rPr>
              <a:t>„</a:t>
            </a:r>
            <a:r>
              <a:rPr lang="de-DE" sz="2200" dirty="0">
                <a:solidFill>
                  <a:prstClr val="black"/>
                </a:solidFill>
                <a:latin typeface="Calibri"/>
              </a:rPr>
              <a:t>Viele Qualitätsaussagen des Referenzrahmens</a:t>
            </a:r>
          </a:p>
          <a:p>
            <a:r>
              <a:rPr lang="de-DE" sz="2200" dirty="0">
                <a:solidFill>
                  <a:prstClr val="black"/>
                </a:solidFill>
                <a:latin typeface="Calibri"/>
              </a:rPr>
              <a:t>greifen Forschungsergebnisse auf, die über </a:t>
            </a:r>
          </a:p>
          <a:p>
            <a:r>
              <a:rPr lang="de-DE" sz="2200" dirty="0">
                <a:solidFill>
                  <a:prstClr val="black"/>
                </a:solidFill>
                <a:latin typeface="Calibri"/>
              </a:rPr>
              <a:t>gegebenenfalls wechselnde bildungspolitische und </a:t>
            </a:r>
          </a:p>
          <a:p>
            <a:r>
              <a:rPr lang="de-DE" sz="2200" dirty="0">
                <a:solidFill>
                  <a:prstClr val="black"/>
                </a:solidFill>
                <a:latin typeface="Calibri"/>
              </a:rPr>
              <a:t>gesellschaftliche Ziel- und Schwerpunktsetzungen</a:t>
            </a:r>
          </a:p>
          <a:p>
            <a:r>
              <a:rPr lang="de-DE" sz="2200" dirty="0">
                <a:solidFill>
                  <a:prstClr val="black"/>
                </a:solidFill>
                <a:latin typeface="Calibri"/>
              </a:rPr>
              <a:t>hinaus </a:t>
            </a:r>
            <a:r>
              <a:rPr lang="de-DE" sz="2200" b="1" dirty="0">
                <a:solidFill>
                  <a:prstClr val="black"/>
                </a:solidFill>
                <a:latin typeface="Calibri"/>
              </a:rPr>
              <a:t>Bestand </a:t>
            </a:r>
            <a:r>
              <a:rPr lang="de-DE" sz="2200" dirty="0">
                <a:solidFill>
                  <a:prstClr val="black"/>
                </a:solidFill>
                <a:latin typeface="Calibri"/>
              </a:rPr>
              <a:t>haben; </a:t>
            </a:r>
          </a:p>
          <a:p>
            <a:r>
              <a:rPr lang="de-DE" sz="2200" dirty="0">
                <a:solidFill>
                  <a:prstClr val="black"/>
                </a:solidFill>
                <a:latin typeface="Calibri"/>
              </a:rPr>
              <a:t>allerdings müssen Kriterien […]</a:t>
            </a:r>
          </a:p>
          <a:p>
            <a:r>
              <a:rPr lang="de-DE" sz="2200" dirty="0">
                <a:solidFill>
                  <a:prstClr val="black"/>
                </a:solidFill>
                <a:latin typeface="Calibri"/>
              </a:rPr>
              <a:t>prinzipiell </a:t>
            </a:r>
            <a:r>
              <a:rPr lang="de-DE" sz="2200" b="1" dirty="0">
                <a:solidFill>
                  <a:prstClr val="black"/>
                </a:solidFill>
                <a:latin typeface="Calibri"/>
              </a:rPr>
              <a:t>überprüfbar</a:t>
            </a:r>
            <a:r>
              <a:rPr lang="de-DE" sz="2200" dirty="0">
                <a:solidFill>
                  <a:prstClr val="black"/>
                </a:solidFill>
                <a:latin typeface="Calibri"/>
              </a:rPr>
              <a:t> und somit ebenfalls </a:t>
            </a:r>
            <a:r>
              <a:rPr lang="de-DE" sz="2200" b="1" dirty="0">
                <a:solidFill>
                  <a:prstClr val="black"/>
                </a:solidFill>
                <a:latin typeface="Calibri"/>
              </a:rPr>
              <a:t>veränderbar</a:t>
            </a:r>
            <a:r>
              <a:rPr lang="de-DE" sz="2200" dirty="0">
                <a:solidFill>
                  <a:prstClr val="black"/>
                </a:solidFill>
                <a:latin typeface="Calibri"/>
              </a:rPr>
              <a:t> sein.“</a:t>
            </a:r>
          </a:p>
          <a:p>
            <a:endParaRPr lang="de-DE" sz="2400" dirty="0">
              <a:solidFill>
                <a:prstClr val="black"/>
              </a:solidFill>
              <a:latin typeface="Calibri"/>
            </a:endParaRPr>
          </a:p>
          <a:p>
            <a:pPr algn="r"/>
            <a:r>
              <a:rPr lang="de-DE" sz="1800" dirty="0">
                <a:solidFill>
                  <a:prstClr val="black"/>
                </a:solidFill>
                <a:latin typeface="Calibri"/>
              </a:rPr>
              <a:t>(RRSQ, 2014, S. 4; Hervorhebungen Koltermann)</a:t>
            </a:r>
          </a:p>
          <a:p>
            <a:endParaRPr lang="de-DE" sz="2000" dirty="0">
              <a:solidFill>
                <a:prstClr val="black"/>
              </a:solidFill>
              <a:latin typeface="Calibri"/>
            </a:endParaRPr>
          </a:p>
        </p:txBody>
      </p:sp>
      <p:pic>
        <p:nvPicPr>
          <p:cNvPr id="6" name="Grafik 5" descr="cover_referenzrahmen"/>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463235">
            <a:off x="9331233" y="1852328"/>
            <a:ext cx="1738443" cy="2424067"/>
          </a:xfrm>
          <a:prstGeom prst="rect">
            <a:avLst/>
          </a:prstGeom>
          <a:ln>
            <a:noFill/>
          </a:ln>
          <a:effectLst>
            <a:outerShdw blurRad="292100" dist="139700" dir="2700000" algn="tl" rotWithShape="0">
              <a:srgbClr val="333333">
                <a:alpha val="65000"/>
              </a:srgbClr>
            </a:outerShdw>
          </a:effectLst>
        </p:spPr>
      </p:pic>
      <p:sp>
        <p:nvSpPr>
          <p:cNvPr id="5" name="Titel 1"/>
          <p:cNvSpPr txBox="1">
            <a:spLocks/>
          </p:cNvSpPr>
          <p:nvPr/>
        </p:nvSpPr>
        <p:spPr>
          <a:xfrm>
            <a:off x="1919536" y="33265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tabLst>
                <a:tab pos="539750" algn="l"/>
              </a:tabLst>
            </a:pPr>
            <a:endParaRPr lang="de-DE" altLang="de-DE" sz="1800" dirty="0">
              <a:solidFill>
                <a:prstClr val="black"/>
              </a:solidFill>
              <a:latin typeface="Calibri"/>
              <a:ea typeface="Verdana" panose="020B0604030504040204" pitchFamily="34" charset="0"/>
              <a:cs typeface="Verdana" panose="020B0604030504040204" pitchFamily="34" charset="0"/>
            </a:endParaRPr>
          </a:p>
        </p:txBody>
      </p:sp>
      <p:sp>
        <p:nvSpPr>
          <p:cNvPr id="2" name="Titel 1">
            <a:extLst>
              <a:ext uri="{FF2B5EF4-FFF2-40B4-BE49-F238E27FC236}">
                <a16:creationId xmlns:a16="http://schemas.microsoft.com/office/drawing/2014/main" id="{370ED95D-056B-4584-BA2D-9513FB698F7A}"/>
              </a:ext>
            </a:extLst>
          </p:cNvPr>
          <p:cNvSpPr>
            <a:spLocks noGrp="1"/>
          </p:cNvSpPr>
          <p:nvPr>
            <p:ph type="title"/>
          </p:nvPr>
        </p:nvSpPr>
        <p:spPr>
          <a:xfrm>
            <a:off x="501650" y="332656"/>
            <a:ext cx="8848827" cy="980469"/>
          </a:xfrm>
        </p:spPr>
        <p:txBody>
          <a:bodyPr/>
          <a:lstStyle/>
          <a:p>
            <a:r>
              <a:rPr lang="de-DE" dirty="0"/>
              <a:t>1.1 Begründungszusammenhang</a:t>
            </a:r>
          </a:p>
        </p:txBody>
      </p:sp>
    </p:spTree>
    <p:extLst>
      <p:ext uri="{BB962C8B-B14F-4D97-AF65-F5344CB8AC3E}">
        <p14:creationId xmlns:p14="http://schemas.microsoft.com/office/powerpoint/2010/main" val="3972449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txBox="1">
            <a:spLocks noGrp="1"/>
          </p:cNvSpPr>
          <p:nvPr/>
        </p:nvSpPr>
        <p:spPr>
          <a:xfrm>
            <a:off x="1981200" y="6356351"/>
            <a:ext cx="2133600" cy="365125"/>
          </a:xfrm>
          <a:prstGeom prst="rect">
            <a:avLst/>
          </a:prstGeom>
          <a:noFill/>
        </p:spPr>
        <p:txBody>
          <a:bodyPr anchor="ctr"/>
          <a:lstStyle/>
          <a:p>
            <a:pPr>
              <a:defRPr/>
            </a:pPr>
            <a:endParaRPr lang="de-DE" sz="1200" dirty="0">
              <a:solidFill>
                <a:prstClr val="black">
                  <a:tint val="75000"/>
                </a:prstClr>
              </a:solidFill>
              <a:latin typeface="Calibri"/>
            </a:endParaRPr>
          </a:p>
        </p:txBody>
      </p:sp>
      <p:sp>
        <p:nvSpPr>
          <p:cNvPr id="5" name="Foliennummernplatzhalter 1"/>
          <p:cNvSpPr txBox="1">
            <a:spLocks/>
          </p:cNvSpPr>
          <p:nvPr/>
        </p:nvSpPr>
        <p:spPr>
          <a:xfrm>
            <a:off x="9590089" y="6381751"/>
            <a:ext cx="827087"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400" dirty="0">
                <a:solidFill>
                  <a:prstClr val="white">
                    <a:lumMod val="50000"/>
                  </a:prstClr>
                </a:solidFill>
                <a:latin typeface="Veranda"/>
              </a:rPr>
              <a:t>Folie </a:t>
            </a:r>
            <a:fld id="{01B4ED47-D347-4239-88D0-9E6DFFEEBE61}" type="slidenum">
              <a:rPr lang="de-DE" sz="1400">
                <a:solidFill>
                  <a:prstClr val="white">
                    <a:lumMod val="50000"/>
                  </a:prstClr>
                </a:solidFill>
                <a:latin typeface="Veranda"/>
              </a:rPr>
              <a:pPr>
                <a:defRPr/>
              </a:pPr>
              <a:t>5</a:t>
            </a:fld>
            <a:endParaRPr lang="de-DE" sz="1400" dirty="0">
              <a:solidFill>
                <a:prstClr val="white">
                  <a:lumMod val="50000"/>
                </a:prstClr>
              </a:solidFill>
              <a:latin typeface="Veranda"/>
            </a:endParaRPr>
          </a:p>
        </p:txBody>
      </p:sp>
      <p:sp>
        <p:nvSpPr>
          <p:cNvPr id="2" name="Textfeld 1"/>
          <p:cNvSpPr txBox="1"/>
          <p:nvPr/>
        </p:nvSpPr>
        <p:spPr>
          <a:xfrm>
            <a:off x="3938951" y="3519149"/>
            <a:ext cx="6984775" cy="584775"/>
          </a:xfrm>
          <a:prstGeom prst="rect">
            <a:avLst/>
          </a:prstGeom>
          <a:noFill/>
        </p:spPr>
        <p:txBody>
          <a:bodyPr wrap="square" rtlCol="0">
            <a:spAutoFit/>
          </a:bodyPr>
          <a:lstStyle/>
          <a:p>
            <a:r>
              <a:rPr lang="de-DE" sz="1600" dirty="0">
                <a:solidFill>
                  <a:prstClr val="black"/>
                </a:solidFill>
                <a:latin typeface="Calibri"/>
              </a:rPr>
              <a:t>KMK-Strategie </a:t>
            </a:r>
            <a:r>
              <a:rPr lang="de-DE" sz="1600" b="1" dirty="0">
                <a:solidFill>
                  <a:prstClr val="black"/>
                </a:solidFill>
                <a:latin typeface="Calibri"/>
              </a:rPr>
              <a:t>„Bildung in der digitalen Welt“ </a:t>
            </a:r>
            <a:r>
              <a:rPr lang="de-DE" sz="1600" dirty="0">
                <a:solidFill>
                  <a:prstClr val="black"/>
                </a:solidFill>
                <a:latin typeface="Calibri"/>
              </a:rPr>
              <a:t>(Dezember 2016)</a:t>
            </a:r>
          </a:p>
          <a:p>
            <a:pPr marL="285750" indent="-285750">
              <a:buFontTx/>
              <a:buChar char="-"/>
            </a:pPr>
            <a:r>
              <a:rPr lang="de-DE" sz="1600" dirty="0">
                <a:solidFill>
                  <a:prstClr val="black"/>
                </a:solidFill>
                <a:latin typeface="Calibri"/>
              </a:rPr>
              <a:t>Alle Bundesländer haben sich auf die Umsetzung der Strategie verpflichtet.</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53863" y="2780130"/>
            <a:ext cx="1296077" cy="1815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p:cNvSpPr txBox="1"/>
          <p:nvPr/>
        </p:nvSpPr>
        <p:spPr>
          <a:xfrm>
            <a:off x="3337422" y="1522970"/>
            <a:ext cx="6023991" cy="1815882"/>
          </a:xfrm>
          <a:prstGeom prst="rect">
            <a:avLst/>
          </a:prstGeom>
          <a:noFill/>
        </p:spPr>
        <p:txBody>
          <a:bodyPr wrap="square" rtlCol="0">
            <a:spAutoFit/>
          </a:bodyPr>
          <a:lstStyle/>
          <a:p>
            <a:r>
              <a:rPr lang="de-DE" sz="1600" b="1" dirty="0">
                <a:solidFill>
                  <a:prstClr val="black"/>
                </a:solidFill>
                <a:latin typeface="Calibri"/>
              </a:rPr>
              <a:t>Koalitionsvertrag für Nordrhein-Westfalen 2017-2022</a:t>
            </a:r>
          </a:p>
          <a:p>
            <a:pPr marL="285750" indent="-285750">
              <a:buFontTx/>
              <a:buChar char="-"/>
            </a:pPr>
            <a:r>
              <a:rPr lang="de-DE" sz="1600" dirty="0">
                <a:solidFill>
                  <a:prstClr val="black"/>
                </a:solidFill>
                <a:latin typeface="Calibri"/>
              </a:rPr>
              <a:t>„Um qualitativ hochwertigen Unterricht für Lehrkräfte zu ermöglichen, müssen auch die Instrumente zur Unterstützung der Qualitätsentwicklung weiterentwickelt werden.“ (S. 9)</a:t>
            </a:r>
          </a:p>
          <a:p>
            <a:pPr marL="285750" indent="-285750">
              <a:buFontTx/>
              <a:buChar char="-"/>
            </a:pPr>
            <a:r>
              <a:rPr lang="de-DE" sz="1600" dirty="0">
                <a:solidFill>
                  <a:prstClr val="black"/>
                </a:solidFill>
                <a:latin typeface="Calibri"/>
              </a:rPr>
              <a:t>„Den Schulen ermöglichen wir so viel stärker ihre pädagogischen Konzepte auf der </a:t>
            </a:r>
            <a:r>
              <a:rPr lang="de-DE" sz="1600" b="1" dirty="0">
                <a:solidFill>
                  <a:prstClr val="black"/>
                </a:solidFill>
                <a:latin typeface="Calibri"/>
              </a:rPr>
              <a:t>Grundlage klarer Qualitätsstandards </a:t>
            </a:r>
            <a:r>
              <a:rPr lang="de-DE" sz="1600" dirty="0">
                <a:solidFill>
                  <a:prstClr val="black"/>
                </a:solidFill>
                <a:latin typeface="Calibri"/>
              </a:rPr>
              <a:t>fortzuentwickeln.“ (S. 10) </a:t>
            </a: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3863" y="4340997"/>
            <a:ext cx="2621112" cy="1870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3383660" y="4353478"/>
            <a:ext cx="5904656" cy="2062103"/>
          </a:xfrm>
          <a:prstGeom prst="rect">
            <a:avLst/>
          </a:prstGeom>
          <a:noFill/>
        </p:spPr>
        <p:txBody>
          <a:bodyPr wrap="square" rtlCol="0">
            <a:spAutoFit/>
          </a:bodyPr>
          <a:lstStyle/>
          <a:p>
            <a:r>
              <a:rPr lang="de-DE" sz="1600" dirty="0">
                <a:solidFill>
                  <a:prstClr val="black"/>
                </a:solidFill>
                <a:latin typeface="Calibri"/>
              </a:rPr>
              <a:t>Bericht des Ministeriums für Schule und Bildung </a:t>
            </a:r>
            <a:r>
              <a:rPr lang="de-DE" sz="1600" b="1" dirty="0">
                <a:solidFill>
                  <a:prstClr val="black"/>
                </a:solidFill>
                <a:latin typeface="Calibri"/>
              </a:rPr>
              <a:t>„Digitale Infrastruktur und Ausstattung in den Schulen Nordrhein-Westfalens“</a:t>
            </a:r>
            <a:r>
              <a:rPr lang="de-DE" sz="1600" dirty="0">
                <a:solidFill>
                  <a:prstClr val="black"/>
                </a:solidFill>
                <a:latin typeface="Calibri"/>
              </a:rPr>
              <a:t> vom  20.11.2017: </a:t>
            </a:r>
          </a:p>
          <a:p>
            <a:pPr marL="285750" indent="-285750">
              <a:buFontTx/>
              <a:buChar char="-"/>
            </a:pPr>
            <a:r>
              <a:rPr lang="de-DE" sz="1600" dirty="0">
                <a:solidFill>
                  <a:prstClr val="black"/>
                </a:solidFill>
                <a:latin typeface="Calibri"/>
              </a:rPr>
              <a:t>Veröffentlichung des </a:t>
            </a:r>
            <a:r>
              <a:rPr lang="de-DE" sz="1600" b="1" dirty="0">
                <a:solidFill>
                  <a:prstClr val="black"/>
                </a:solidFill>
                <a:latin typeface="Calibri"/>
              </a:rPr>
              <a:t>Medienkompetenzrahmens NRW </a:t>
            </a:r>
            <a:r>
              <a:rPr lang="de-DE" sz="1600" dirty="0">
                <a:solidFill>
                  <a:prstClr val="black"/>
                </a:solidFill>
                <a:latin typeface="Calibri"/>
              </a:rPr>
              <a:t>für Schülerinnen und Schüler</a:t>
            </a:r>
          </a:p>
          <a:p>
            <a:pPr marL="285750" indent="-285750">
              <a:buFontTx/>
              <a:buChar char="-"/>
            </a:pPr>
            <a:r>
              <a:rPr lang="de-DE" sz="1600" dirty="0">
                <a:solidFill>
                  <a:prstClr val="black"/>
                </a:solidFill>
                <a:latin typeface="Calibri"/>
              </a:rPr>
              <a:t>Er „wird auch die </a:t>
            </a:r>
            <a:r>
              <a:rPr lang="de-DE" sz="1600" b="1" dirty="0">
                <a:solidFill>
                  <a:prstClr val="black"/>
                </a:solidFill>
                <a:latin typeface="Calibri"/>
              </a:rPr>
              <a:t>Ausgangsbasis für die Überarbeitung des Referenzrahmens ‚Schulqualität‘</a:t>
            </a:r>
            <a:r>
              <a:rPr lang="de-DE" sz="1600" dirty="0">
                <a:solidFill>
                  <a:prstClr val="black"/>
                </a:solidFill>
                <a:latin typeface="Calibri"/>
              </a:rPr>
              <a:t> darstellen“ (Digitale Infrastruktur, S. 6) </a:t>
            </a:r>
            <a:endParaRPr lang="de-DE" dirty="0">
              <a:solidFill>
                <a:prstClr val="black"/>
              </a:solidFill>
              <a:latin typeface="Calibri"/>
            </a:endParaRPr>
          </a:p>
        </p:txBody>
      </p:sp>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562" y="1641994"/>
            <a:ext cx="2543572" cy="1540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itel 1"/>
          <p:cNvSpPr txBox="1">
            <a:spLocks/>
          </p:cNvSpPr>
          <p:nvPr/>
        </p:nvSpPr>
        <p:spPr>
          <a:xfrm>
            <a:off x="1919536" y="33265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tabLst>
                <a:tab pos="539750" algn="l"/>
              </a:tabLst>
            </a:pPr>
            <a:endParaRPr lang="de-DE" altLang="de-DE" sz="1800" dirty="0">
              <a:solidFill>
                <a:prstClr val="black"/>
              </a:solidFill>
              <a:latin typeface="Calibri"/>
              <a:ea typeface="Verdana" panose="020B0604030504040204" pitchFamily="34" charset="0"/>
              <a:cs typeface="Verdana" panose="020B0604030504040204" pitchFamily="34" charset="0"/>
            </a:endParaRPr>
          </a:p>
        </p:txBody>
      </p:sp>
      <p:sp>
        <p:nvSpPr>
          <p:cNvPr id="6" name="Titel 5">
            <a:extLst>
              <a:ext uri="{FF2B5EF4-FFF2-40B4-BE49-F238E27FC236}">
                <a16:creationId xmlns:a16="http://schemas.microsoft.com/office/drawing/2014/main" id="{9A5B6185-38C0-42F1-A078-27216FB1C81A}"/>
              </a:ext>
            </a:extLst>
          </p:cNvPr>
          <p:cNvSpPr>
            <a:spLocks noGrp="1"/>
          </p:cNvSpPr>
          <p:nvPr>
            <p:ph type="title"/>
          </p:nvPr>
        </p:nvSpPr>
        <p:spPr>
          <a:xfrm>
            <a:off x="501650" y="343029"/>
            <a:ext cx="8848827" cy="980469"/>
          </a:xfrm>
        </p:spPr>
        <p:txBody>
          <a:bodyPr/>
          <a:lstStyle/>
          <a:p>
            <a:r>
              <a:rPr lang="de-DE" dirty="0"/>
              <a:t>1.1 Begründungszusammenhang</a:t>
            </a:r>
          </a:p>
        </p:txBody>
      </p:sp>
    </p:spTree>
    <p:extLst>
      <p:ext uri="{BB962C8B-B14F-4D97-AF65-F5344CB8AC3E}">
        <p14:creationId xmlns:p14="http://schemas.microsoft.com/office/powerpoint/2010/main" val="361598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pieren 17"/>
          <p:cNvGrpSpPr/>
          <p:nvPr/>
        </p:nvGrpSpPr>
        <p:grpSpPr>
          <a:xfrm>
            <a:off x="3287688" y="2348880"/>
            <a:ext cx="3096344" cy="4304626"/>
            <a:chOff x="2877112" y="1316549"/>
            <a:chExt cx="1947419" cy="2085345"/>
          </a:xfrm>
          <a:solidFill>
            <a:schemeClr val="accent6">
              <a:lumMod val="20000"/>
              <a:lumOff val="80000"/>
            </a:schemeClr>
          </a:solidFill>
        </p:grpSpPr>
        <p:sp>
          <p:nvSpPr>
            <p:cNvPr id="19" name="Rechteck 18"/>
            <p:cNvSpPr/>
            <p:nvPr/>
          </p:nvSpPr>
          <p:spPr>
            <a:xfrm>
              <a:off x="2877112" y="1316549"/>
              <a:ext cx="1947419" cy="2085345"/>
            </a:xfrm>
            <a:prstGeom prst="rect">
              <a:avLst/>
            </a:prstGeom>
            <a:grpFill/>
            <a:ln w="28575">
              <a:solidFill>
                <a:schemeClr val="accent3"/>
              </a:solidFill>
            </a:ln>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0" name="Rechteck 19"/>
            <p:cNvSpPr/>
            <p:nvPr/>
          </p:nvSpPr>
          <p:spPr>
            <a:xfrm>
              <a:off x="2877112" y="1316549"/>
              <a:ext cx="1947419" cy="2085345"/>
            </a:xfrm>
            <a:prstGeom prst="rect">
              <a:avLst/>
            </a:prstGeom>
            <a:grpFill/>
            <a:ln w="28575">
              <a:solidFill>
                <a:schemeClr val="accent3"/>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t" anchorCtr="0">
              <a:noAutofit/>
            </a:bodyPr>
            <a:lstStyle/>
            <a:p>
              <a:pPr defTabSz="666750">
                <a:lnSpc>
                  <a:spcPct val="90000"/>
                </a:lnSpc>
                <a:spcBef>
                  <a:spcPct val="0"/>
                </a:spcBef>
              </a:pPr>
              <a:r>
                <a:rPr lang="de-DE" sz="1500" dirty="0">
                  <a:solidFill>
                    <a:prstClr val="black">
                      <a:hueOff val="0"/>
                      <a:satOff val="0"/>
                      <a:lumOff val="0"/>
                      <a:alphaOff val="0"/>
                    </a:prstClr>
                  </a:solidFill>
                  <a:latin typeface="Calibri"/>
                </a:rPr>
                <a:t>„entwicklungsoffenes</a:t>
              </a:r>
            </a:p>
            <a:p>
              <a:pPr defTabSz="666750">
                <a:lnSpc>
                  <a:spcPct val="90000"/>
                </a:lnSpc>
                <a:spcBef>
                  <a:spcPct val="0"/>
                </a:spcBef>
              </a:pPr>
              <a:r>
                <a:rPr lang="de-DE" sz="1500" dirty="0">
                  <a:solidFill>
                    <a:prstClr val="black">
                      <a:hueOff val="0"/>
                      <a:satOff val="0"/>
                      <a:lumOff val="0"/>
                      <a:alphaOff val="0"/>
                    </a:prstClr>
                  </a:solidFill>
                  <a:latin typeface="Calibri"/>
                </a:rPr>
                <a:t> Konzept“</a:t>
              </a:r>
            </a:p>
            <a:p>
              <a:pPr defTabSz="666750">
                <a:lnSpc>
                  <a:spcPct val="90000"/>
                </a:lnSpc>
                <a:spcBef>
                  <a:spcPct val="0"/>
                </a:spcBef>
              </a:pPr>
              <a:endParaRPr lang="de-DE" sz="1500" dirty="0">
                <a:solidFill>
                  <a:prstClr val="black">
                    <a:hueOff val="0"/>
                    <a:satOff val="0"/>
                    <a:lumOff val="0"/>
                    <a:alphaOff val="0"/>
                  </a:prstClr>
                </a:solidFill>
                <a:latin typeface="Calibri"/>
              </a:endParaRPr>
            </a:p>
            <a:p>
              <a:pPr defTabSz="666750">
                <a:lnSpc>
                  <a:spcPct val="90000"/>
                </a:lnSpc>
                <a:spcBef>
                  <a:spcPct val="0"/>
                </a:spcBef>
              </a:pPr>
              <a:r>
                <a:rPr lang="de-DE" sz="1500" dirty="0">
                  <a:solidFill>
                    <a:prstClr val="black">
                      <a:hueOff val="0"/>
                      <a:satOff val="0"/>
                      <a:lumOff val="0"/>
                      <a:alphaOff val="0"/>
                    </a:prstClr>
                  </a:solidFill>
                  <a:latin typeface="Calibri"/>
                </a:rPr>
                <a:t>Koalitionsvertrag</a:t>
              </a:r>
            </a:p>
            <a:p>
              <a:pPr defTabSz="666750">
                <a:lnSpc>
                  <a:spcPct val="90000"/>
                </a:lnSpc>
                <a:spcBef>
                  <a:spcPct val="0"/>
                </a:spcBef>
              </a:pPr>
              <a:endParaRPr lang="de-DE" sz="1500" dirty="0">
                <a:solidFill>
                  <a:prstClr val="black">
                    <a:hueOff val="0"/>
                    <a:satOff val="0"/>
                    <a:lumOff val="0"/>
                    <a:alphaOff val="0"/>
                  </a:prstClr>
                </a:solidFill>
                <a:latin typeface="Calibri"/>
              </a:endParaRPr>
            </a:p>
            <a:p>
              <a:pPr defTabSz="666750">
                <a:lnSpc>
                  <a:spcPct val="90000"/>
                </a:lnSpc>
                <a:spcBef>
                  <a:spcPct val="0"/>
                </a:spcBef>
              </a:pPr>
              <a:r>
                <a:rPr lang="de-DE" sz="1500" dirty="0">
                  <a:solidFill>
                    <a:prstClr val="black">
                      <a:hueOff val="0"/>
                      <a:satOff val="0"/>
                      <a:lumOff val="0"/>
                      <a:alphaOff val="0"/>
                    </a:prstClr>
                  </a:solidFill>
                  <a:latin typeface="Calibri"/>
                </a:rPr>
                <a:t>KMK Strategie </a:t>
              </a:r>
            </a:p>
            <a:p>
              <a:pPr defTabSz="666750">
                <a:lnSpc>
                  <a:spcPct val="90000"/>
                </a:lnSpc>
                <a:spcBef>
                  <a:spcPct val="0"/>
                </a:spcBef>
              </a:pPr>
              <a:r>
                <a:rPr lang="de-DE" sz="1500" dirty="0">
                  <a:solidFill>
                    <a:prstClr val="black">
                      <a:hueOff val="0"/>
                      <a:satOff val="0"/>
                      <a:lumOff val="0"/>
                      <a:alphaOff val="0"/>
                    </a:prstClr>
                  </a:solidFill>
                  <a:latin typeface="Calibri"/>
                </a:rPr>
                <a:t>„Bildung in der </a:t>
              </a:r>
            </a:p>
            <a:p>
              <a:pPr defTabSz="666750">
                <a:lnSpc>
                  <a:spcPct val="90000"/>
                </a:lnSpc>
                <a:spcBef>
                  <a:spcPct val="0"/>
                </a:spcBef>
              </a:pPr>
              <a:r>
                <a:rPr lang="de-DE" sz="1500" dirty="0">
                  <a:solidFill>
                    <a:prstClr val="black">
                      <a:hueOff val="0"/>
                      <a:satOff val="0"/>
                      <a:lumOff val="0"/>
                      <a:alphaOff val="0"/>
                    </a:prstClr>
                  </a:solidFill>
                  <a:latin typeface="Calibri"/>
                </a:rPr>
                <a:t>digitalen Welt“ </a:t>
              </a:r>
            </a:p>
            <a:p>
              <a:pPr defTabSz="666750">
                <a:lnSpc>
                  <a:spcPct val="90000"/>
                </a:lnSpc>
                <a:spcBef>
                  <a:spcPct val="0"/>
                </a:spcBef>
              </a:pPr>
              <a:endParaRPr lang="de-DE" sz="1500" dirty="0">
                <a:solidFill>
                  <a:prstClr val="black">
                    <a:hueOff val="0"/>
                    <a:satOff val="0"/>
                    <a:lumOff val="0"/>
                    <a:alphaOff val="0"/>
                  </a:prstClr>
                </a:solidFill>
                <a:latin typeface="Calibri"/>
              </a:endParaRPr>
            </a:p>
            <a:p>
              <a:pPr defTabSz="666750">
                <a:lnSpc>
                  <a:spcPct val="90000"/>
                </a:lnSpc>
                <a:spcBef>
                  <a:spcPct val="0"/>
                </a:spcBef>
              </a:pPr>
              <a:r>
                <a:rPr lang="de-DE" sz="1500" dirty="0">
                  <a:solidFill>
                    <a:prstClr val="black">
                      <a:hueOff val="0"/>
                      <a:satOff val="0"/>
                      <a:lumOff val="0"/>
                      <a:alphaOff val="0"/>
                    </a:prstClr>
                  </a:solidFill>
                  <a:latin typeface="Calibri"/>
                </a:rPr>
                <a:t>Medienkompetenz</a:t>
              </a:r>
            </a:p>
            <a:p>
              <a:pPr defTabSz="666750">
                <a:lnSpc>
                  <a:spcPct val="90000"/>
                </a:lnSpc>
                <a:spcBef>
                  <a:spcPct val="0"/>
                </a:spcBef>
              </a:pPr>
              <a:r>
                <a:rPr lang="de-DE" sz="1500" dirty="0">
                  <a:solidFill>
                    <a:prstClr val="black">
                      <a:hueOff val="0"/>
                      <a:satOff val="0"/>
                      <a:lumOff val="0"/>
                      <a:alphaOff val="0"/>
                    </a:prstClr>
                  </a:solidFill>
                  <a:latin typeface="Calibri"/>
                </a:rPr>
                <a:t>-rahmen NRW</a:t>
              </a:r>
            </a:p>
          </p:txBody>
        </p:sp>
      </p:grpSp>
      <p:sp>
        <p:nvSpPr>
          <p:cNvPr id="7" name="Rechteck 6"/>
          <p:cNvSpPr/>
          <p:nvPr/>
        </p:nvSpPr>
        <p:spPr>
          <a:xfrm>
            <a:off x="5087888" y="2852936"/>
            <a:ext cx="1296144" cy="576000"/>
          </a:xfrm>
          <a:prstGeom prst="rect">
            <a:avLst/>
          </a:prstGeom>
          <a:solidFill>
            <a:schemeClr val="accent6">
              <a:lumMod val="40000"/>
              <a:lumOff val="6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de-DE" sz="1600" b="1" dirty="0">
                <a:solidFill>
                  <a:prstClr val="black"/>
                </a:solidFill>
                <a:latin typeface="Calibri"/>
              </a:rPr>
              <a:t>  Phase 1:</a:t>
            </a:r>
          </a:p>
          <a:p>
            <a:pPr algn="ctr"/>
            <a:r>
              <a:rPr lang="de-DE" sz="1600" b="1" dirty="0">
                <a:solidFill>
                  <a:prstClr val="black"/>
                </a:solidFill>
                <a:latin typeface="Calibri"/>
              </a:rPr>
              <a:t>01-06.2018</a:t>
            </a:r>
          </a:p>
        </p:txBody>
      </p:sp>
      <p:sp>
        <p:nvSpPr>
          <p:cNvPr id="8" name="Rechteck 7"/>
          <p:cNvSpPr/>
          <p:nvPr/>
        </p:nvSpPr>
        <p:spPr>
          <a:xfrm>
            <a:off x="5090840" y="3421530"/>
            <a:ext cx="1293192" cy="576000"/>
          </a:xfrm>
          <a:prstGeom prst="rect">
            <a:avLst/>
          </a:prstGeom>
          <a:solidFill>
            <a:schemeClr val="accent6">
              <a:lumMod val="40000"/>
              <a:lumOff val="6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de-DE" sz="1600" b="1" dirty="0">
                <a:solidFill>
                  <a:prstClr val="black"/>
                </a:solidFill>
                <a:latin typeface="Calibri"/>
              </a:rPr>
              <a:t>Phase 2:</a:t>
            </a:r>
          </a:p>
          <a:p>
            <a:pPr algn="ctr"/>
            <a:r>
              <a:rPr lang="de-DE" sz="1600" b="1" dirty="0">
                <a:solidFill>
                  <a:prstClr val="black"/>
                </a:solidFill>
                <a:latin typeface="Calibri"/>
              </a:rPr>
              <a:t>06-09.2018</a:t>
            </a:r>
          </a:p>
        </p:txBody>
      </p:sp>
      <p:sp>
        <p:nvSpPr>
          <p:cNvPr id="9" name="Rechteck 8"/>
          <p:cNvSpPr/>
          <p:nvPr/>
        </p:nvSpPr>
        <p:spPr>
          <a:xfrm>
            <a:off x="5090840" y="3997594"/>
            <a:ext cx="1293192" cy="576000"/>
          </a:xfrm>
          <a:prstGeom prst="rect">
            <a:avLst/>
          </a:prstGeom>
          <a:solidFill>
            <a:schemeClr val="accent6">
              <a:lumMod val="40000"/>
              <a:lumOff val="6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de-DE" sz="1600" b="1" dirty="0">
                <a:solidFill>
                  <a:prstClr val="black"/>
                </a:solidFill>
                <a:latin typeface="Calibri"/>
              </a:rPr>
              <a:t>Phase 3:</a:t>
            </a:r>
          </a:p>
          <a:p>
            <a:pPr algn="ctr"/>
            <a:r>
              <a:rPr lang="de-DE" sz="1600" b="1" dirty="0">
                <a:solidFill>
                  <a:prstClr val="black"/>
                </a:solidFill>
                <a:latin typeface="Calibri"/>
              </a:rPr>
              <a:t>09-10.2018</a:t>
            </a:r>
          </a:p>
        </p:txBody>
      </p:sp>
      <p:sp>
        <p:nvSpPr>
          <p:cNvPr id="10" name="Rechteck 9"/>
          <p:cNvSpPr/>
          <p:nvPr/>
        </p:nvSpPr>
        <p:spPr>
          <a:xfrm>
            <a:off x="6384032" y="2855900"/>
            <a:ext cx="2349832" cy="576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de-DE" sz="1200" dirty="0">
                <a:solidFill>
                  <a:prstClr val="black"/>
                </a:solidFill>
                <a:latin typeface="Calibri"/>
              </a:rPr>
              <a:t>Beteiligung MSB und QUA-LiS </a:t>
            </a:r>
          </a:p>
        </p:txBody>
      </p:sp>
      <p:sp>
        <p:nvSpPr>
          <p:cNvPr id="12" name="Rechteck 11"/>
          <p:cNvSpPr/>
          <p:nvPr/>
        </p:nvSpPr>
        <p:spPr>
          <a:xfrm>
            <a:off x="6384032" y="3424494"/>
            <a:ext cx="2349832" cy="576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de-DE" sz="1200" dirty="0">
                <a:solidFill>
                  <a:prstClr val="black"/>
                </a:solidFill>
                <a:latin typeface="Calibri"/>
              </a:rPr>
              <a:t>wissenschaftliche  Begleitung:</a:t>
            </a:r>
          </a:p>
          <a:p>
            <a:r>
              <a:rPr lang="de-DE" sz="1200" dirty="0">
                <a:solidFill>
                  <a:prstClr val="black"/>
                </a:solidFill>
                <a:latin typeface="Calibri"/>
              </a:rPr>
              <a:t>Prof. Abs, Prof. Eickelmann,  Prof. Lütje-Klose, Prof. van Ackeren</a:t>
            </a:r>
            <a:endParaRPr lang="de-DE" sz="1200" b="1" dirty="0">
              <a:solidFill>
                <a:prstClr val="black"/>
              </a:solidFill>
              <a:latin typeface="Calibri"/>
            </a:endParaRPr>
          </a:p>
        </p:txBody>
      </p:sp>
      <p:sp>
        <p:nvSpPr>
          <p:cNvPr id="13" name="Rechteck 12"/>
          <p:cNvSpPr/>
          <p:nvPr/>
        </p:nvSpPr>
        <p:spPr>
          <a:xfrm>
            <a:off x="6384032" y="3997594"/>
            <a:ext cx="2349832" cy="576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de-DE" sz="1200" dirty="0">
                <a:solidFill>
                  <a:prstClr val="black"/>
                </a:solidFill>
                <a:latin typeface="Calibri"/>
              </a:rPr>
              <a:t>u. a. Eingaben aus QA (bis Februar 2019), Kommissionen</a:t>
            </a:r>
          </a:p>
        </p:txBody>
      </p:sp>
      <p:sp>
        <p:nvSpPr>
          <p:cNvPr id="5" name="Pfeil nach rechts 4"/>
          <p:cNvSpPr/>
          <p:nvPr/>
        </p:nvSpPr>
        <p:spPr>
          <a:xfrm>
            <a:off x="1775520" y="1124744"/>
            <a:ext cx="8892480" cy="1091152"/>
          </a:xfrm>
          <a:prstGeom prst="rightArrow">
            <a:avLst>
              <a:gd name="adj1" fmla="val 50000"/>
              <a:gd name="adj2" fmla="val 53987"/>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ctr"/>
          <a:lstStyle/>
          <a:p>
            <a:r>
              <a:rPr lang="de-DE" sz="1600" b="1" dirty="0">
                <a:solidFill>
                  <a:prstClr val="black"/>
                </a:solidFill>
                <a:latin typeface="Calibri"/>
              </a:rPr>
              <a:t>2014: Ausgangspunkt</a:t>
            </a:r>
          </a:p>
        </p:txBody>
      </p:sp>
      <p:sp>
        <p:nvSpPr>
          <p:cNvPr id="2" name="Textfeld 1"/>
          <p:cNvSpPr txBox="1"/>
          <p:nvPr/>
        </p:nvSpPr>
        <p:spPr>
          <a:xfrm>
            <a:off x="4019705" y="1531820"/>
            <a:ext cx="4752528" cy="276999"/>
          </a:xfrm>
          <a:prstGeom prst="rect">
            <a:avLst/>
          </a:prstGeom>
          <a:noFill/>
        </p:spPr>
        <p:txBody>
          <a:bodyPr wrap="square" rtlCol="0">
            <a:spAutoFit/>
          </a:bodyPr>
          <a:lstStyle/>
          <a:p>
            <a:pPr marL="285750" indent="-285750">
              <a:buFont typeface="Wingdings"/>
              <a:buChar char="è"/>
            </a:pPr>
            <a:r>
              <a:rPr lang="de-DE" sz="1200" b="1" dirty="0">
                <a:solidFill>
                  <a:srgbClr val="9BBB59">
                    <a:lumMod val="75000"/>
                  </a:srgbClr>
                </a:solidFill>
                <a:latin typeface="Calibri"/>
                <a:sym typeface="Wingdings" panose="05000000000000000000" pitchFamily="2" charset="2"/>
              </a:rPr>
              <a:t>Eingaben zur Überarbeitung waren und sind kontinuierlich möglich. </a:t>
            </a:r>
            <a:endParaRPr lang="de-DE" sz="1200" dirty="0">
              <a:solidFill>
                <a:srgbClr val="9BBB59">
                  <a:lumMod val="75000"/>
                </a:srgbClr>
              </a:solidFill>
              <a:latin typeface="Calibri"/>
            </a:endParaRPr>
          </a:p>
        </p:txBody>
      </p:sp>
      <p:grpSp>
        <p:nvGrpSpPr>
          <p:cNvPr id="14" name="Gruppieren 13"/>
          <p:cNvGrpSpPr/>
          <p:nvPr/>
        </p:nvGrpSpPr>
        <p:grpSpPr>
          <a:xfrm>
            <a:off x="1775521" y="1937184"/>
            <a:ext cx="1512168" cy="2139888"/>
            <a:chOff x="1103334" y="931057"/>
            <a:chExt cx="1831658" cy="2139888"/>
          </a:xfrm>
        </p:grpSpPr>
        <p:sp>
          <p:nvSpPr>
            <p:cNvPr id="15" name="Rechteck 14"/>
            <p:cNvSpPr/>
            <p:nvPr/>
          </p:nvSpPr>
          <p:spPr>
            <a:xfrm>
              <a:off x="1103334" y="931057"/>
              <a:ext cx="1831658" cy="2139888"/>
            </a:xfrm>
            <a:prstGeom prst="rect">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Rechteck 15"/>
            <p:cNvSpPr/>
            <p:nvPr/>
          </p:nvSpPr>
          <p:spPr>
            <a:xfrm>
              <a:off x="1103334" y="931057"/>
              <a:ext cx="1831658" cy="21398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t" anchorCtr="0">
              <a:noAutofit/>
            </a:bodyPr>
            <a:lstStyle/>
            <a:p>
              <a:pPr defTabSz="666750">
                <a:lnSpc>
                  <a:spcPct val="90000"/>
                </a:lnSpc>
                <a:spcBef>
                  <a:spcPct val="0"/>
                </a:spcBef>
                <a:spcAft>
                  <a:spcPct val="35000"/>
                </a:spcAft>
              </a:pPr>
              <a:r>
                <a:rPr lang="de-DE" sz="1500" dirty="0">
                  <a:solidFill>
                    <a:prstClr val="black">
                      <a:hueOff val="0"/>
                      <a:satOff val="0"/>
                      <a:lumOff val="0"/>
                      <a:alphaOff val="0"/>
                    </a:prstClr>
                  </a:solidFill>
                  <a:latin typeface="Calibri"/>
                </a:rPr>
                <a:t>Entstehung und Veröffentlichung des RRSQ</a:t>
              </a:r>
            </a:p>
            <a:p>
              <a:pPr defTabSz="666750">
                <a:lnSpc>
                  <a:spcPct val="90000"/>
                </a:lnSpc>
                <a:spcBef>
                  <a:spcPct val="0"/>
                </a:spcBef>
                <a:spcAft>
                  <a:spcPct val="35000"/>
                </a:spcAft>
              </a:pPr>
              <a:r>
                <a:rPr lang="de-DE" sz="1500" dirty="0">
                  <a:solidFill>
                    <a:prstClr val="black">
                      <a:hueOff val="0"/>
                      <a:satOff val="0"/>
                      <a:lumOff val="0"/>
                      <a:alphaOff val="0"/>
                    </a:prstClr>
                  </a:solidFill>
                  <a:latin typeface="Calibri"/>
                </a:rPr>
                <a:t>(2011-2014)</a:t>
              </a:r>
            </a:p>
          </p:txBody>
        </p:sp>
      </p:grpSp>
      <p:sp>
        <p:nvSpPr>
          <p:cNvPr id="17" name="Pfeil nach rechts 16"/>
          <p:cNvSpPr/>
          <p:nvPr/>
        </p:nvSpPr>
        <p:spPr>
          <a:xfrm>
            <a:off x="3287688" y="1531820"/>
            <a:ext cx="7380312" cy="1091152"/>
          </a:xfrm>
          <a:prstGeom prst="rightArrow">
            <a:avLst>
              <a:gd name="adj1" fmla="val 50000"/>
              <a:gd name="adj2" fmla="val 53987"/>
            </a:avLst>
          </a:prstGeom>
          <a:solidFill>
            <a:schemeClr val="accent6">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ctr"/>
          <a:lstStyle/>
          <a:p>
            <a:r>
              <a:rPr lang="de-DE" sz="1600" b="1" dirty="0">
                <a:solidFill>
                  <a:prstClr val="black"/>
                </a:solidFill>
                <a:latin typeface="Calibri"/>
              </a:rPr>
              <a:t>2017: Aktualisierungsprozess</a:t>
            </a:r>
          </a:p>
        </p:txBody>
      </p:sp>
      <p:sp>
        <p:nvSpPr>
          <p:cNvPr id="25" name="Rechteck 24"/>
          <p:cNvSpPr/>
          <p:nvPr/>
        </p:nvSpPr>
        <p:spPr>
          <a:xfrm>
            <a:off x="5951984" y="5085184"/>
            <a:ext cx="1296144" cy="576000"/>
          </a:xfrm>
          <a:prstGeom prst="rect">
            <a:avLst/>
          </a:prstGeom>
          <a:solidFill>
            <a:schemeClr val="accent6">
              <a:lumMod val="60000"/>
              <a:lumOff val="4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de-DE" sz="1600" b="1" dirty="0">
                <a:solidFill>
                  <a:prstClr val="black"/>
                </a:solidFill>
                <a:latin typeface="Calibri"/>
              </a:rPr>
              <a:t>  Phase 1:</a:t>
            </a:r>
          </a:p>
          <a:p>
            <a:pPr algn="ctr"/>
            <a:r>
              <a:rPr lang="de-DE" sz="1600" b="1" dirty="0">
                <a:solidFill>
                  <a:prstClr val="black"/>
                </a:solidFill>
                <a:latin typeface="Calibri"/>
              </a:rPr>
              <a:t>07.2019</a:t>
            </a:r>
          </a:p>
        </p:txBody>
      </p:sp>
      <p:sp>
        <p:nvSpPr>
          <p:cNvPr id="26" name="Rechteck 25"/>
          <p:cNvSpPr/>
          <p:nvPr/>
        </p:nvSpPr>
        <p:spPr>
          <a:xfrm>
            <a:off x="7248128" y="5085184"/>
            <a:ext cx="2349832" cy="576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de-DE" sz="1200" dirty="0">
                <a:solidFill>
                  <a:prstClr val="black"/>
                </a:solidFill>
                <a:latin typeface="Calibri"/>
              </a:rPr>
              <a:t>Vorlage eines aktualisierten Entwurfs der Hausleitung QUA-LiS </a:t>
            </a:r>
          </a:p>
        </p:txBody>
      </p:sp>
      <p:sp>
        <p:nvSpPr>
          <p:cNvPr id="27" name="Pfeil nach rechts 26"/>
          <p:cNvSpPr/>
          <p:nvPr/>
        </p:nvSpPr>
        <p:spPr>
          <a:xfrm>
            <a:off x="5087888" y="2077396"/>
            <a:ext cx="5544616" cy="1091152"/>
          </a:xfrm>
          <a:prstGeom prst="rightArrow">
            <a:avLst>
              <a:gd name="adj1" fmla="val 50000"/>
              <a:gd name="adj2" fmla="val 53987"/>
            </a:avLst>
          </a:prstGeom>
          <a:solidFill>
            <a:schemeClr val="accent6">
              <a:lumMod val="40000"/>
              <a:lumOff val="60000"/>
            </a:schemeClr>
          </a:solidFill>
        </p:spPr>
        <p:style>
          <a:lnRef idx="2">
            <a:schemeClr val="accent3"/>
          </a:lnRef>
          <a:fillRef idx="1">
            <a:schemeClr val="lt1"/>
          </a:fillRef>
          <a:effectRef idx="0">
            <a:schemeClr val="accent3"/>
          </a:effectRef>
          <a:fontRef idx="minor">
            <a:schemeClr val="dk1"/>
          </a:fontRef>
        </p:style>
        <p:txBody>
          <a:bodyPr rtlCol="0" anchor="ctr"/>
          <a:lstStyle/>
          <a:p>
            <a:r>
              <a:rPr lang="de-DE" sz="1600" b="1" dirty="0">
                <a:solidFill>
                  <a:prstClr val="black"/>
                </a:solidFill>
                <a:latin typeface="Calibri"/>
              </a:rPr>
              <a:t>2018: Eingabeprozess </a:t>
            </a:r>
          </a:p>
        </p:txBody>
      </p:sp>
      <p:sp>
        <p:nvSpPr>
          <p:cNvPr id="28" name="Textfeld 27"/>
          <p:cNvSpPr txBox="1"/>
          <p:nvPr/>
        </p:nvSpPr>
        <p:spPr>
          <a:xfrm>
            <a:off x="7032104" y="2484473"/>
            <a:ext cx="2556284" cy="276999"/>
          </a:xfrm>
          <a:prstGeom prst="rect">
            <a:avLst/>
          </a:prstGeom>
          <a:noFill/>
        </p:spPr>
        <p:txBody>
          <a:bodyPr wrap="square" rtlCol="0">
            <a:spAutoFit/>
          </a:bodyPr>
          <a:lstStyle/>
          <a:p>
            <a:pPr marL="285750" indent="-285750">
              <a:buFont typeface="Wingdings"/>
              <a:buChar char="è"/>
            </a:pPr>
            <a:r>
              <a:rPr lang="de-DE" sz="1200" b="1" dirty="0">
                <a:solidFill>
                  <a:srgbClr val="9BBB59">
                    <a:lumMod val="75000"/>
                  </a:srgbClr>
                </a:solidFill>
                <a:latin typeface="Calibri"/>
                <a:sym typeface="Wingdings" panose="05000000000000000000" pitchFamily="2" charset="2"/>
              </a:rPr>
              <a:t>Zusammenführung bis Mai 2019</a:t>
            </a:r>
            <a:endParaRPr lang="de-DE" sz="1200" dirty="0">
              <a:solidFill>
                <a:srgbClr val="9BBB59">
                  <a:lumMod val="75000"/>
                </a:srgbClr>
              </a:solidFill>
              <a:latin typeface="Calibri"/>
            </a:endParaRPr>
          </a:p>
        </p:txBody>
      </p:sp>
      <p:sp>
        <p:nvSpPr>
          <p:cNvPr id="24" name="Pfeil nach rechts 23"/>
          <p:cNvSpPr/>
          <p:nvPr/>
        </p:nvSpPr>
        <p:spPr>
          <a:xfrm>
            <a:off x="5951984" y="4293096"/>
            <a:ext cx="4680520" cy="1091152"/>
          </a:xfrm>
          <a:prstGeom prst="rightArrow">
            <a:avLst>
              <a:gd name="adj1" fmla="val 50000"/>
              <a:gd name="adj2" fmla="val 53987"/>
            </a:avLst>
          </a:prstGeom>
          <a:solidFill>
            <a:schemeClr val="accent6">
              <a:lumMod val="60000"/>
              <a:lumOff val="40000"/>
            </a:schemeClr>
          </a:solidFill>
        </p:spPr>
        <p:style>
          <a:lnRef idx="2">
            <a:schemeClr val="accent3"/>
          </a:lnRef>
          <a:fillRef idx="1">
            <a:schemeClr val="lt1"/>
          </a:fillRef>
          <a:effectRef idx="0">
            <a:schemeClr val="accent3"/>
          </a:effectRef>
          <a:fontRef idx="minor">
            <a:schemeClr val="dk1"/>
          </a:fontRef>
        </p:style>
        <p:txBody>
          <a:bodyPr rtlCol="0" anchor="ctr"/>
          <a:lstStyle/>
          <a:p>
            <a:r>
              <a:rPr lang="de-DE" sz="1600" b="1" dirty="0">
                <a:solidFill>
                  <a:prstClr val="black"/>
                </a:solidFill>
                <a:latin typeface="Calibri"/>
              </a:rPr>
              <a:t>2019: Abstimmungsprozess</a:t>
            </a:r>
          </a:p>
        </p:txBody>
      </p:sp>
      <p:sp>
        <p:nvSpPr>
          <p:cNvPr id="29" name="Rechteck 28"/>
          <p:cNvSpPr/>
          <p:nvPr/>
        </p:nvSpPr>
        <p:spPr>
          <a:xfrm>
            <a:off x="5951984" y="5661184"/>
            <a:ext cx="1296144" cy="576000"/>
          </a:xfrm>
          <a:prstGeom prst="rect">
            <a:avLst/>
          </a:prstGeom>
          <a:solidFill>
            <a:schemeClr val="accent6">
              <a:lumMod val="60000"/>
              <a:lumOff val="4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de-DE" sz="1600" b="1" dirty="0">
                <a:solidFill>
                  <a:prstClr val="black"/>
                </a:solidFill>
                <a:latin typeface="Calibri"/>
              </a:rPr>
              <a:t>  Phase 2:</a:t>
            </a:r>
          </a:p>
          <a:p>
            <a:pPr algn="ctr"/>
            <a:r>
              <a:rPr lang="de-DE" sz="1600" b="1" dirty="0">
                <a:solidFill>
                  <a:prstClr val="black"/>
                </a:solidFill>
                <a:latin typeface="Calibri"/>
              </a:rPr>
              <a:t>09.2019</a:t>
            </a:r>
          </a:p>
        </p:txBody>
      </p:sp>
      <p:sp>
        <p:nvSpPr>
          <p:cNvPr id="30" name="Rechteck 29"/>
          <p:cNvSpPr/>
          <p:nvPr/>
        </p:nvSpPr>
        <p:spPr>
          <a:xfrm>
            <a:off x="7248128" y="5661184"/>
            <a:ext cx="2349832" cy="576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de-DE" sz="1200" dirty="0">
                <a:solidFill>
                  <a:prstClr val="black"/>
                </a:solidFill>
                <a:latin typeface="Calibri"/>
              </a:rPr>
              <a:t>Abstimmungsprozess mit dem MSB</a:t>
            </a:r>
          </a:p>
        </p:txBody>
      </p:sp>
      <p:sp>
        <p:nvSpPr>
          <p:cNvPr id="3" name="Titel 2">
            <a:extLst>
              <a:ext uri="{FF2B5EF4-FFF2-40B4-BE49-F238E27FC236}">
                <a16:creationId xmlns:a16="http://schemas.microsoft.com/office/drawing/2014/main" id="{015B7133-F5DD-4F7D-AABD-50AE5EE37BF8}"/>
              </a:ext>
            </a:extLst>
          </p:cNvPr>
          <p:cNvSpPr>
            <a:spLocks noGrp="1"/>
          </p:cNvSpPr>
          <p:nvPr>
            <p:ph type="title"/>
          </p:nvPr>
        </p:nvSpPr>
        <p:spPr/>
        <p:txBody>
          <a:bodyPr/>
          <a:lstStyle/>
          <a:p>
            <a:r>
              <a:rPr lang="de-DE" dirty="0"/>
              <a:t>1.2 Zeitplan: Aktualisierung des </a:t>
            </a:r>
            <a:br>
              <a:rPr lang="de-DE" dirty="0"/>
            </a:br>
            <a:r>
              <a:rPr lang="de-DE" dirty="0"/>
              <a:t>Referenzrahmens Schulqualität NRW</a:t>
            </a:r>
          </a:p>
        </p:txBody>
      </p:sp>
    </p:spTree>
    <p:extLst>
      <p:ext uri="{BB962C8B-B14F-4D97-AF65-F5344CB8AC3E}">
        <p14:creationId xmlns:p14="http://schemas.microsoft.com/office/powerpoint/2010/main" val="65103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3" grpId="0" animBg="1"/>
      <p:bldP spid="17" grpId="0" animBg="1"/>
      <p:bldP spid="25" grpId="0" animBg="1"/>
      <p:bldP spid="26" grpId="0" animBg="1"/>
      <p:bldP spid="27" grpId="0" animBg="1"/>
      <p:bldP spid="28" grpId="0"/>
      <p:bldP spid="24" grpId="0" animBg="1"/>
      <p:bldP spid="29"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2135560" y="3865335"/>
            <a:ext cx="1296144" cy="576000"/>
          </a:xfrm>
          <a:prstGeom prst="rect">
            <a:avLst/>
          </a:prstGeom>
          <a:solidFill>
            <a:schemeClr val="accent6">
              <a:lumMod val="60000"/>
              <a:lumOff val="4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de-DE" sz="1400" b="1" dirty="0">
                <a:solidFill>
                  <a:prstClr val="black"/>
                </a:solidFill>
                <a:latin typeface="Calibri"/>
              </a:rPr>
              <a:t> September 2020</a:t>
            </a:r>
          </a:p>
        </p:txBody>
      </p:sp>
      <p:sp>
        <p:nvSpPr>
          <p:cNvPr id="9" name="Rechteck 8"/>
          <p:cNvSpPr/>
          <p:nvPr/>
        </p:nvSpPr>
        <p:spPr>
          <a:xfrm>
            <a:off x="3431704" y="3284984"/>
            <a:ext cx="2349832" cy="576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de-DE" sz="1200" dirty="0">
                <a:solidFill>
                  <a:prstClr val="black"/>
                </a:solidFill>
                <a:latin typeface="Calibri"/>
              </a:rPr>
              <a:t>Zeichnung durch Frau Ministerin Gebauer</a:t>
            </a:r>
          </a:p>
        </p:txBody>
      </p:sp>
      <p:sp>
        <p:nvSpPr>
          <p:cNvPr id="10" name="Pfeil nach rechts 9"/>
          <p:cNvSpPr/>
          <p:nvPr/>
        </p:nvSpPr>
        <p:spPr>
          <a:xfrm>
            <a:off x="2135560" y="2492896"/>
            <a:ext cx="4680520" cy="1091152"/>
          </a:xfrm>
          <a:prstGeom prst="rightArrow">
            <a:avLst>
              <a:gd name="adj1" fmla="val 50000"/>
              <a:gd name="adj2" fmla="val 53987"/>
            </a:avLst>
          </a:prstGeom>
          <a:solidFill>
            <a:schemeClr val="accent6">
              <a:lumMod val="60000"/>
              <a:lumOff val="40000"/>
            </a:schemeClr>
          </a:solidFill>
        </p:spPr>
        <p:style>
          <a:lnRef idx="2">
            <a:schemeClr val="accent3"/>
          </a:lnRef>
          <a:fillRef idx="1">
            <a:schemeClr val="lt1"/>
          </a:fillRef>
          <a:effectRef idx="0">
            <a:schemeClr val="accent3"/>
          </a:effectRef>
          <a:fontRef idx="minor">
            <a:schemeClr val="dk1"/>
          </a:fontRef>
        </p:style>
        <p:txBody>
          <a:bodyPr rtlCol="0" anchor="ctr"/>
          <a:lstStyle/>
          <a:p>
            <a:r>
              <a:rPr lang="de-DE" sz="1600" b="1" dirty="0">
                <a:solidFill>
                  <a:prstClr val="black"/>
                </a:solidFill>
                <a:latin typeface="Calibri"/>
              </a:rPr>
              <a:t>ab Frühjahr 2020</a:t>
            </a:r>
          </a:p>
        </p:txBody>
      </p:sp>
      <p:sp>
        <p:nvSpPr>
          <p:cNvPr id="11" name="Rechteck 10"/>
          <p:cNvSpPr/>
          <p:nvPr/>
        </p:nvSpPr>
        <p:spPr>
          <a:xfrm>
            <a:off x="2135560" y="4445686"/>
            <a:ext cx="1296144" cy="1152192"/>
          </a:xfrm>
          <a:prstGeom prst="rect">
            <a:avLst/>
          </a:prstGeom>
          <a:solidFill>
            <a:schemeClr val="accent6">
              <a:lumMod val="60000"/>
              <a:lumOff val="4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de-DE" sz="1600" b="1" dirty="0">
                <a:solidFill>
                  <a:prstClr val="black"/>
                </a:solidFill>
                <a:latin typeface="Calibri"/>
              </a:rPr>
              <a:t>  </a:t>
            </a:r>
            <a:r>
              <a:rPr lang="de-DE" sz="1400" b="1" dirty="0">
                <a:solidFill>
                  <a:prstClr val="black"/>
                </a:solidFill>
                <a:latin typeface="Calibri"/>
              </a:rPr>
              <a:t>nachfolgende Schritte</a:t>
            </a:r>
            <a:endParaRPr lang="de-DE" sz="1600" b="1" dirty="0">
              <a:solidFill>
                <a:prstClr val="black"/>
              </a:solidFill>
              <a:latin typeface="Calibri"/>
            </a:endParaRPr>
          </a:p>
        </p:txBody>
      </p:sp>
      <p:sp>
        <p:nvSpPr>
          <p:cNvPr id="12" name="Rechteck 11"/>
          <p:cNvSpPr/>
          <p:nvPr/>
        </p:nvSpPr>
        <p:spPr>
          <a:xfrm>
            <a:off x="3431704" y="4436984"/>
            <a:ext cx="2349832" cy="115219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de-DE" sz="1200" dirty="0">
                <a:solidFill>
                  <a:prstClr val="black"/>
                </a:solidFill>
                <a:latin typeface="Calibri"/>
              </a:rPr>
              <a:t>Anpassungen/Überarbeitungen: </a:t>
            </a:r>
          </a:p>
          <a:p>
            <a:pPr marL="171450" indent="-171450">
              <a:buFontTx/>
              <a:buChar char="-"/>
            </a:pPr>
            <a:r>
              <a:rPr lang="de-DE" sz="1200" dirty="0">
                <a:solidFill>
                  <a:prstClr val="black"/>
                </a:solidFill>
                <a:latin typeface="Calibri"/>
              </a:rPr>
              <a:t>Online-Unterstützungsportal</a:t>
            </a:r>
          </a:p>
          <a:p>
            <a:pPr marL="171450" indent="-171450">
              <a:buFontTx/>
              <a:buChar char="-"/>
            </a:pPr>
            <a:r>
              <a:rPr lang="de-DE" sz="1200" dirty="0">
                <a:solidFill>
                  <a:prstClr val="black"/>
                </a:solidFill>
                <a:latin typeface="Calibri"/>
              </a:rPr>
              <a:t>Begleitmaterialien</a:t>
            </a:r>
          </a:p>
          <a:p>
            <a:pPr marL="171450" indent="-171450">
              <a:buFontTx/>
              <a:buChar char="-"/>
            </a:pPr>
            <a:r>
              <a:rPr lang="de-DE" sz="1200" dirty="0">
                <a:solidFill>
                  <a:prstClr val="black"/>
                </a:solidFill>
                <a:latin typeface="Calibri"/>
              </a:rPr>
              <a:t>Qualitätsanalyse NRW</a:t>
            </a:r>
          </a:p>
        </p:txBody>
      </p:sp>
      <p:sp>
        <p:nvSpPr>
          <p:cNvPr id="14" name="Rechteck 13"/>
          <p:cNvSpPr/>
          <p:nvPr/>
        </p:nvSpPr>
        <p:spPr>
          <a:xfrm>
            <a:off x="2135560" y="3311912"/>
            <a:ext cx="1272952" cy="549072"/>
          </a:xfrm>
          <a:prstGeom prst="rect">
            <a:avLst/>
          </a:prstGeom>
          <a:solidFill>
            <a:schemeClr val="accent6">
              <a:lumMod val="60000"/>
              <a:lumOff val="4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de-DE" sz="1400" b="1" dirty="0">
                <a:solidFill>
                  <a:prstClr val="black"/>
                </a:solidFill>
                <a:latin typeface="Calibri"/>
              </a:rPr>
              <a:t>März 2020</a:t>
            </a:r>
          </a:p>
        </p:txBody>
      </p:sp>
      <p:sp>
        <p:nvSpPr>
          <p:cNvPr id="15" name="Rechteck 14"/>
          <p:cNvSpPr/>
          <p:nvPr/>
        </p:nvSpPr>
        <p:spPr>
          <a:xfrm>
            <a:off x="3431704" y="3860984"/>
            <a:ext cx="2349832" cy="576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de-DE" sz="1200" dirty="0">
                <a:solidFill>
                  <a:prstClr val="black"/>
                </a:solidFill>
                <a:latin typeface="Calibri"/>
              </a:rPr>
              <a:t>Veröffentlichung der aktualisierten Version (Versand &amp; Schulmail) </a:t>
            </a:r>
          </a:p>
        </p:txBody>
      </p:sp>
      <p:pic>
        <p:nvPicPr>
          <p:cNvPr id="2" name="Grafik 1"/>
          <p:cNvPicPr>
            <a:picLocks noChangeAspect="1"/>
          </p:cNvPicPr>
          <p:nvPr/>
        </p:nvPicPr>
        <p:blipFill>
          <a:blip r:embed="rId3"/>
          <a:stretch>
            <a:fillRect/>
          </a:stretch>
        </p:blipFill>
        <p:spPr>
          <a:xfrm>
            <a:off x="7429215" y="2463594"/>
            <a:ext cx="2381913" cy="33707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el 2">
            <a:extLst>
              <a:ext uri="{FF2B5EF4-FFF2-40B4-BE49-F238E27FC236}">
                <a16:creationId xmlns:a16="http://schemas.microsoft.com/office/drawing/2014/main" id="{392E6FA2-C421-402F-82FE-791901C53CFC}"/>
              </a:ext>
            </a:extLst>
          </p:cNvPr>
          <p:cNvSpPr>
            <a:spLocks noGrp="1"/>
          </p:cNvSpPr>
          <p:nvPr>
            <p:ph type="title"/>
          </p:nvPr>
        </p:nvSpPr>
        <p:spPr/>
        <p:txBody>
          <a:bodyPr/>
          <a:lstStyle/>
          <a:p>
            <a:r>
              <a:rPr lang="de-DE" dirty="0"/>
              <a:t>1.2 Zeitplan; Aktualisierung des Referenzrahmens</a:t>
            </a:r>
            <a:br>
              <a:rPr lang="de-DE" dirty="0"/>
            </a:br>
            <a:r>
              <a:rPr lang="de-DE" dirty="0"/>
              <a:t>Schulqualität NRW</a:t>
            </a:r>
          </a:p>
        </p:txBody>
      </p:sp>
    </p:spTree>
    <p:extLst>
      <p:ext uri="{BB962C8B-B14F-4D97-AF65-F5344CB8AC3E}">
        <p14:creationId xmlns:p14="http://schemas.microsoft.com/office/powerpoint/2010/main" val="4161443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AF15-0063-C7EF-3EFE-01A94B2D1723}"/>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0E1B783E-90CF-4AE4-896A-6E9A66D5BA8F}"/>
              </a:ext>
            </a:extLst>
          </p:cNvPr>
          <p:cNvSpPr>
            <a:spLocks noGrp="1"/>
          </p:cNvSpPr>
          <p:nvPr>
            <p:ph type="title"/>
          </p:nvPr>
        </p:nvSpPr>
        <p:spPr>
          <a:xfrm>
            <a:off x="501650" y="330672"/>
            <a:ext cx="8848827" cy="980469"/>
          </a:xfrm>
        </p:spPr>
        <p:txBody>
          <a:bodyPr/>
          <a:lstStyle/>
          <a:p>
            <a:r>
              <a:rPr lang="de-DE" dirty="0"/>
              <a:t>Weiterentwicklung </a:t>
            </a:r>
            <a:br>
              <a:rPr lang="de-DE" dirty="0"/>
            </a:br>
            <a:r>
              <a:rPr lang="de-DE" dirty="0"/>
              <a:t>des Referenzrahmens Schulqualität NRW</a:t>
            </a:r>
          </a:p>
        </p:txBody>
      </p:sp>
      <p:pic>
        <p:nvPicPr>
          <p:cNvPr id="4" name="Bild 3">
            <a:extLst>
              <a:ext uri="{FF2B5EF4-FFF2-40B4-BE49-F238E27FC236}">
                <a16:creationId xmlns:a16="http://schemas.microsoft.com/office/drawing/2014/main" id="{459CDF8C-24B0-82F5-690F-1FF3D9A5252D}"/>
              </a:ext>
            </a:extLst>
          </p:cNvPr>
          <p:cNvPicPr>
            <a:picLocks noChangeAspect="1"/>
          </p:cNvPicPr>
          <p:nvPr/>
        </p:nvPicPr>
        <p:blipFill>
          <a:blip r:embed="rId3"/>
          <a:srcRect l="3156" r="3920"/>
          <a:stretch/>
        </p:blipFill>
        <p:spPr>
          <a:xfrm>
            <a:off x="516613" y="2158794"/>
            <a:ext cx="4196707" cy="2540411"/>
          </a:xfrm>
          <a:prstGeom prst="rect">
            <a:avLst/>
          </a:prstGeom>
        </p:spPr>
      </p:pic>
      <p:sp>
        <p:nvSpPr>
          <p:cNvPr id="7" name="Inhaltsplatzhalter 2">
            <a:extLst>
              <a:ext uri="{FF2B5EF4-FFF2-40B4-BE49-F238E27FC236}">
                <a16:creationId xmlns:a16="http://schemas.microsoft.com/office/drawing/2014/main" id="{2B834611-D75E-4394-9022-EA8E34569658}"/>
              </a:ext>
            </a:extLst>
          </p:cNvPr>
          <p:cNvSpPr txBox="1">
            <a:spLocks/>
          </p:cNvSpPr>
          <p:nvPr/>
        </p:nvSpPr>
        <p:spPr>
          <a:xfrm>
            <a:off x="5023692" y="2247441"/>
            <a:ext cx="6651695" cy="366595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lumMod val="65000"/>
                  </a:schemeClr>
                </a:solidFill>
              </a:rPr>
              <a:t>1.1 Begründungszusammenhang</a:t>
            </a:r>
          </a:p>
          <a:p>
            <a:r>
              <a:rPr lang="de-DE" dirty="0">
                <a:solidFill>
                  <a:schemeClr val="bg1">
                    <a:lumMod val="65000"/>
                  </a:schemeClr>
                </a:solidFill>
              </a:rPr>
              <a:t>1.2 Zeitplan</a:t>
            </a:r>
          </a:p>
          <a:p>
            <a:r>
              <a:rPr lang="de-DE" dirty="0"/>
              <a:t>2. Aktualisierung</a:t>
            </a:r>
          </a:p>
          <a:p>
            <a:r>
              <a:rPr lang="de-DE" dirty="0"/>
              <a:t>2.1 Gemeinsamkeiten</a:t>
            </a:r>
          </a:p>
          <a:p>
            <a:r>
              <a:rPr lang="de-DE" dirty="0"/>
              <a:t>2.2 Unterschiede</a:t>
            </a:r>
          </a:p>
          <a:p>
            <a:r>
              <a:rPr lang="de-DE" dirty="0"/>
              <a:t>2.3 Differenzierte Betrachtung</a:t>
            </a:r>
          </a:p>
          <a:p>
            <a:endParaRPr lang="de-DE" dirty="0"/>
          </a:p>
        </p:txBody>
      </p:sp>
    </p:spTree>
    <p:extLst>
      <p:ext uri="{BB962C8B-B14F-4D97-AF65-F5344CB8AC3E}">
        <p14:creationId xmlns:p14="http://schemas.microsoft.com/office/powerpoint/2010/main" val="28346760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EA71748F-4443-421A-BDF9-8C4AEDE29F2D}"/>
              </a:ext>
            </a:extLst>
          </p:cNvPr>
          <p:cNvSpPr>
            <a:spLocks noGrp="1"/>
          </p:cNvSpPr>
          <p:nvPr>
            <p:ph type="title"/>
          </p:nvPr>
        </p:nvSpPr>
        <p:spPr/>
        <p:txBody>
          <a:bodyPr/>
          <a:lstStyle/>
          <a:p>
            <a:r>
              <a:rPr lang="de-DE" dirty="0"/>
              <a:t>2.1 Gemeinsamkeiten</a:t>
            </a:r>
          </a:p>
        </p:txBody>
      </p:sp>
      <p:sp>
        <p:nvSpPr>
          <p:cNvPr id="17410" name="Inhaltsplatzhalter 2"/>
          <p:cNvSpPr>
            <a:spLocks noGrp="1"/>
          </p:cNvSpPr>
          <p:nvPr>
            <p:ph idx="4294967295"/>
          </p:nvPr>
        </p:nvSpPr>
        <p:spPr>
          <a:xfrm>
            <a:off x="265112" y="1596475"/>
            <a:ext cx="5565775" cy="4478337"/>
          </a:xfrm>
          <a:prstGeom prst="rect">
            <a:avLst/>
          </a:prstGeom>
          <a:noFill/>
          <a:ln>
            <a:noFill/>
          </a:ln>
        </p:spPr>
        <p:txBody>
          <a:bodyPr>
            <a:normAutofit/>
          </a:bodyPr>
          <a:lstStyle/>
          <a:p>
            <a:pPr>
              <a:buFont typeface="Arial" panose="020B0604020202020204" pitchFamily="34" charset="0"/>
              <a:buChar char="•"/>
            </a:pPr>
            <a:r>
              <a:rPr lang="de-DE" altLang="de-DE" sz="2400" b="1" dirty="0"/>
              <a:t>Struktur:  </a:t>
            </a:r>
            <a:r>
              <a:rPr lang="de-DE" altLang="de-DE" sz="2000" dirty="0"/>
              <a:t>Input-Prozess-Output-Modell</a:t>
            </a:r>
          </a:p>
          <a:p>
            <a:pPr marL="0" indent="0">
              <a:buNone/>
            </a:pPr>
            <a:endParaRPr lang="de-DE" altLang="de-DE" sz="1400" dirty="0"/>
          </a:p>
        </p:txBody>
      </p:sp>
      <p:sp>
        <p:nvSpPr>
          <p:cNvPr id="4" name="Datumsplatzhalter 3"/>
          <p:cNvSpPr txBox="1">
            <a:spLocks noGrp="1"/>
          </p:cNvSpPr>
          <p:nvPr/>
        </p:nvSpPr>
        <p:spPr>
          <a:xfrm>
            <a:off x="1981200" y="6356351"/>
            <a:ext cx="2133600" cy="365125"/>
          </a:xfrm>
          <a:prstGeom prst="rect">
            <a:avLst/>
          </a:prstGeom>
          <a:noFill/>
        </p:spPr>
        <p:txBody>
          <a:bodyPr anchor="ctr"/>
          <a:lstStyle/>
          <a:p>
            <a:pPr>
              <a:defRPr/>
            </a:pPr>
            <a:endParaRPr lang="de-DE" sz="1200" dirty="0">
              <a:solidFill>
                <a:prstClr val="black">
                  <a:tint val="75000"/>
                </a:prstClr>
              </a:solidFill>
              <a:latin typeface="Calibri"/>
            </a:endParaRPr>
          </a:p>
        </p:txBody>
      </p:sp>
      <p:pic>
        <p:nvPicPr>
          <p:cNvPr id="9" name="Grafik 8"/>
          <p:cNvPicPr>
            <a:picLocks noChangeAspect="1"/>
          </p:cNvPicPr>
          <p:nvPr/>
        </p:nvPicPr>
        <p:blipFill>
          <a:blip r:embed="rId3"/>
          <a:stretch>
            <a:fillRect/>
          </a:stretch>
        </p:blipFill>
        <p:spPr>
          <a:xfrm>
            <a:off x="7418744" y="2262539"/>
            <a:ext cx="2381913" cy="33707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Grafik 1"/>
          <p:cNvPicPr>
            <a:picLocks noChangeAspect="1"/>
          </p:cNvPicPr>
          <p:nvPr/>
        </p:nvPicPr>
        <p:blipFill>
          <a:blip r:embed="rId4"/>
          <a:stretch>
            <a:fillRect/>
          </a:stretch>
        </p:blipFill>
        <p:spPr>
          <a:xfrm>
            <a:off x="1676083" y="2413497"/>
            <a:ext cx="4877434" cy="3219822"/>
          </a:xfrm>
          <a:prstGeom prst="rect">
            <a:avLst/>
          </a:prstGeom>
        </p:spPr>
      </p:pic>
      <p:sp>
        <p:nvSpPr>
          <p:cNvPr id="3" name="Textfeld 2"/>
          <p:cNvSpPr txBox="1"/>
          <p:nvPr/>
        </p:nvSpPr>
        <p:spPr>
          <a:xfrm>
            <a:off x="1676084" y="5684025"/>
            <a:ext cx="4877434" cy="646331"/>
          </a:xfrm>
          <a:prstGeom prst="rect">
            <a:avLst/>
          </a:prstGeom>
          <a:noFill/>
        </p:spPr>
        <p:txBody>
          <a:bodyPr wrap="square" rtlCol="0">
            <a:spAutoFit/>
          </a:bodyPr>
          <a:lstStyle/>
          <a:p>
            <a:r>
              <a:rPr lang="de-DE" sz="1200" dirty="0">
                <a:solidFill>
                  <a:prstClr val="black"/>
                </a:solidFill>
                <a:latin typeface="Calibri"/>
              </a:rPr>
              <a:t>Quelle: </a:t>
            </a:r>
            <a:r>
              <a:rPr lang="de-DE" sz="1200" dirty="0" err="1">
                <a:solidFill>
                  <a:prstClr val="black"/>
                </a:solidFill>
                <a:latin typeface="Calibri"/>
              </a:rPr>
              <a:t>Ditton</a:t>
            </a:r>
            <a:r>
              <a:rPr lang="de-DE" sz="1200" dirty="0">
                <a:solidFill>
                  <a:prstClr val="black"/>
                </a:solidFill>
                <a:latin typeface="Calibri"/>
              </a:rPr>
              <a:t>, H.: Qualitätskontrolle und Qualitätssicherung in Schule und Unterricht. In: Zeitschrift für Pädagogik. </a:t>
            </a:r>
          </a:p>
          <a:p>
            <a:r>
              <a:rPr lang="de-DE" sz="1200" dirty="0">
                <a:solidFill>
                  <a:prstClr val="black"/>
                </a:solidFill>
                <a:latin typeface="Calibri"/>
              </a:rPr>
              <a:t>41. Beiheft. Weinheim, Basel 2000, S. 73-92. </a:t>
            </a:r>
          </a:p>
        </p:txBody>
      </p:sp>
    </p:spTree>
    <p:extLst>
      <p:ext uri="{BB962C8B-B14F-4D97-AF65-F5344CB8AC3E}">
        <p14:creationId xmlns:p14="http://schemas.microsoft.com/office/powerpoint/2010/main" val="160027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2"/>
                                        </p:tgtEl>
                                      </p:cBhvr>
                                      <p:by x="150000" y="150000"/>
                                    </p:animScale>
                                  </p:childTnLst>
                                </p:cTn>
                              </p:par>
                              <p:par>
                                <p:cTn id="17" presetID="1" presetClass="exit" presetSubtype="0" fill="hold" nodeType="with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P spid="3" grpId="0"/>
    </p:bldLst>
  </p:timing>
</p:sld>
</file>

<file path=ppt/theme/theme1.xml><?xml version="1.0" encoding="utf-8"?>
<a:theme xmlns:a="http://schemas.openxmlformats.org/drawingml/2006/main" name="Office">
  <a:themeElements>
    <a:clrScheme name="Benutzerdefiniert 4">
      <a:dk1>
        <a:srgbClr val="000000"/>
      </a:dk1>
      <a:lt1>
        <a:srgbClr val="FFFFFF"/>
      </a:lt1>
      <a:dk2>
        <a:srgbClr val="0E2841"/>
      </a:dk2>
      <a:lt2>
        <a:srgbClr val="EDEDED"/>
      </a:lt2>
      <a:accent1>
        <a:srgbClr val="E75112"/>
      </a:accent1>
      <a:accent2>
        <a:srgbClr val="ACACAC"/>
      </a:accent2>
      <a:accent3>
        <a:srgbClr val="969696"/>
      </a:accent3>
      <a:accent4>
        <a:srgbClr val="787878"/>
      </a:accent4>
      <a:accent5>
        <a:srgbClr val="009036"/>
      </a:accent5>
      <a:accent6>
        <a:srgbClr val="E2001A"/>
      </a:accent6>
      <a:hlink>
        <a:srgbClr val="175E54"/>
      </a:hlink>
      <a:folHlink>
        <a:srgbClr val="009B74"/>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3175">
          <a:solidFill>
            <a:srgbClr val="5F5F5F"/>
          </a:solidFill>
        </a:ln>
      </a:spPr>
      <a:bodyPr lIns="36000" tIns="36000" rIns="36000" bIns="36000" rtlCol="0" anchor="ctr"/>
      <a:lstStyle>
        <a:defPPr algn="ctr">
          <a:defRPr sz="225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5077</Words>
  <Application>Microsoft Office PowerPoint</Application>
  <PresentationFormat>Breitbild</PresentationFormat>
  <Paragraphs>1229</Paragraphs>
  <Slides>34</Slides>
  <Notes>34</Notes>
  <HiddenSlides>0</HiddenSlides>
  <MMClips>0</MMClips>
  <ScaleCrop>false</ScaleCrop>
  <HeadingPairs>
    <vt:vector size="6" baseType="variant">
      <vt:variant>
        <vt:lpstr>Verwendete Schriftarten</vt:lpstr>
      </vt:variant>
      <vt:variant>
        <vt:i4>8</vt:i4>
      </vt:variant>
      <vt:variant>
        <vt:lpstr>Design</vt:lpstr>
      </vt:variant>
      <vt:variant>
        <vt:i4>3</vt:i4>
      </vt:variant>
      <vt:variant>
        <vt:lpstr>Folientitel</vt:lpstr>
      </vt:variant>
      <vt:variant>
        <vt:i4>34</vt:i4>
      </vt:variant>
    </vt:vector>
  </HeadingPairs>
  <TitlesOfParts>
    <vt:vector size="45" baseType="lpstr">
      <vt:lpstr>Aptos</vt:lpstr>
      <vt:lpstr>Arial</vt:lpstr>
      <vt:lpstr>BentonSans Medium</vt:lpstr>
      <vt:lpstr>Calibri</vt:lpstr>
      <vt:lpstr>Symbol</vt:lpstr>
      <vt:lpstr>Veranda</vt:lpstr>
      <vt:lpstr>Wingdings</vt:lpstr>
      <vt:lpstr>Wingdings 2</vt:lpstr>
      <vt:lpstr>Office</vt:lpstr>
      <vt:lpstr>1_Larissa</vt:lpstr>
      <vt:lpstr>2_Benutzerdefiniertes Design</vt:lpstr>
      <vt:lpstr>Aktualisierung des Referenzrahmens Schulqualität NRW (2020)</vt:lpstr>
      <vt:lpstr>Weiterentwicklung  des Referenzrahmens Schulqualität NRW</vt:lpstr>
      <vt:lpstr>1.1 Begründungszusammenhang</vt:lpstr>
      <vt:lpstr>1.1 Begründungszusammenhang</vt:lpstr>
      <vt:lpstr>1.1 Begründungszusammenhang</vt:lpstr>
      <vt:lpstr>1.2 Zeitplan: Aktualisierung des  Referenzrahmens Schulqualität NRW</vt:lpstr>
      <vt:lpstr>1.2 Zeitplan; Aktualisierung des Referenzrahmens Schulqualität NRW</vt:lpstr>
      <vt:lpstr>Weiterentwicklung  des Referenzrahmens Schulqualität NRW</vt:lpstr>
      <vt:lpstr>2.1 Gemeinsamkeiten</vt:lpstr>
      <vt:lpstr>2.1 Gemeinsamkeiten</vt:lpstr>
      <vt:lpstr>2. Überarbeitungen:  Vorschläge zur Aktualisierung</vt:lpstr>
      <vt:lpstr>2.2 Unterschiede</vt:lpstr>
      <vt:lpstr>Weiterentwicklung  des Referenzrahmens Schulqualität NRW</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Referenzrahmen Schulqualität NRW</vt:lpstr>
      <vt:lpstr>Qualitäts- und UnterstützungsAgentur – Landesinstitut für Schule des Landes  Nordrhein-Westfalen (QUA-LiS NRW)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erste Zeile.</dc:title>
  <dc:creator>Lutz Stöcker</dc:creator>
  <cp:lastModifiedBy>Fischer, Anja</cp:lastModifiedBy>
  <cp:revision>140</cp:revision>
  <dcterms:created xsi:type="dcterms:W3CDTF">2024-06-07T16:28:00Z</dcterms:created>
  <dcterms:modified xsi:type="dcterms:W3CDTF">2025-11-25T07:37:18Z</dcterms:modified>
</cp:coreProperties>
</file>