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8" r:id="rId2"/>
    <p:sldId id="328" r:id="rId3"/>
    <p:sldId id="336" r:id="rId4"/>
    <p:sldId id="347" r:id="rId5"/>
    <p:sldId id="263" r:id="rId6"/>
    <p:sldId id="327" r:id="rId7"/>
    <p:sldId id="329" r:id="rId8"/>
    <p:sldId id="330" r:id="rId9"/>
    <p:sldId id="331" r:id="rId10"/>
    <p:sldId id="332" r:id="rId11"/>
    <p:sldId id="333" r:id="rId12"/>
    <p:sldId id="334" r:id="rId13"/>
    <p:sldId id="335" r:id="rId14"/>
    <p:sldId id="337" r:id="rId15"/>
    <p:sldId id="338" r:id="rId16"/>
    <p:sldId id="340" r:id="rId17"/>
    <p:sldId id="341" r:id="rId18"/>
    <p:sldId id="343" r:id="rId19"/>
    <p:sldId id="345" r:id="rId20"/>
    <p:sldId id="346" r:id="rId21"/>
    <p:sldId id="299"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840" userDrawn="1">
          <p15:clr>
            <a:srgbClr val="A4A3A4"/>
          </p15:clr>
        </p15:guide>
        <p15:guide id="3" orient="horz" pos="3249" userDrawn="1">
          <p15:clr>
            <a:srgbClr val="A4A3A4"/>
          </p15:clr>
        </p15:guide>
        <p15:guide id="4" orient="horz" pos="27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112"/>
    <a:srgbClr val="009EE0"/>
    <a:srgbClr val="F29400"/>
    <a:srgbClr val="00A8B4"/>
    <a:srgbClr val="009B74"/>
    <a:srgbClr val="003064"/>
    <a:srgbClr val="882345"/>
    <a:srgbClr val="E1CD00"/>
    <a:srgbClr val="B1C8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05" autoAdjust="0"/>
    <p:restoredTop sz="66667" autoAdjust="0"/>
  </p:normalViewPr>
  <p:slideViewPr>
    <p:cSldViewPr snapToGrid="0" showGuides="1">
      <p:cViewPr varScale="1">
        <p:scale>
          <a:sx n="65" d="100"/>
          <a:sy n="65" d="100"/>
        </p:scale>
        <p:origin x="1334" y="48"/>
      </p:cViewPr>
      <p:guideLst>
        <p:guide orient="horz" pos="2251"/>
        <p:guide pos="3840"/>
        <p:guide orient="horz" pos="3249"/>
        <p:guide orient="horz" pos="2772"/>
      </p:guideLst>
    </p:cSldViewPr>
  </p:slideViewPr>
  <p:notesTextViewPr>
    <p:cViewPr>
      <p:scale>
        <a:sx n="1" d="1"/>
        <a:sy n="1" d="1"/>
      </p:scale>
      <p:origin x="0" y="0"/>
    </p:cViewPr>
  </p:notesTextViewPr>
  <p:sorterViewPr>
    <p:cViewPr>
      <p:scale>
        <a:sx n="100" d="100"/>
        <a:sy n="100" d="100"/>
      </p:scale>
      <p:origin x="0" y="-83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35089F-1907-4969-B03A-75773AB29E05}" type="datetimeFigureOut">
              <a:rPr lang="de-DE" smtClean="0"/>
              <a:t>19.09.2025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29F3E6-7A76-4CAB-9C95-AABCC6695628}" type="slidenum">
              <a:rPr lang="de-DE" smtClean="0"/>
              <a:t>‹Nr.›</a:t>
            </a:fld>
            <a:endParaRPr lang="de-DE"/>
          </a:p>
        </p:txBody>
      </p:sp>
    </p:spTree>
    <p:extLst>
      <p:ext uri="{BB962C8B-B14F-4D97-AF65-F5344CB8AC3E}">
        <p14:creationId xmlns:p14="http://schemas.microsoft.com/office/powerpoint/2010/main" val="70016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b="1" dirty="0"/>
              <a:t>Sehr geehrte Damen und Herren,</a:t>
            </a:r>
          </a:p>
          <a:p>
            <a:pPr rtl="0"/>
            <a:endParaRPr lang="de-DE" dirty="0"/>
          </a:p>
          <a:p>
            <a:pPr rtl="0"/>
            <a:r>
              <a:rPr lang="de-DE" dirty="0"/>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p>
          <a:p>
            <a:pPr rtl="0"/>
            <a:r>
              <a:rPr lang="de-DE" dirty="0"/>
              <a:t>Bei Fragen oder Anregungen stehen wir Ihnen gerne unter der E-Mail-Adresse **referenzrahmen-nrw@qua-lis.nrw.de** zur Verfügung.</a:t>
            </a:r>
          </a:p>
          <a:p>
            <a:pPr rtl="0"/>
            <a:endParaRPr lang="de-DE" dirty="0"/>
          </a:p>
          <a:p>
            <a:pPr rtl="0"/>
            <a:r>
              <a:rPr lang="de-DE" b="1" dirty="0"/>
              <a:t>Mit freundlichen Grüßen</a:t>
            </a:r>
          </a:p>
          <a:p>
            <a:pPr rtl="0"/>
            <a:r>
              <a:rPr lang="de-DE" b="1" dirty="0"/>
              <a:t>Das Team des Referenzrahmens Schulqualität NRW</a:t>
            </a:r>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a:t>
            </a:fld>
            <a:endParaRPr lang="de-DE"/>
          </a:p>
        </p:txBody>
      </p:sp>
    </p:spTree>
    <p:extLst>
      <p:ext uri="{BB962C8B-B14F-4D97-AF65-F5344CB8AC3E}">
        <p14:creationId xmlns:p14="http://schemas.microsoft.com/office/powerpoint/2010/main" val="2335174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22CEF-2C97-6350-BEBC-6E9EAB51386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36340AC-FF9F-CCCB-82B5-5F67E9C2C58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9280E00-CD83-C8F3-66C1-7DAAD1E93DE8}"/>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ACBC0739-D62B-6B19-3F09-49FAFAC71DBB}"/>
              </a:ext>
            </a:extLst>
          </p:cNvPr>
          <p:cNvSpPr>
            <a:spLocks noGrp="1"/>
          </p:cNvSpPr>
          <p:nvPr>
            <p:ph type="sldNum" sz="quarter" idx="5"/>
          </p:nvPr>
        </p:nvSpPr>
        <p:spPr/>
        <p:txBody>
          <a:bodyPr/>
          <a:lstStyle/>
          <a:p>
            <a:fld id="{2D29F3E6-7A76-4CAB-9C95-AABCC6695628}" type="slidenum">
              <a:rPr lang="de-DE" smtClean="0"/>
              <a:t>10</a:t>
            </a:fld>
            <a:endParaRPr lang="de-DE"/>
          </a:p>
        </p:txBody>
      </p:sp>
    </p:spTree>
    <p:extLst>
      <p:ext uri="{BB962C8B-B14F-4D97-AF65-F5344CB8AC3E}">
        <p14:creationId xmlns:p14="http://schemas.microsoft.com/office/powerpoint/2010/main" val="2534759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3358C-B817-4530-2109-9AB65F71399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9E12F34-EE13-B0EA-4B4C-29D5B4F11E3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EBFAABE-2F4E-9A3C-21B3-234CFC22EEFE}"/>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Der Referenzrahmen Schulqualität NRW strukturiert als übergreifendes Bezugssystem schulformunabhängig den Gesamtkomplex der Schul- und Unterrichtsqualität nach Inhaltsbereichen, denen jeweils Qualitätsdimensionen zugeordnet werden. Das gewählte Modell zur Strukturierung der relevanten Bereiche von Qualität von Schulen in Nordrhein-Westfalen orientiert sich an </a:t>
            </a:r>
            <a:r>
              <a:rPr kumimoji="0" lang="de-DE" sz="1200" b="1" i="0" u="none" strike="noStrike" kern="1200" cap="none" spc="0" normalizeH="0" baseline="0" noProof="0" dirty="0">
                <a:ln>
                  <a:noFill/>
                </a:ln>
                <a:solidFill>
                  <a:prstClr val="black"/>
                </a:solidFill>
                <a:effectLst/>
                <a:uLnTx/>
                <a:uFillTx/>
                <a:latin typeface="+mn-lt"/>
                <a:ea typeface="+mn-ea"/>
                <a:cs typeface="+mn-cs"/>
              </a:rPr>
              <a:t>erziehungswissenschaftlichen Qualitätsmodellen</a:t>
            </a:r>
            <a:r>
              <a:rPr kumimoji="0" lang="de-DE"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Dabei wird nach den drei klassischen Handlungsfeldern der Schulsystemsteuerung eine Strukturierung </a:t>
            </a:r>
            <a:r>
              <a:rPr kumimoji="0" lang="de-DE" sz="1200" b="1" i="0" u="none" strike="noStrike" kern="1200" cap="none" spc="0" normalizeH="0" baseline="0" noProof="0" dirty="0">
                <a:ln>
                  <a:noFill/>
                </a:ln>
                <a:solidFill>
                  <a:prstClr val="black"/>
                </a:solidFill>
                <a:effectLst/>
                <a:uLnTx/>
                <a:uFillTx/>
                <a:latin typeface="+mn-lt"/>
                <a:ea typeface="+mn-ea"/>
                <a:cs typeface="+mn-cs"/>
              </a:rPr>
              <a:t>nach „Input“ (Voraussetzungen, Rahmenbedingungen und Vorgaben), „Prozessen“ (institutionelle Handlungsbereiche und Gestaltung des Lehrens und Lernens) sowie „Output“ und „Outcome“ (Resultate und langfristige Wirkungen der Bildungs- und Lernprozesse) </a:t>
            </a:r>
            <a:r>
              <a:rPr kumimoji="0" lang="de-DE" sz="1200" b="0" i="0" u="none" strike="noStrike" kern="1200" cap="none" spc="0" normalizeH="0" baseline="0" noProof="0" dirty="0">
                <a:ln>
                  <a:noFill/>
                </a:ln>
                <a:solidFill>
                  <a:prstClr val="black"/>
                </a:solidFill>
                <a:effectLst/>
                <a:uLnTx/>
                <a:uFillTx/>
                <a:latin typeface="+mn-lt"/>
                <a:ea typeface="+mn-ea"/>
                <a:cs typeface="+mn-cs"/>
              </a:rPr>
              <a:t>vorgenommen.</a:t>
            </a:r>
          </a:p>
        </p:txBody>
      </p:sp>
      <p:sp>
        <p:nvSpPr>
          <p:cNvPr id="4" name="Foliennummernplatzhalter 3">
            <a:extLst>
              <a:ext uri="{FF2B5EF4-FFF2-40B4-BE49-F238E27FC236}">
                <a16:creationId xmlns:a16="http://schemas.microsoft.com/office/drawing/2014/main" id="{8D933229-A865-020C-7CFC-4F5EA08C601F}"/>
              </a:ext>
            </a:extLst>
          </p:cNvPr>
          <p:cNvSpPr>
            <a:spLocks noGrp="1"/>
          </p:cNvSpPr>
          <p:nvPr>
            <p:ph type="sldNum" sz="quarter" idx="5"/>
          </p:nvPr>
        </p:nvSpPr>
        <p:spPr/>
        <p:txBody>
          <a:bodyPr/>
          <a:lstStyle/>
          <a:p>
            <a:fld id="{2D29F3E6-7A76-4CAB-9C95-AABCC6695628}" type="slidenum">
              <a:rPr lang="de-DE" smtClean="0"/>
              <a:t>11</a:t>
            </a:fld>
            <a:endParaRPr lang="de-DE"/>
          </a:p>
        </p:txBody>
      </p:sp>
    </p:spTree>
    <p:extLst>
      <p:ext uri="{BB962C8B-B14F-4D97-AF65-F5344CB8AC3E}">
        <p14:creationId xmlns:p14="http://schemas.microsoft.com/office/powerpoint/2010/main" val="2610776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EC638-56B5-E740-86B4-22FDC7B3FED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7DAEB1-227B-CDE7-E1AB-EB7B0986845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D2A7C32-3858-E5A5-F537-6A9C0B3A2D4B}"/>
              </a:ext>
            </a:extLst>
          </p:cNvPr>
          <p:cNvSpPr>
            <a:spLocks noGrp="1"/>
          </p:cNvSpPr>
          <p:nvPr>
            <p:ph type="body" idx="1"/>
          </p:nvPr>
        </p:nvSpPr>
        <p:spPr/>
        <p:txBody>
          <a:bodyPr/>
          <a:lstStyle/>
          <a:p>
            <a:r>
              <a:rPr lang="de-DE" dirty="0"/>
              <a:t>Der Referenzrahmen NRW ist in vier zentrale Ebenen gegliedert:</a:t>
            </a:r>
          </a:p>
          <a:p>
            <a:pPr>
              <a:lnSpc>
                <a:spcPct val="150000"/>
              </a:lnSpc>
            </a:pPr>
            <a:endParaRPr lang="de-DE" dirty="0"/>
          </a:p>
          <a:p>
            <a:pPr>
              <a:lnSpc>
                <a:spcPct val="150000"/>
              </a:lnSpc>
              <a:buFont typeface="+mj-lt"/>
              <a:buAutoNum type="arabicPeriod"/>
            </a:pPr>
            <a:r>
              <a:rPr lang="de-DE" b="1" dirty="0"/>
              <a:t> Inhaltsbereiche</a:t>
            </a:r>
            <a:r>
              <a:rPr lang="de-DE" dirty="0"/>
              <a:t>: Dies sind die Hauptkategorien, die die Schul- und Unterrichtsqualität strukturieren (z. B. „Lehren und Lernen“, „Schulkultur“).</a:t>
            </a:r>
          </a:p>
          <a:p>
            <a:pPr>
              <a:lnSpc>
                <a:spcPct val="150000"/>
              </a:lnSpc>
              <a:buFont typeface="+mj-lt"/>
              <a:buAutoNum type="arabicPeriod"/>
            </a:pPr>
            <a:r>
              <a:rPr lang="de-DE" b="1" dirty="0"/>
              <a:t> Qualitätsdimensionen</a:t>
            </a:r>
            <a:r>
              <a:rPr lang="de-DE" dirty="0"/>
              <a:t>: Innerhalb der Inhaltsbereiche gibt es spezifische Dimensionen, die genauer definieren, was unter Qualität in diesem Bereich verstanden wird.</a:t>
            </a:r>
          </a:p>
          <a:p>
            <a:pPr>
              <a:lnSpc>
                <a:spcPct val="150000"/>
              </a:lnSpc>
              <a:buFont typeface="+mj-lt"/>
              <a:buAutoNum type="arabicPeriod"/>
            </a:pPr>
            <a:r>
              <a:rPr lang="de-DE" b="1" dirty="0"/>
              <a:t> Kriterien</a:t>
            </a:r>
            <a:r>
              <a:rPr lang="de-DE" dirty="0"/>
              <a:t>: Diese fassen die Dimensionen in konkrete Aspekte der Schulqualität zusammen und dienen als Bewertungsmaßstäbe.</a:t>
            </a:r>
          </a:p>
          <a:p>
            <a:pPr>
              <a:lnSpc>
                <a:spcPct val="150000"/>
              </a:lnSpc>
              <a:buFont typeface="+mj-lt"/>
              <a:buAutoNum type="arabicPeriod"/>
            </a:pPr>
            <a:r>
              <a:rPr lang="de-DE" b="1" dirty="0"/>
              <a:t> Aufschließende Aussagen</a:t>
            </a:r>
            <a:r>
              <a:rPr lang="de-DE" dirty="0"/>
              <a:t>: Diese beschreiben die erwarteten Standards und geben detaillierte Hinweise, wie die Kriterien in der Praxis erreicht werden können.</a:t>
            </a:r>
          </a:p>
        </p:txBody>
      </p:sp>
      <p:sp>
        <p:nvSpPr>
          <p:cNvPr id="4" name="Foliennummernplatzhalter 3">
            <a:extLst>
              <a:ext uri="{FF2B5EF4-FFF2-40B4-BE49-F238E27FC236}">
                <a16:creationId xmlns:a16="http://schemas.microsoft.com/office/drawing/2014/main" id="{DA11D152-675D-273C-6588-7C12D5A6B272}"/>
              </a:ext>
            </a:extLst>
          </p:cNvPr>
          <p:cNvSpPr>
            <a:spLocks noGrp="1"/>
          </p:cNvSpPr>
          <p:nvPr>
            <p:ph type="sldNum" sz="quarter" idx="5"/>
          </p:nvPr>
        </p:nvSpPr>
        <p:spPr/>
        <p:txBody>
          <a:bodyPr/>
          <a:lstStyle/>
          <a:p>
            <a:fld id="{2D29F3E6-7A76-4CAB-9C95-AABCC6695628}" type="slidenum">
              <a:rPr lang="de-DE" smtClean="0"/>
              <a:t>12</a:t>
            </a:fld>
            <a:endParaRPr lang="de-DE"/>
          </a:p>
        </p:txBody>
      </p:sp>
    </p:spTree>
    <p:extLst>
      <p:ext uri="{BB962C8B-B14F-4D97-AF65-F5344CB8AC3E}">
        <p14:creationId xmlns:p14="http://schemas.microsoft.com/office/powerpoint/2010/main" val="1305851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A8F7-8B06-798B-C5E6-41628C9F13B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50FE876-43DC-C1BA-E184-385BF8CC75D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0B5610F-5D5D-FA33-8F1A-2F9C23394EB7}"/>
              </a:ext>
            </a:extLst>
          </p:cNvPr>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200" b="0" i="0" u="none" strike="noStrike" kern="1200" cap="none" spc="0" normalizeH="0" baseline="0" noProof="0" dirty="0">
                <a:ln>
                  <a:noFill/>
                </a:ln>
                <a:solidFill>
                  <a:prstClr val="black"/>
                </a:solidFill>
                <a:effectLst/>
                <a:uLnTx/>
                <a:uFillTx/>
                <a:latin typeface="+mn-lt"/>
                <a:ea typeface="+mn-ea"/>
                <a:cs typeface="+mn-cs"/>
              </a:rPr>
              <a:t>Auszug aus der Druckversion des Referenzrahmens Schulqualität NRW</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altLang="de-D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200" b="0" i="0" u="none" strike="noStrike" kern="1200" cap="none" spc="0" normalizeH="0" baseline="0" noProof="0" dirty="0">
                <a:ln>
                  <a:noFill/>
                </a:ln>
                <a:solidFill>
                  <a:prstClr val="black"/>
                </a:solidFill>
                <a:effectLst/>
                <a:uLnTx/>
                <a:uFillTx/>
                <a:latin typeface="+mn-lt"/>
                <a:ea typeface="+mn-ea"/>
                <a:cs typeface="+mn-cs"/>
              </a:rPr>
              <a:t>Am Beispiel der dargestellten Folie wird die Struktur des Referenzrahmens deutlich: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200" b="0" i="0" u="none" strike="noStrike" kern="1200" cap="none" spc="0" normalizeH="0" baseline="0" noProof="0" dirty="0">
                <a:ln>
                  <a:noFill/>
                </a:ln>
                <a:solidFill>
                  <a:prstClr val="black"/>
                </a:solidFill>
                <a:effectLst/>
                <a:uLnTx/>
                <a:uFillTx/>
                <a:latin typeface="+mn-lt"/>
                <a:ea typeface="+mn-ea"/>
                <a:cs typeface="+mn-cs"/>
              </a:rPr>
              <a:t>Es werden „</a:t>
            </a:r>
            <a:r>
              <a:rPr kumimoji="0" lang="de-DE" altLang="de-DE" sz="1200" b="1" i="0" u="none" strike="noStrike" kern="1200" cap="none" spc="0" normalizeH="0" baseline="0" noProof="0" dirty="0">
                <a:ln>
                  <a:noFill/>
                </a:ln>
                <a:solidFill>
                  <a:prstClr val="black"/>
                </a:solidFill>
                <a:effectLst/>
                <a:uLnTx/>
                <a:uFillTx/>
                <a:latin typeface="+mn-lt"/>
                <a:ea typeface="+mn-ea"/>
                <a:cs typeface="+mn-cs"/>
              </a:rPr>
              <a:t>Inhaltsbereiche“ </a:t>
            </a:r>
            <a:r>
              <a:rPr kumimoji="0" lang="de-DE" altLang="de-DE" sz="1200" b="0" i="0" u="none" strike="noStrike" kern="1200" cap="none" spc="0" normalizeH="0" baseline="0" noProof="0" dirty="0">
                <a:ln>
                  <a:noFill/>
                </a:ln>
                <a:solidFill>
                  <a:prstClr val="black"/>
                </a:solidFill>
                <a:effectLst/>
                <a:uLnTx/>
                <a:uFillTx/>
                <a:latin typeface="+mn-lt"/>
                <a:ea typeface="+mn-ea"/>
                <a:cs typeface="+mn-cs"/>
              </a:rPr>
              <a:t>(hier im Beispiel</a:t>
            </a:r>
            <a:r>
              <a:rPr kumimoji="0" lang="de-DE" altLang="de-DE" sz="1200" b="1" i="0" u="none" strike="noStrike" kern="1200" cap="none" spc="0" normalizeH="0" baseline="0" noProof="0" dirty="0">
                <a:ln>
                  <a:noFill/>
                </a:ln>
                <a:solidFill>
                  <a:prstClr val="black"/>
                </a:solidFill>
                <a:effectLst/>
                <a:uLnTx/>
                <a:uFillTx/>
                <a:latin typeface="+mn-lt"/>
                <a:ea typeface="+mn-ea"/>
                <a:cs typeface="+mn-cs"/>
              </a:rPr>
              <a:t> </a:t>
            </a:r>
            <a:r>
              <a:rPr kumimoji="0" lang="de-DE" altLang="de-DE" sz="1200" b="0" i="0" u="none" strike="noStrike" kern="1200" cap="none" spc="0" normalizeH="0" baseline="0" noProof="0" dirty="0">
                <a:ln>
                  <a:noFill/>
                </a:ln>
                <a:solidFill>
                  <a:prstClr val="black"/>
                </a:solidFill>
                <a:effectLst/>
                <a:uLnTx/>
                <a:uFillTx/>
                <a:latin typeface="+mn-lt"/>
                <a:ea typeface="+mn-ea"/>
                <a:cs typeface="+mn-cs"/>
              </a:rPr>
              <a:t>„Schulkultur“) mit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altLang="de-DE" sz="1200" b="1" i="0" u="none" strike="noStrike" kern="1200" cap="none" spc="0" normalizeH="0" baseline="0" noProof="0" dirty="0">
                <a:ln>
                  <a:noFill/>
                </a:ln>
                <a:solidFill>
                  <a:prstClr val="black"/>
                </a:solidFill>
                <a:effectLst/>
                <a:uLnTx/>
                <a:uFillTx/>
                <a:latin typeface="+mn-lt"/>
                <a:ea typeface="+mn-ea"/>
                <a:cs typeface="+mn-cs"/>
              </a:rPr>
              <a:t>Dimensionen“ </a:t>
            </a:r>
            <a:r>
              <a:rPr kumimoji="0" lang="de-DE" altLang="de-DE" sz="1200" b="0" i="0" u="none" strike="noStrike" kern="1200" cap="none" spc="0" normalizeH="0" baseline="0" noProof="0" dirty="0">
                <a:ln>
                  <a:noFill/>
                </a:ln>
                <a:solidFill>
                  <a:prstClr val="black"/>
                </a:solidFill>
                <a:effectLst/>
                <a:uLnTx/>
                <a:uFillTx/>
                <a:latin typeface="+mn-lt"/>
                <a:ea typeface="+mn-ea"/>
                <a:cs typeface="+mn-cs"/>
              </a:rPr>
              <a:t>(hier „Werte- und Normenreflexion“)</a:t>
            </a:r>
            <a:r>
              <a:rPr kumimoji="0" lang="de-DE" sz="1200" b="0" i="0" u="none" strike="noStrike" kern="1200" cap="none" spc="0" normalizeH="0" baseline="0" noProof="0" dirty="0">
                <a:ln>
                  <a:noFill/>
                </a:ln>
                <a:solidFill>
                  <a:prstClr val="black"/>
                </a:solidFill>
                <a:effectLst/>
                <a:uLnTx/>
                <a:uFillTx/>
                <a:latin typeface="+mn-lt"/>
                <a:ea typeface="+mn-ea"/>
                <a:cs typeface="+mn-cs"/>
              </a:rPr>
              <a:t> unterschieden, denen jeweils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Kriterien“</a:t>
            </a:r>
            <a:r>
              <a:rPr kumimoji="0" lang="de-DE" sz="1200" b="0" i="0" u="none" strike="noStrike" kern="1200" cap="none" spc="0" normalizeH="0" baseline="0" noProof="0" dirty="0">
                <a:ln>
                  <a:noFill/>
                </a:ln>
                <a:solidFill>
                  <a:prstClr val="black"/>
                </a:solidFill>
                <a:effectLst/>
                <a:uLnTx/>
                <a:uFillTx/>
                <a:latin typeface="+mn-lt"/>
                <a:ea typeface="+mn-ea"/>
                <a:cs typeface="+mn-cs"/>
              </a:rPr>
              <a:t> zugeordnet sind. Um eine konkrete Vorstellung zu eröffnen, was mit einem Kriterium gemeint ist, wird jedes Kriterium durch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a:t>
            </a:r>
            <a:r>
              <a:rPr kumimoji="0" lang="de-DE" sz="1200" b="1" i="0" u="none" strike="noStrike" kern="1200" cap="none" spc="0" normalizeH="0" baseline="0" noProof="0" dirty="0">
                <a:ln>
                  <a:noFill/>
                </a:ln>
                <a:solidFill>
                  <a:prstClr val="black"/>
                </a:solidFill>
                <a:effectLst/>
                <a:uLnTx/>
                <a:uFillTx/>
                <a:latin typeface="+mn-lt"/>
                <a:ea typeface="+mn-ea"/>
                <a:cs typeface="+mn-cs"/>
              </a:rPr>
              <a:t>Aufschließende Aussagen</a:t>
            </a:r>
            <a:r>
              <a:rPr kumimoji="0" lang="de-DE" sz="1200" b="0" i="0" u="none" strike="noStrike" kern="1200" cap="none" spc="0" normalizeH="0" baseline="0" noProof="0" dirty="0">
                <a:ln>
                  <a:noFill/>
                </a:ln>
                <a:solidFill>
                  <a:prstClr val="black"/>
                </a:solidFill>
                <a:effectLst/>
                <a:uLnTx/>
                <a:uFillTx/>
                <a:latin typeface="+mn-lt"/>
                <a:ea typeface="+mn-ea"/>
                <a:cs typeface="+mn-cs"/>
              </a:rPr>
              <a:t>“ präzisiert. Zu beachten ist, dass die Auflistung der aufschließenden Aussagen nicht als abschließend zu betrachten sind. Die Aussagen erheben keinen Anspruch auf Vollständigkeit und sind nicht hierarchisch oder priorisierend sortiert. </a:t>
            </a:r>
            <a:endParaRPr kumimoji="0" lang="de-DE" altLang="de-D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Foliennummernplatzhalter 3">
            <a:extLst>
              <a:ext uri="{FF2B5EF4-FFF2-40B4-BE49-F238E27FC236}">
                <a16:creationId xmlns:a16="http://schemas.microsoft.com/office/drawing/2014/main" id="{0E629895-3B0E-169B-7B96-09D84C3CD6E0}"/>
              </a:ext>
            </a:extLst>
          </p:cNvPr>
          <p:cNvSpPr>
            <a:spLocks noGrp="1"/>
          </p:cNvSpPr>
          <p:nvPr>
            <p:ph type="sldNum" sz="quarter" idx="5"/>
          </p:nvPr>
        </p:nvSpPr>
        <p:spPr/>
        <p:txBody>
          <a:bodyPr/>
          <a:lstStyle/>
          <a:p>
            <a:fld id="{2D29F3E6-7A76-4CAB-9C95-AABCC6695628}" type="slidenum">
              <a:rPr lang="de-DE" smtClean="0"/>
              <a:t>13</a:t>
            </a:fld>
            <a:endParaRPr lang="de-DE"/>
          </a:p>
        </p:txBody>
      </p:sp>
    </p:spTree>
    <p:extLst>
      <p:ext uri="{BB962C8B-B14F-4D97-AF65-F5344CB8AC3E}">
        <p14:creationId xmlns:p14="http://schemas.microsoft.com/office/powerpoint/2010/main" val="4189185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ACF80-1721-B4C6-D45F-B87ACD609F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B0F5E49-8BB1-A1FB-8267-8F058094109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3F38D15-314C-3E79-8221-A56AC96E2C13}"/>
              </a:ext>
            </a:extLst>
          </p:cNvPr>
          <p:cNvSpPr>
            <a:spLocks noGrp="1"/>
          </p:cNvSpPr>
          <p:nvPr>
            <p:ph type="body" idx="1"/>
          </p:nvPr>
        </p:nvSpPr>
        <p:spPr/>
        <p:txBody>
          <a:bodyPr/>
          <a:lstStyle/>
          <a:p>
            <a:pPr rtl="0"/>
            <a:r>
              <a:rPr lang="de-DE" b="1" dirty="0"/>
              <a:t>Sehr geehrte Damen und Herren,</a:t>
            </a:r>
          </a:p>
          <a:p>
            <a:pPr rtl="0"/>
            <a:endParaRPr lang="de-DE" dirty="0"/>
          </a:p>
          <a:p>
            <a:pPr rtl="0"/>
            <a:r>
              <a:rPr lang="de-DE" dirty="0"/>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p>
          <a:p>
            <a:pPr rtl="0"/>
            <a:r>
              <a:rPr lang="de-DE" dirty="0"/>
              <a:t>Bei Fragen oder Anregungen stehen wir Ihnen gerne unter der E-Mail-Adresse **</a:t>
            </a:r>
            <a:r>
              <a:rPr lang="de-DE" dirty="0" err="1"/>
              <a:t>referenzrahmen-nrw@qua-lis.nrw.de</a:t>
            </a:r>
            <a:r>
              <a:rPr lang="de-DE" dirty="0"/>
              <a:t>** zur Verfügung.</a:t>
            </a:r>
          </a:p>
          <a:p>
            <a:pPr rtl="0"/>
            <a:endParaRPr lang="de-DE" dirty="0"/>
          </a:p>
          <a:p>
            <a:pPr rtl="0"/>
            <a:r>
              <a:rPr lang="de-DE" b="1" dirty="0"/>
              <a:t>Mit freundlichen Grüßen</a:t>
            </a:r>
          </a:p>
          <a:p>
            <a:pPr rtl="0"/>
            <a:r>
              <a:rPr lang="de-DE" b="1" dirty="0"/>
              <a:t>Das Team des Referenzrahmens Schulqualität NRW</a:t>
            </a:r>
            <a:endParaRPr lang="de-DE" dirty="0"/>
          </a:p>
        </p:txBody>
      </p:sp>
      <p:sp>
        <p:nvSpPr>
          <p:cNvPr id="4" name="Foliennummernplatzhalter 3">
            <a:extLst>
              <a:ext uri="{FF2B5EF4-FFF2-40B4-BE49-F238E27FC236}">
                <a16:creationId xmlns:a16="http://schemas.microsoft.com/office/drawing/2014/main" id="{5A40418C-C34C-EC72-E945-0FFE115A5815}"/>
              </a:ext>
            </a:extLst>
          </p:cNvPr>
          <p:cNvSpPr>
            <a:spLocks noGrp="1"/>
          </p:cNvSpPr>
          <p:nvPr>
            <p:ph type="sldNum" sz="quarter" idx="5"/>
          </p:nvPr>
        </p:nvSpPr>
        <p:spPr/>
        <p:txBody>
          <a:bodyPr/>
          <a:lstStyle/>
          <a:p>
            <a:fld id="{2D29F3E6-7A76-4CAB-9C95-AABCC6695628}" type="slidenum">
              <a:rPr lang="de-DE" smtClean="0"/>
              <a:t>14</a:t>
            </a:fld>
            <a:endParaRPr lang="de-DE"/>
          </a:p>
        </p:txBody>
      </p:sp>
    </p:spTree>
    <p:extLst>
      <p:ext uri="{BB962C8B-B14F-4D97-AF65-F5344CB8AC3E}">
        <p14:creationId xmlns:p14="http://schemas.microsoft.com/office/powerpoint/2010/main" val="2830516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A75CE-D352-DCA0-F302-4538D38112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8DBBE4A-6F86-9494-6FE7-8BBB3CEC62C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6AFFDD7-D901-AF11-8457-5472DB708B96}"/>
              </a:ext>
            </a:extLst>
          </p:cNvPr>
          <p:cNvSpPr>
            <a:spLocks noGrp="1"/>
          </p:cNvSpPr>
          <p:nvPr>
            <p:ph type="body" idx="1"/>
          </p:nvPr>
        </p:nvSpPr>
        <p:spPr/>
        <p:txBody>
          <a:bodyPr/>
          <a:lstStyle/>
          <a:p>
            <a:pPr rtl="0"/>
            <a:r>
              <a:rPr lang="de-DE" b="1" dirty="0"/>
              <a:t>Sehr geehrte Damen und Herren,</a:t>
            </a:r>
          </a:p>
          <a:p>
            <a:pPr rtl="0"/>
            <a:endParaRPr lang="de-DE" dirty="0"/>
          </a:p>
          <a:p>
            <a:pPr rtl="0"/>
            <a:r>
              <a:rPr lang="de-DE" dirty="0"/>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p>
          <a:p>
            <a:pPr rtl="0"/>
            <a:r>
              <a:rPr lang="de-DE" dirty="0"/>
              <a:t>Bei Fragen oder Anregungen stehen wir Ihnen gerne unter der E-Mail-Adresse **</a:t>
            </a:r>
            <a:r>
              <a:rPr lang="de-DE" dirty="0" err="1"/>
              <a:t>referenzrahmen-nrw@qua-lis.nrw.de</a:t>
            </a:r>
            <a:r>
              <a:rPr lang="de-DE" dirty="0"/>
              <a:t>** zur Verfügung.</a:t>
            </a:r>
          </a:p>
          <a:p>
            <a:pPr rtl="0"/>
            <a:endParaRPr lang="de-DE" dirty="0"/>
          </a:p>
          <a:p>
            <a:pPr rtl="0"/>
            <a:r>
              <a:rPr lang="de-DE" b="1" dirty="0"/>
              <a:t>Mit freundlichen Grüßen</a:t>
            </a:r>
          </a:p>
          <a:p>
            <a:pPr rtl="0"/>
            <a:r>
              <a:rPr lang="de-DE" b="1" dirty="0"/>
              <a:t>Das Team des Referenzrahmens Schulqualität NRW</a:t>
            </a:r>
            <a:endParaRPr lang="de-DE" dirty="0"/>
          </a:p>
        </p:txBody>
      </p:sp>
      <p:sp>
        <p:nvSpPr>
          <p:cNvPr id="4" name="Foliennummernplatzhalter 3">
            <a:extLst>
              <a:ext uri="{FF2B5EF4-FFF2-40B4-BE49-F238E27FC236}">
                <a16:creationId xmlns:a16="http://schemas.microsoft.com/office/drawing/2014/main" id="{53DEAB63-9DF9-311A-AEE3-1F94C13D9DEF}"/>
              </a:ext>
            </a:extLst>
          </p:cNvPr>
          <p:cNvSpPr>
            <a:spLocks noGrp="1"/>
          </p:cNvSpPr>
          <p:nvPr>
            <p:ph type="sldNum" sz="quarter" idx="5"/>
          </p:nvPr>
        </p:nvSpPr>
        <p:spPr/>
        <p:txBody>
          <a:bodyPr/>
          <a:lstStyle/>
          <a:p>
            <a:fld id="{2D29F3E6-7A76-4CAB-9C95-AABCC6695628}" type="slidenum">
              <a:rPr lang="de-DE" smtClean="0"/>
              <a:t>15</a:t>
            </a:fld>
            <a:endParaRPr lang="de-DE"/>
          </a:p>
        </p:txBody>
      </p:sp>
    </p:spTree>
    <p:extLst>
      <p:ext uri="{BB962C8B-B14F-4D97-AF65-F5344CB8AC3E}">
        <p14:creationId xmlns:p14="http://schemas.microsoft.com/office/powerpoint/2010/main" val="3511435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5F6AC-C58E-6C86-EDA2-30EC5A3E4BD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653487B-37C7-DD1B-4BB0-8CB8A721EC1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A734E8E-0C73-B2D7-406F-01DC68B3AE94}"/>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7ABF4FA7-3083-A446-E585-6B8D417799D2}"/>
              </a:ext>
            </a:extLst>
          </p:cNvPr>
          <p:cNvSpPr>
            <a:spLocks noGrp="1"/>
          </p:cNvSpPr>
          <p:nvPr>
            <p:ph type="sldNum" sz="quarter" idx="5"/>
          </p:nvPr>
        </p:nvSpPr>
        <p:spPr/>
        <p:txBody>
          <a:bodyPr/>
          <a:lstStyle/>
          <a:p>
            <a:fld id="{2D29F3E6-7A76-4CAB-9C95-AABCC6695628}" type="slidenum">
              <a:rPr lang="de-DE" smtClean="0"/>
              <a:t>16</a:t>
            </a:fld>
            <a:endParaRPr lang="de-DE"/>
          </a:p>
        </p:txBody>
      </p:sp>
    </p:spTree>
    <p:extLst>
      <p:ext uri="{BB962C8B-B14F-4D97-AF65-F5344CB8AC3E}">
        <p14:creationId xmlns:p14="http://schemas.microsoft.com/office/powerpoint/2010/main" val="675552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7D9FC-C190-36C6-C023-81B122FB36D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382E782-4A20-DD21-5855-D4B09694609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705365-86A8-EFDD-F342-89D29AE6D8DC}"/>
              </a:ext>
            </a:extLst>
          </p:cNvPr>
          <p:cNvSpPr>
            <a:spLocks noGrp="1"/>
          </p:cNvSpPr>
          <p:nvPr>
            <p:ph type="body" idx="1"/>
          </p:nvPr>
        </p:nvSpPr>
        <p:spPr/>
        <p:txBody>
          <a:bodyPr/>
          <a:lstStyle/>
          <a:p>
            <a:pPr rtl="0"/>
            <a:r>
              <a:rPr lang="de-DE" dirty="0"/>
              <a:t>Auf der </a:t>
            </a:r>
            <a:r>
              <a:rPr lang="de-DE" b="1" dirty="0"/>
              <a:t>Internetseite des Referenzrahmens Schulqualität NRW </a:t>
            </a:r>
            <a:r>
              <a:rPr lang="de-DE" dirty="0"/>
              <a:t>(</a:t>
            </a:r>
            <a:r>
              <a:rPr lang="de-DE" dirty="0" err="1"/>
              <a:t>www.schulentwicklung.nrw.de</a:t>
            </a:r>
            <a:r>
              <a:rPr lang="de-DE" dirty="0"/>
              <a:t>/referenzrahmen) finden Sie die Broschüre als Download (</a:t>
            </a:r>
            <a:r>
              <a:rPr lang="de-DE" dirty="0" err="1"/>
              <a:t>www.schulentwicklung.nrw.de</a:t>
            </a:r>
            <a:r>
              <a:rPr lang="de-DE" dirty="0"/>
              <a:t>/referenzrahmen/</a:t>
            </a:r>
            <a:r>
              <a:rPr lang="de-DE" dirty="0" err="1"/>
              <a:t>broschuere.pdf</a:t>
            </a:r>
            <a:r>
              <a:rPr lang="de-DE" dirty="0"/>
              <a:t>), </a:t>
            </a:r>
          </a:p>
          <a:p>
            <a:pPr rtl="0"/>
            <a:r>
              <a:rPr lang="de-DE" dirty="0"/>
              <a:t>das Online-Unterstützungsportal zum Referenzrahmen, Begleitmaterial (kommentierte Power-Point-Präsentation, das Tableau, einen </a:t>
            </a:r>
            <a:r>
              <a:rPr lang="de-DE" dirty="0" err="1"/>
              <a:t>Erklärfilm</a:t>
            </a:r>
            <a:r>
              <a:rPr lang="de-DE" dirty="0"/>
              <a:t> sowie die Methodenhandreichung zur Einbindung des Referenzrahmens Schulqualität NRW in schulische Entwicklungsprozesse) sowie die neue Rubrik „Angefragt!“.</a:t>
            </a:r>
          </a:p>
        </p:txBody>
      </p:sp>
      <p:sp>
        <p:nvSpPr>
          <p:cNvPr id="4" name="Foliennummernplatzhalter 3">
            <a:extLst>
              <a:ext uri="{FF2B5EF4-FFF2-40B4-BE49-F238E27FC236}">
                <a16:creationId xmlns:a16="http://schemas.microsoft.com/office/drawing/2014/main" id="{F3BB4A70-556E-1874-E696-C11EE2C106A6}"/>
              </a:ext>
            </a:extLst>
          </p:cNvPr>
          <p:cNvSpPr>
            <a:spLocks noGrp="1"/>
          </p:cNvSpPr>
          <p:nvPr>
            <p:ph type="sldNum" sz="quarter" idx="5"/>
          </p:nvPr>
        </p:nvSpPr>
        <p:spPr/>
        <p:txBody>
          <a:bodyPr/>
          <a:lstStyle/>
          <a:p>
            <a:fld id="{2D29F3E6-7A76-4CAB-9C95-AABCC6695628}" type="slidenum">
              <a:rPr lang="de-DE" smtClean="0"/>
              <a:t>17</a:t>
            </a:fld>
            <a:endParaRPr lang="de-DE"/>
          </a:p>
        </p:txBody>
      </p:sp>
    </p:spTree>
    <p:extLst>
      <p:ext uri="{BB962C8B-B14F-4D97-AF65-F5344CB8AC3E}">
        <p14:creationId xmlns:p14="http://schemas.microsoft.com/office/powerpoint/2010/main" val="2766212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43DE6-9E47-477D-5FD7-C335FFEB63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D379B5F-9439-DAC0-F930-38D128F856B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9444CB2-068B-F6EA-0FE2-7FDE42AECE9D}"/>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Zu jedem Kriterium werden bis zu sieben </a:t>
            </a:r>
            <a:r>
              <a:rPr kumimoji="0" lang="de-DE" sz="1200" b="1" i="0" u="none" strike="noStrike" kern="1200" cap="none" spc="0" normalizeH="0" baseline="0" noProof="0" dirty="0">
                <a:ln>
                  <a:noFill/>
                </a:ln>
                <a:solidFill>
                  <a:prstClr val="black"/>
                </a:solidFill>
                <a:effectLst/>
                <a:uLnTx/>
                <a:uFillTx/>
                <a:latin typeface="+mn-lt"/>
                <a:ea typeface="+mn-ea"/>
                <a:cs typeface="+mn-cs"/>
              </a:rPr>
              <a:t>Registerkarten </a:t>
            </a:r>
            <a:r>
              <a:rPr kumimoji="0" lang="de-DE" sz="1200" b="0" i="0" u="none" strike="noStrike" kern="1200" cap="none" spc="0" normalizeH="0" baseline="0" noProof="0" dirty="0">
                <a:ln>
                  <a:noFill/>
                </a:ln>
                <a:solidFill>
                  <a:prstClr val="black"/>
                </a:solidFill>
                <a:effectLst/>
                <a:uLnTx/>
                <a:uFillTx/>
                <a:latin typeface="+mn-lt"/>
                <a:ea typeface="+mn-ea"/>
                <a:cs typeface="+mn-cs"/>
              </a:rPr>
              <a:t>mit Materialien angeboten.</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Das aufgerufene Fenster startet immer mit der Registerkarte </a:t>
            </a:r>
            <a:r>
              <a:rPr kumimoji="0" lang="de-DE" sz="1200" b="1" i="0" u="none" strike="noStrike" kern="1200" cap="none" spc="0" normalizeH="0" baseline="0" noProof="0" dirty="0">
                <a:ln>
                  <a:noFill/>
                </a:ln>
                <a:solidFill>
                  <a:prstClr val="black"/>
                </a:solidFill>
                <a:effectLst/>
                <a:uLnTx/>
                <a:uFillTx/>
                <a:latin typeface="+mn-lt"/>
                <a:ea typeface="+mn-ea"/>
                <a:cs typeface="+mn-cs"/>
              </a:rPr>
              <a:t>Informationen</a:t>
            </a:r>
            <a:r>
              <a:rPr kumimoji="0" lang="de-DE" sz="1200" b="0" i="0" u="none" strike="noStrike" kern="1200" cap="none" spc="0" normalizeH="0" baseline="0" noProof="0" dirty="0">
                <a:ln>
                  <a:noFill/>
                </a:ln>
                <a:solidFill>
                  <a:prstClr val="black"/>
                </a:solidFill>
                <a:effectLst/>
                <a:uLnTx/>
                <a:uFillTx/>
                <a:latin typeface="+mn-lt"/>
                <a:ea typeface="+mn-ea"/>
                <a:cs typeface="+mn-cs"/>
              </a:rPr>
              <a:t>. Hier werden die Aufschließenden Aussagen aufgelistet und jedes Kriterium kurz und übersichtlich in seinem inhaltlichen Kontext skizziert. Damit wird deutlich, in welchem Zusammenhang das Kriterium und dessen aufschließende Aussagen im Referenzrahmen stehen.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Unter der Registerkarte </a:t>
            </a:r>
            <a:r>
              <a:rPr kumimoji="0" lang="de-DE" sz="1200" b="1" i="0" u="none" strike="noStrike" kern="1200" cap="none" spc="0" normalizeH="0" baseline="0" noProof="0" dirty="0">
                <a:ln>
                  <a:noFill/>
                </a:ln>
                <a:solidFill>
                  <a:prstClr val="black"/>
                </a:solidFill>
                <a:effectLst/>
                <a:uLnTx/>
                <a:uFillTx/>
                <a:latin typeface="+mn-lt"/>
                <a:ea typeface="+mn-ea"/>
                <a:cs typeface="+mn-cs"/>
              </a:rPr>
              <a:t>Arbeitsmaterialien</a:t>
            </a:r>
            <a:r>
              <a:rPr kumimoji="0" lang="de-DE" sz="1200" b="0" i="0" u="none" strike="noStrike" kern="1200" cap="none" spc="0" normalizeH="0" baseline="0" noProof="0" dirty="0">
                <a:ln>
                  <a:noFill/>
                </a:ln>
                <a:solidFill>
                  <a:prstClr val="black"/>
                </a:solidFill>
                <a:effectLst/>
                <a:uLnTx/>
                <a:uFillTx/>
                <a:latin typeface="+mn-lt"/>
                <a:ea typeface="+mn-ea"/>
                <a:cs typeface="+mn-cs"/>
              </a:rPr>
              <a:t> sind Materialien aufgeführt, die als Hilfestellungen dienen und erste konkrete Impulse für die schulische Entwicklungsarbeit geben können. Hier finden sich sowohl Präsentationen als auch konkrete Materialien für unterschiedliche Einsatzzwecke.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1" i="0" u="none" strike="noStrike" kern="1200" cap="none" spc="0" normalizeH="0" baseline="0" noProof="0" dirty="0">
                <a:ln>
                  <a:noFill/>
                </a:ln>
                <a:solidFill>
                  <a:prstClr val="black"/>
                </a:solidFill>
                <a:effectLst/>
                <a:uLnTx/>
                <a:uFillTx/>
                <a:latin typeface="+mn-lt"/>
                <a:ea typeface="+mn-ea"/>
                <a:cs typeface="+mn-cs"/>
              </a:rPr>
              <a:t>Reflexionsbögen</a:t>
            </a:r>
            <a:r>
              <a:rPr kumimoji="0" lang="de-DE" sz="1200" b="0" i="0" u="none" strike="noStrike" kern="1200" cap="none" spc="0" normalizeH="0" baseline="0" noProof="0" dirty="0">
                <a:ln>
                  <a:noFill/>
                </a:ln>
                <a:solidFill>
                  <a:prstClr val="black"/>
                </a:solidFill>
                <a:effectLst/>
                <a:uLnTx/>
                <a:uFillTx/>
                <a:latin typeface="+mn-lt"/>
                <a:ea typeface="+mn-ea"/>
                <a:cs typeface="+mn-cs"/>
              </a:rPr>
              <a:t> beziehen sich unmittelbar auf die Kriterien und aufschließenden Aussagen des Referenzrahmens Schulqualität und dienen der Selbstvergewisserung und Selbstreflexion, möglicherweise auch einer ersten Bestandsaufnahme. Die Bögen liegen für Lehrerinnen und Lehrer, Schülerinnen und Schüler bis Jahrgangsstufe 7 und ab Jahrgangsstufe 8, Erziehungsberechtigte und Schulleitungen vor. Einen </a:t>
            </a:r>
            <a:r>
              <a:rPr kumimoji="0" lang="de-DE" sz="1200" b="0" i="1" u="none" strike="noStrike" kern="1200" cap="none" spc="0" normalizeH="0" baseline="0" noProof="0" dirty="0">
                <a:ln>
                  <a:noFill/>
                </a:ln>
                <a:solidFill>
                  <a:prstClr val="black"/>
                </a:solidFill>
                <a:effectLst/>
                <a:uLnTx/>
                <a:uFillTx/>
                <a:latin typeface="+mn-lt"/>
                <a:ea typeface="+mn-ea"/>
                <a:cs typeface="+mn-cs"/>
              </a:rPr>
              <a:t>Leitfaden für den Einsatz der Reflexionsbögen </a:t>
            </a:r>
            <a:r>
              <a:rPr kumimoji="0" lang="de-DE" sz="1200" b="0" i="0" u="none" strike="noStrike" kern="1200" cap="none" spc="0" normalizeH="0" baseline="0" noProof="0" dirty="0">
                <a:ln>
                  <a:noFill/>
                </a:ln>
                <a:solidFill>
                  <a:prstClr val="black"/>
                </a:solidFill>
                <a:effectLst/>
                <a:uLnTx/>
                <a:uFillTx/>
                <a:latin typeface="+mn-lt"/>
                <a:ea typeface="+mn-ea"/>
                <a:cs typeface="+mn-cs"/>
              </a:rPr>
              <a:t>finden Sie sowohl auf der Registerkarte Reflexionsbögen als auch im </a:t>
            </a:r>
            <a:r>
              <a:rPr kumimoji="0" lang="de-DE" sz="1200" b="0" i="1" u="none" strike="noStrike" kern="1200" cap="none" spc="0" normalizeH="0" baseline="0" noProof="0" dirty="0">
                <a:ln>
                  <a:noFill/>
                </a:ln>
                <a:solidFill>
                  <a:prstClr val="black"/>
                </a:solidFill>
                <a:effectLst/>
                <a:uLnTx/>
                <a:uFillTx/>
                <a:latin typeface="+mn-lt"/>
                <a:ea typeface="+mn-ea"/>
                <a:cs typeface="+mn-cs"/>
              </a:rPr>
              <a:t>Leitfaden zum Unterstützungsportal. </a:t>
            </a:r>
            <a:r>
              <a:rPr kumimoji="0" lang="de-DE" sz="1200" b="0" i="0" u="none" strike="noStrike" kern="1200" cap="none" spc="0" normalizeH="0" baseline="0" noProof="0" dirty="0">
                <a:ln>
                  <a:noFill/>
                </a:ln>
                <a:solidFill>
                  <a:prstClr val="black"/>
                </a:solidFill>
                <a:effectLst/>
                <a:uLnTx/>
                <a:uFillTx/>
                <a:latin typeface="+mn-lt"/>
                <a:ea typeface="+mn-ea"/>
                <a:cs typeface="+mn-cs"/>
              </a:rPr>
              <a:t>Dieses Angebot wird zukünftig im QUA-</a:t>
            </a:r>
            <a:r>
              <a:rPr kumimoji="0" lang="de-DE" sz="1200" b="0" i="0" u="none" strike="noStrike" kern="1200" cap="none" spc="0" normalizeH="0" baseline="0" noProof="0" dirty="0" err="1">
                <a:ln>
                  <a:noFill/>
                </a:ln>
                <a:solidFill>
                  <a:prstClr val="black"/>
                </a:solidFill>
                <a:effectLst/>
                <a:uLnTx/>
                <a:uFillTx/>
                <a:latin typeface="+mn-lt"/>
                <a:ea typeface="+mn-ea"/>
                <a:cs typeface="+mn-cs"/>
              </a:rPr>
              <a:t>LiS</a:t>
            </a:r>
            <a:r>
              <a:rPr kumimoji="0" lang="de-DE" sz="1200" b="0" i="0" u="none" strike="noStrike" kern="1200" cap="none" spc="0" normalizeH="0" baseline="0" noProof="0" dirty="0">
                <a:ln>
                  <a:noFill/>
                </a:ln>
                <a:solidFill>
                  <a:prstClr val="black"/>
                </a:solidFill>
                <a:effectLst/>
                <a:uLnTx/>
                <a:uFillTx/>
                <a:latin typeface="+mn-lt"/>
                <a:ea typeface="+mn-ea"/>
                <a:cs typeface="+mn-cs"/>
              </a:rPr>
              <a:t> ausgeweitet zu einem komplexen </a:t>
            </a:r>
            <a:r>
              <a:rPr kumimoji="0" lang="de-DE" sz="1200" b="1" i="0" u="none" strike="noStrike" kern="1200" cap="none" spc="0" normalizeH="0" baseline="0" noProof="0" dirty="0">
                <a:ln>
                  <a:noFill/>
                </a:ln>
                <a:solidFill>
                  <a:prstClr val="black"/>
                </a:solidFill>
                <a:effectLst/>
                <a:uLnTx/>
                <a:uFillTx/>
                <a:latin typeface="+mn-lt"/>
                <a:ea typeface="+mn-ea"/>
                <a:cs typeface="+mn-cs"/>
              </a:rPr>
              <a:t>Evaluationsportal</a:t>
            </a:r>
            <a:r>
              <a:rPr kumimoji="0" lang="de-DE" sz="1200" b="0" i="0" u="none" strike="noStrike" kern="1200" cap="none" spc="0" normalizeH="0" baseline="0" noProof="0" dirty="0">
                <a:ln>
                  <a:noFill/>
                </a:ln>
                <a:solidFill>
                  <a:prstClr val="black"/>
                </a:solidFill>
                <a:effectLst/>
                <a:uLnTx/>
                <a:uFillTx/>
                <a:latin typeface="+mn-lt"/>
                <a:ea typeface="+mn-ea"/>
                <a:cs typeface="+mn-cs"/>
              </a:rPr>
              <a:t>, um Schulen neben der Selbstvergewisserung auch eine Auswertung der erhobenen Daten anbieten zu können.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Unter der Registerkarte </a:t>
            </a:r>
            <a:r>
              <a:rPr kumimoji="0" lang="de-DE" sz="1200" b="1" i="0" u="none" strike="noStrike" kern="1200" cap="none" spc="0" normalizeH="0" baseline="0" noProof="0" dirty="0">
                <a:ln>
                  <a:noFill/>
                </a:ln>
                <a:solidFill>
                  <a:prstClr val="black"/>
                </a:solidFill>
                <a:effectLst/>
                <a:uLnTx/>
                <a:uFillTx/>
                <a:latin typeface="+mn-lt"/>
                <a:ea typeface="+mn-ea"/>
                <a:cs typeface="+mn-cs"/>
              </a:rPr>
              <a:t>Projekte &amp; Portale </a:t>
            </a:r>
            <a:r>
              <a:rPr kumimoji="0" lang="de-DE" sz="1200" b="0" i="0" u="none" strike="noStrike" kern="1200" cap="none" spc="0" normalizeH="0" baseline="0" noProof="0" dirty="0">
                <a:ln>
                  <a:noFill/>
                </a:ln>
                <a:solidFill>
                  <a:prstClr val="black"/>
                </a:solidFill>
                <a:effectLst/>
                <a:uLnTx/>
                <a:uFillTx/>
                <a:latin typeface="+mn-lt"/>
                <a:ea typeface="+mn-ea"/>
                <a:cs typeface="+mn-cs"/>
              </a:rPr>
              <a:t>finden sich Verweise zu Projekten, Initiativen und Portalen z.B. des Landes, der Kultusministerkonferenz (KMK), von Stiftungen und Universitäten. Schulische Projekte sind unter </a:t>
            </a:r>
            <a:r>
              <a:rPr kumimoji="0" lang="de-DE" sz="1200" b="0" i="1" u="none" strike="noStrike" kern="1200" cap="none" spc="0" normalizeH="0" baseline="0" noProof="0" dirty="0">
                <a:ln>
                  <a:noFill/>
                </a:ln>
                <a:solidFill>
                  <a:prstClr val="black"/>
                </a:solidFill>
                <a:effectLst/>
                <a:uLnTx/>
                <a:uFillTx/>
                <a:latin typeface="+mn-lt"/>
                <a:ea typeface="+mn-ea"/>
                <a:cs typeface="+mn-cs"/>
              </a:rPr>
              <a:t>Praxisbeispiele</a:t>
            </a:r>
            <a:r>
              <a:rPr kumimoji="0" lang="de-DE" sz="1200" b="0" i="0" u="none" strike="noStrike" kern="1200" cap="none" spc="0" normalizeH="0" baseline="0" noProof="0" dirty="0">
                <a:ln>
                  <a:noFill/>
                </a:ln>
                <a:solidFill>
                  <a:prstClr val="black"/>
                </a:solidFill>
                <a:effectLst/>
                <a:uLnTx/>
                <a:uFillTx/>
                <a:latin typeface="+mn-lt"/>
                <a:ea typeface="+mn-ea"/>
                <a:cs typeface="+mn-cs"/>
              </a:rPr>
              <a:t> verfügbar.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1" i="0" u="none" strike="noStrike" kern="1200" cap="none" spc="0" normalizeH="0" baseline="0" noProof="0" dirty="0">
                <a:ln>
                  <a:noFill/>
                </a:ln>
                <a:solidFill>
                  <a:prstClr val="black"/>
                </a:solidFill>
                <a:effectLst/>
                <a:uLnTx/>
                <a:uFillTx/>
                <a:latin typeface="+mn-lt"/>
                <a:ea typeface="+mn-ea"/>
                <a:cs typeface="+mn-cs"/>
              </a:rPr>
              <a:t>Praxisbeispiele</a:t>
            </a:r>
            <a:r>
              <a:rPr kumimoji="0" lang="de-DE" sz="1200" b="0" i="0" u="none" strike="noStrike" kern="1200" cap="none" spc="0" normalizeH="0" baseline="0" noProof="0" dirty="0">
                <a:ln>
                  <a:noFill/>
                </a:ln>
                <a:solidFill>
                  <a:prstClr val="black"/>
                </a:solidFill>
                <a:effectLst/>
                <a:uLnTx/>
                <a:uFillTx/>
                <a:latin typeface="+mn-lt"/>
                <a:ea typeface="+mn-ea"/>
                <a:cs typeface="+mn-cs"/>
              </a:rPr>
              <a:t>: Die Auswahl stellt schulische Vorhaben und Projekte vor, die Anregungen für Entwicklungs- und Umsetzungsprozesse geben sollen. Schulen, deren Beschreibung mit „Zum Praxisbeispiel“ verlinkt ist, stehen auch als Ansprechpartnerinnen zur Verfügung und sind verantwortlich für die inhaltliche Darstellung.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Das Tableau und die Instrumente der </a:t>
            </a:r>
            <a:r>
              <a:rPr kumimoji="0" lang="de-DE" sz="1200" b="1" i="0" u="none" strike="noStrike" kern="1200" cap="none" spc="0" normalizeH="0" baseline="0" noProof="0" dirty="0">
                <a:ln>
                  <a:noFill/>
                </a:ln>
                <a:solidFill>
                  <a:prstClr val="black"/>
                </a:solidFill>
                <a:effectLst/>
                <a:uLnTx/>
                <a:uFillTx/>
                <a:latin typeface="+mn-lt"/>
                <a:ea typeface="+mn-ea"/>
                <a:cs typeface="+mn-cs"/>
              </a:rPr>
              <a:t>Qualitätsanalyse NRW </a:t>
            </a:r>
            <a:r>
              <a:rPr kumimoji="0" lang="de-DE" sz="1200" b="0" i="0" u="none" strike="noStrike" kern="1200" cap="none" spc="0" normalizeH="0" baseline="0" noProof="0" dirty="0">
                <a:ln>
                  <a:noFill/>
                </a:ln>
                <a:solidFill>
                  <a:prstClr val="black"/>
                </a:solidFill>
                <a:effectLst/>
                <a:uLnTx/>
                <a:uFillTx/>
                <a:latin typeface="+mn-lt"/>
                <a:ea typeface="+mn-ea"/>
                <a:cs typeface="+mn-cs"/>
              </a:rPr>
              <a:t>wurden in Orientierung an den Referenzrahmen Schulqualität NRW aktualisiert.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de-DE" sz="1200" b="0" i="0" u="none" strike="noStrike" kern="1200" cap="none" spc="0" normalizeH="0" baseline="0" noProof="0" dirty="0">
                <a:ln>
                  <a:noFill/>
                </a:ln>
                <a:solidFill>
                  <a:prstClr val="black"/>
                </a:solidFill>
                <a:effectLst/>
                <a:uLnTx/>
                <a:uFillTx/>
                <a:latin typeface="+mn-lt"/>
                <a:ea typeface="+mn-ea"/>
                <a:cs typeface="+mn-cs"/>
              </a:rPr>
              <a:t>Die </a:t>
            </a:r>
            <a:r>
              <a:rPr kumimoji="0" lang="de-DE" sz="1200" b="1" i="0" u="none" strike="noStrike" kern="1200" cap="none" spc="0" normalizeH="0" baseline="0" noProof="0" dirty="0">
                <a:ln>
                  <a:noFill/>
                </a:ln>
                <a:solidFill>
                  <a:prstClr val="black"/>
                </a:solidFill>
                <a:effectLst/>
                <a:uLnTx/>
                <a:uFillTx/>
                <a:latin typeface="+mn-lt"/>
                <a:ea typeface="+mn-ea"/>
                <a:cs typeface="+mn-cs"/>
              </a:rPr>
              <a:t>Literaturauswahl </a:t>
            </a:r>
            <a:r>
              <a:rPr kumimoji="0" lang="de-DE" sz="1200" b="0" i="0" u="none" strike="noStrike" kern="1200" cap="none" spc="0" normalizeH="0" baseline="0" noProof="0" dirty="0">
                <a:ln>
                  <a:noFill/>
                </a:ln>
                <a:solidFill>
                  <a:prstClr val="black"/>
                </a:solidFill>
                <a:effectLst/>
                <a:uLnTx/>
                <a:uFillTx/>
                <a:latin typeface="+mn-lt"/>
                <a:ea typeface="+mn-ea"/>
                <a:cs typeface="+mn-cs"/>
              </a:rPr>
              <a:t>führt mit grundlegender Literatur in das jeweilige Thema ein, bietet weitere Literaturhinweise zur Vertiefung und eröffnet ggf. Perspektiven der Weiterarbeit.</a:t>
            </a:r>
            <a:endParaRPr lang="de-DE" dirty="0"/>
          </a:p>
        </p:txBody>
      </p:sp>
      <p:sp>
        <p:nvSpPr>
          <p:cNvPr id="4" name="Foliennummernplatzhalter 3">
            <a:extLst>
              <a:ext uri="{FF2B5EF4-FFF2-40B4-BE49-F238E27FC236}">
                <a16:creationId xmlns:a16="http://schemas.microsoft.com/office/drawing/2014/main" id="{F8D2E0C0-AF0B-BD4B-6C07-9E090542F090}"/>
              </a:ext>
            </a:extLst>
          </p:cNvPr>
          <p:cNvSpPr>
            <a:spLocks noGrp="1"/>
          </p:cNvSpPr>
          <p:nvPr>
            <p:ph type="sldNum" sz="quarter" idx="5"/>
          </p:nvPr>
        </p:nvSpPr>
        <p:spPr/>
        <p:txBody>
          <a:bodyPr/>
          <a:lstStyle/>
          <a:p>
            <a:fld id="{2D29F3E6-7A76-4CAB-9C95-AABCC6695628}" type="slidenum">
              <a:rPr lang="de-DE" smtClean="0"/>
              <a:t>18</a:t>
            </a:fld>
            <a:endParaRPr lang="de-DE"/>
          </a:p>
        </p:txBody>
      </p:sp>
    </p:spTree>
    <p:extLst>
      <p:ext uri="{BB962C8B-B14F-4D97-AF65-F5344CB8AC3E}">
        <p14:creationId xmlns:p14="http://schemas.microsoft.com/office/powerpoint/2010/main" val="3142065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CD9AC-EB92-029B-3A9D-7EEB97F24FB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775D3F7-A654-7CB4-62FB-21BBC3DAFDD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C031B15-0F40-5A9B-59CC-A3978D6F1BF4}"/>
              </a:ext>
            </a:extLst>
          </p:cNvPr>
          <p:cNvSpPr>
            <a:spLocks noGrp="1"/>
          </p:cNvSpPr>
          <p:nvPr>
            <p:ph type="body" idx="1"/>
          </p:nvPr>
        </p:nvSpPr>
        <p:spPr/>
        <p:txBody>
          <a:bodyPr/>
          <a:lstStyle/>
          <a:p>
            <a:r>
              <a:rPr lang="de-DE" b="1" dirty="0"/>
              <a:t>Begleitmaterialien des Online-Portals</a:t>
            </a:r>
          </a:p>
          <a:p>
            <a:endParaRPr lang="de-DE" dirty="0"/>
          </a:p>
          <a:p>
            <a:r>
              <a:rPr lang="de-DE" dirty="0"/>
              <a:t>Das Online-Unterstützungsportal des Referenzrahmens Schulqualität NRW bietet eine Vielzahl von Begleitmaterialien, die die Schul- und Unterrichtsentwicklung unterstützen:</a:t>
            </a:r>
          </a:p>
          <a:p>
            <a:pPr>
              <a:buFont typeface="Arial" panose="020B0604020202020204" pitchFamily="34" charset="0"/>
              <a:buChar char="•"/>
            </a:pPr>
            <a:r>
              <a:rPr lang="de-DE" b="1" dirty="0"/>
              <a:t> Aktuelle PowerPoint-Präsentation:</a:t>
            </a:r>
            <a:r>
              <a:rPr lang="de-DE" dirty="0"/>
              <a:t> Die PowerPoint, die sie gerade</a:t>
            </a:r>
            <a:r>
              <a:rPr lang="de-DE" baseline="0" dirty="0"/>
              <a:t> vorliegen haben</a:t>
            </a:r>
            <a:r>
              <a:rPr lang="de-DE" dirty="0"/>
              <a:t>.</a:t>
            </a:r>
          </a:p>
          <a:p>
            <a:pPr>
              <a:buFont typeface="Arial" panose="020B0604020202020204" pitchFamily="34" charset="0"/>
              <a:buChar char="•"/>
            </a:pPr>
            <a:r>
              <a:rPr lang="de-DE" b="1" dirty="0"/>
              <a:t> Methodenhandreichung:</a:t>
            </a:r>
            <a:r>
              <a:rPr lang="de-DE" dirty="0"/>
              <a:t> Eine umfassende Anleitung zur Anwendung des Referenzrahmens.</a:t>
            </a:r>
          </a:p>
          <a:p>
            <a:pPr>
              <a:buFont typeface="Arial" panose="020B0604020202020204" pitchFamily="34" charset="0"/>
              <a:buChar char="•"/>
            </a:pPr>
            <a:r>
              <a:rPr lang="de-DE" b="1" dirty="0"/>
              <a:t> Tableau des Referenzrahmens als Plakat (</a:t>
            </a:r>
            <a:r>
              <a:rPr lang="de-DE" b="1" dirty="0" err="1"/>
              <a:t>pdf</a:t>
            </a:r>
            <a:r>
              <a:rPr lang="de-DE" b="1" dirty="0"/>
              <a:t>):</a:t>
            </a:r>
            <a:r>
              <a:rPr lang="de-DE" dirty="0"/>
              <a:t> Eine übersichtliche Darstellung der Kerninhalte, die als Plakat verfügbar ist.</a:t>
            </a:r>
          </a:p>
          <a:p>
            <a:pPr>
              <a:buFont typeface="Arial" panose="020B0604020202020204" pitchFamily="34" charset="0"/>
              <a:buChar char="•"/>
            </a:pPr>
            <a:r>
              <a:rPr lang="de-DE" b="1" dirty="0"/>
              <a:t> </a:t>
            </a:r>
            <a:r>
              <a:rPr lang="de-DE" b="1" dirty="0" err="1"/>
              <a:t>Erklärfilm</a:t>
            </a:r>
            <a:r>
              <a:rPr lang="de-DE" b="1" dirty="0"/>
              <a:t>:</a:t>
            </a:r>
            <a:r>
              <a:rPr lang="de-DE" dirty="0"/>
              <a:t> Ein Video, das die Funktionen und Nutzung des Referenzrahmens Schulqualität NRW erläutert.</a:t>
            </a:r>
          </a:p>
          <a:p>
            <a:pPr>
              <a:buFont typeface="Arial" panose="020B0604020202020204" pitchFamily="34" charset="0"/>
              <a:buChar char="•"/>
            </a:pPr>
            <a:r>
              <a:rPr lang="de-DE" b="1" dirty="0"/>
              <a:t> Referenzrahmen in unterschiedlichen Formaten:</a:t>
            </a:r>
            <a:r>
              <a:rPr lang="de-DE" dirty="0"/>
              <a:t> Verfügbar zur Bearbeitung in Word- und Excel-Formaten, um individuelle Anpassungen zu ermöglichen.</a:t>
            </a:r>
          </a:p>
          <a:p>
            <a:r>
              <a:rPr lang="de-DE" dirty="0"/>
              <a:t>Diese Materialien sind wertvolle Ressourcen, um die Qualität der schulischen Arbeit gezielt zu fördern und zu unterstützen.</a:t>
            </a:r>
          </a:p>
        </p:txBody>
      </p:sp>
      <p:sp>
        <p:nvSpPr>
          <p:cNvPr id="4" name="Foliennummernplatzhalter 3">
            <a:extLst>
              <a:ext uri="{FF2B5EF4-FFF2-40B4-BE49-F238E27FC236}">
                <a16:creationId xmlns:a16="http://schemas.microsoft.com/office/drawing/2014/main" id="{5B08D3D6-1FDA-EAC1-39A8-2D6ECC2D6C71}"/>
              </a:ext>
            </a:extLst>
          </p:cNvPr>
          <p:cNvSpPr>
            <a:spLocks noGrp="1"/>
          </p:cNvSpPr>
          <p:nvPr>
            <p:ph type="sldNum" sz="quarter" idx="5"/>
          </p:nvPr>
        </p:nvSpPr>
        <p:spPr/>
        <p:txBody>
          <a:bodyPr/>
          <a:lstStyle/>
          <a:p>
            <a:fld id="{2D29F3E6-7A76-4CAB-9C95-AABCC6695628}" type="slidenum">
              <a:rPr lang="de-DE" smtClean="0"/>
              <a:t>19</a:t>
            </a:fld>
            <a:endParaRPr lang="de-DE"/>
          </a:p>
        </p:txBody>
      </p:sp>
    </p:spTree>
    <p:extLst>
      <p:ext uri="{BB962C8B-B14F-4D97-AF65-F5344CB8AC3E}">
        <p14:creationId xmlns:p14="http://schemas.microsoft.com/office/powerpoint/2010/main" val="2786943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B25FB-DB91-8758-1121-A8E35D99E4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A670289-E0BF-0F29-7BE6-328B6F6093F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BDFDA31-FF18-E29E-D305-3B05A5CD4AB0}"/>
              </a:ext>
            </a:extLst>
          </p:cNvPr>
          <p:cNvSpPr>
            <a:spLocks noGrp="1"/>
          </p:cNvSpPr>
          <p:nvPr>
            <p:ph type="body" idx="1"/>
          </p:nvPr>
        </p:nvSpPr>
        <p:spPr/>
        <p:txBody>
          <a:bodyPr/>
          <a:lstStyle/>
          <a:p>
            <a:pPr rtl="0"/>
            <a:r>
              <a:rPr lang="de-DE" b="1" dirty="0"/>
              <a:t>Sehr geehrte Damen und Herren,</a:t>
            </a:r>
          </a:p>
          <a:p>
            <a:pPr rtl="0"/>
            <a:endParaRPr lang="de-DE" dirty="0"/>
          </a:p>
          <a:p>
            <a:pPr rtl="0"/>
            <a:r>
              <a:rPr lang="de-DE" dirty="0"/>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p>
          <a:p>
            <a:pPr rtl="0"/>
            <a:r>
              <a:rPr lang="de-DE" dirty="0"/>
              <a:t>Bei Fragen oder Anregungen stehen wir Ihnen gerne unter der E-Mail-Adresse **</a:t>
            </a:r>
            <a:r>
              <a:rPr lang="de-DE" dirty="0" err="1"/>
              <a:t>referenzrahmen-nrw@qua-lis.nrw.de</a:t>
            </a:r>
            <a:r>
              <a:rPr lang="de-DE" dirty="0"/>
              <a:t>** zur Verfügung.</a:t>
            </a:r>
          </a:p>
          <a:p>
            <a:pPr rtl="0"/>
            <a:endParaRPr lang="de-DE" dirty="0"/>
          </a:p>
          <a:p>
            <a:pPr rtl="0"/>
            <a:r>
              <a:rPr lang="de-DE" b="1" dirty="0"/>
              <a:t>Mit freundlichen Grüßen</a:t>
            </a:r>
          </a:p>
          <a:p>
            <a:pPr rtl="0"/>
            <a:r>
              <a:rPr lang="de-DE" b="1" dirty="0"/>
              <a:t>Das Team des Referenzrahmens Schulqualität NRW</a:t>
            </a:r>
            <a:endParaRPr lang="de-DE" dirty="0"/>
          </a:p>
        </p:txBody>
      </p:sp>
      <p:sp>
        <p:nvSpPr>
          <p:cNvPr id="4" name="Foliennummernplatzhalter 3">
            <a:extLst>
              <a:ext uri="{FF2B5EF4-FFF2-40B4-BE49-F238E27FC236}">
                <a16:creationId xmlns:a16="http://schemas.microsoft.com/office/drawing/2014/main" id="{253D025F-A8B0-78A4-77F3-6188E86C7C25}"/>
              </a:ext>
            </a:extLst>
          </p:cNvPr>
          <p:cNvSpPr>
            <a:spLocks noGrp="1"/>
          </p:cNvSpPr>
          <p:nvPr>
            <p:ph type="sldNum" sz="quarter" idx="5"/>
          </p:nvPr>
        </p:nvSpPr>
        <p:spPr/>
        <p:txBody>
          <a:bodyPr/>
          <a:lstStyle/>
          <a:p>
            <a:fld id="{2D29F3E6-7A76-4CAB-9C95-AABCC6695628}" type="slidenum">
              <a:rPr lang="de-DE" smtClean="0"/>
              <a:t>2</a:t>
            </a:fld>
            <a:endParaRPr lang="de-DE"/>
          </a:p>
        </p:txBody>
      </p:sp>
    </p:spTree>
    <p:extLst>
      <p:ext uri="{BB962C8B-B14F-4D97-AF65-F5344CB8AC3E}">
        <p14:creationId xmlns:p14="http://schemas.microsoft.com/office/powerpoint/2010/main" val="1808235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9B76-A6D4-0D6C-F8B9-654E1BA5447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88A98C7-7466-2110-8B94-B606394890C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2760990-73CE-7EAE-FCEE-3639C41CF7AE}"/>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F1AD9C3-4BDA-3A71-8D60-0DAE8BDD718A}"/>
              </a:ext>
            </a:extLst>
          </p:cNvPr>
          <p:cNvSpPr>
            <a:spLocks noGrp="1"/>
          </p:cNvSpPr>
          <p:nvPr>
            <p:ph type="sldNum" sz="quarter" idx="5"/>
          </p:nvPr>
        </p:nvSpPr>
        <p:spPr/>
        <p:txBody>
          <a:bodyPr/>
          <a:lstStyle/>
          <a:p>
            <a:fld id="{2D29F3E6-7A76-4CAB-9C95-AABCC6695628}" type="slidenum">
              <a:rPr lang="de-DE" smtClean="0"/>
              <a:t>20</a:t>
            </a:fld>
            <a:endParaRPr lang="de-DE"/>
          </a:p>
        </p:txBody>
      </p:sp>
    </p:spTree>
    <p:extLst>
      <p:ext uri="{BB962C8B-B14F-4D97-AF65-F5344CB8AC3E}">
        <p14:creationId xmlns:p14="http://schemas.microsoft.com/office/powerpoint/2010/main" val="39059746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21</a:t>
            </a:fld>
            <a:endParaRPr lang="de-DE"/>
          </a:p>
        </p:txBody>
      </p:sp>
    </p:spTree>
    <p:extLst>
      <p:ext uri="{BB962C8B-B14F-4D97-AF65-F5344CB8AC3E}">
        <p14:creationId xmlns:p14="http://schemas.microsoft.com/office/powerpoint/2010/main" val="257224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1BC6-31F9-BED6-F709-3781D1586D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C7B1F1-8739-A0B6-E57C-FE1C87ED73D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D76129-7D8F-BCC7-8A95-F8B278BFADB7}"/>
              </a:ext>
            </a:extLst>
          </p:cNvPr>
          <p:cNvSpPr>
            <a:spLocks noGrp="1"/>
          </p:cNvSpPr>
          <p:nvPr>
            <p:ph type="body" idx="1"/>
          </p:nvPr>
        </p:nvSpPr>
        <p:spPr/>
        <p:txBody>
          <a:bodyPr/>
          <a:lstStyle/>
          <a:p>
            <a:pPr rtl="0"/>
            <a:r>
              <a:rPr lang="de-DE" b="1" dirty="0"/>
              <a:t>Sehr geehrte Damen und Herren,</a:t>
            </a:r>
          </a:p>
          <a:p>
            <a:pPr rtl="0"/>
            <a:endParaRPr lang="de-DE" dirty="0"/>
          </a:p>
          <a:p>
            <a:pPr rtl="0"/>
            <a:r>
              <a:rPr lang="de-DE" dirty="0"/>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p>
          <a:p>
            <a:pPr rtl="0"/>
            <a:r>
              <a:rPr lang="de-DE" dirty="0"/>
              <a:t>Bei Fragen oder Anregungen stehen wir Ihnen gerne unter der E-Mail-Adresse **</a:t>
            </a:r>
            <a:r>
              <a:rPr lang="de-DE" dirty="0" err="1"/>
              <a:t>referenzrahmen-nrw@qua-lis.nrw.de</a:t>
            </a:r>
            <a:r>
              <a:rPr lang="de-DE" dirty="0"/>
              <a:t>** zur Verfügung.</a:t>
            </a:r>
          </a:p>
          <a:p>
            <a:pPr rtl="0"/>
            <a:endParaRPr lang="de-DE" dirty="0"/>
          </a:p>
          <a:p>
            <a:pPr rtl="0"/>
            <a:r>
              <a:rPr lang="de-DE" b="1" dirty="0"/>
              <a:t>Mit freundlichen Grüßen</a:t>
            </a:r>
          </a:p>
          <a:p>
            <a:pPr rtl="0"/>
            <a:r>
              <a:rPr lang="de-DE" b="1" dirty="0"/>
              <a:t>Das Team des Referenzrahmens Schulqualität NRW</a:t>
            </a:r>
            <a:endParaRPr lang="de-DE" dirty="0"/>
          </a:p>
        </p:txBody>
      </p:sp>
      <p:sp>
        <p:nvSpPr>
          <p:cNvPr id="4" name="Foliennummernplatzhalter 3">
            <a:extLst>
              <a:ext uri="{FF2B5EF4-FFF2-40B4-BE49-F238E27FC236}">
                <a16:creationId xmlns:a16="http://schemas.microsoft.com/office/drawing/2014/main" id="{E0718435-2944-449A-27F5-B04868A95D42}"/>
              </a:ext>
            </a:extLst>
          </p:cNvPr>
          <p:cNvSpPr>
            <a:spLocks noGrp="1"/>
          </p:cNvSpPr>
          <p:nvPr>
            <p:ph type="sldNum" sz="quarter" idx="5"/>
          </p:nvPr>
        </p:nvSpPr>
        <p:spPr/>
        <p:txBody>
          <a:bodyPr/>
          <a:lstStyle/>
          <a:p>
            <a:fld id="{2D29F3E6-7A76-4CAB-9C95-AABCC6695628}" type="slidenum">
              <a:rPr lang="de-DE" smtClean="0"/>
              <a:t>3</a:t>
            </a:fld>
            <a:endParaRPr lang="de-DE"/>
          </a:p>
        </p:txBody>
      </p:sp>
    </p:spTree>
    <p:extLst>
      <p:ext uri="{BB962C8B-B14F-4D97-AF65-F5344CB8AC3E}">
        <p14:creationId xmlns:p14="http://schemas.microsoft.com/office/powerpoint/2010/main" val="1057260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1BC6-31F9-BED6-F709-3781D1586D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C7B1F1-8739-A0B6-E57C-FE1C87ED73D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ED76129-7D8F-BCC7-8A95-F8B278BFADB7}"/>
              </a:ext>
            </a:extLst>
          </p:cNvPr>
          <p:cNvSpPr>
            <a:spLocks noGrp="1"/>
          </p:cNvSpPr>
          <p:nvPr>
            <p:ph type="body" idx="1"/>
          </p:nvPr>
        </p:nvSpPr>
        <p:spPr/>
        <p:txBody>
          <a:bodyPr/>
          <a:lstStyle/>
          <a:p>
            <a:pPr rtl="0"/>
            <a:r>
              <a:rPr lang="de-DE" b="1" dirty="0"/>
              <a:t>Sehr geehrte Damen und Herren,</a:t>
            </a:r>
          </a:p>
          <a:p>
            <a:pPr rtl="0"/>
            <a:endParaRPr lang="de-DE" dirty="0"/>
          </a:p>
          <a:p>
            <a:pPr rtl="0"/>
            <a:r>
              <a:rPr lang="de-DE" dirty="0"/>
              <a:t>In der folgenden Präsentation werden die Funktionen und Struktur des Referenzrahmens Schulqualität NRW sowie die Zielsetzungen und der Umgang mit dem Online-Unterstützungsportal zum Referenzrahmen Schulqualität NRW erläutert. Diese Präsentation soll Ihnen als Unterstützung bei der Einführung des Referenzrahmens und des Unterstützungsportals in den Gremien Ihrer Schule dienen.</a:t>
            </a:r>
          </a:p>
          <a:p>
            <a:pPr rtl="0"/>
            <a:endParaRPr lang="de-DE" dirty="0"/>
          </a:p>
          <a:p>
            <a:pPr rtl="0"/>
            <a:r>
              <a:rPr lang="de-DE" dirty="0"/>
              <a:t>Bei Fragen oder Anregungen stehen wir Ihnen gerne unter der E-Mail-Adresse **</a:t>
            </a:r>
            <a:r>
              <a:rPr lang="de-DE" dirty="0" err="1"/>
              <a:t>referenzrahmen-nrw@qua-lis.nrw.de</a:t>
            </a:r>
            <a:r>
              <a:rPr lang="de-DE" dirty="0"/>
              <a:t>** zur Verfügung.</a:t>
            </a:r>
          </a:p>
          <a:p>
            <a:pPr rtl="0"/>
            <a:endParaRPr lang="de-DE" dirty="0"/>
          </a:p>
          <a:p>
            <a:pPr rtl="0"/>
            <a:r>
              <a:rPr lang="de-DE" b="1" dirty="0"/>
              <a:t>Mit freundlichen Grüßen</a:t>
            </a:r>
          </a:p>
          <a:p>
            <a:pPr rtl="0"/>
            <a:r>
              <a:rPr lang="de-DE" b="1" dirty="0"/>
              <a:t>Das Team des Referenzrahmens Schulqualität NRW</a:t>
            </a:r>
            <a:endParaRPr lang="de-DE" dirty="0"/>
          </a:p>
        </p:txBody>
      </p:sp>
      <p:sp>
        <p:nvSpPr>
          <p:cNvPr id="4" name="Foliennummernplatzhalter 3">
            <a:extLst>
              <a:ext uri="{FF2B5EF4-FFF2-40B4-BE49-F238E27FC236}">
                <a16:creationId xmlns:a16="http://schemas.microsoft.com/office/drawing/2014/main" id="{E0718435-2944-449A-27F5-B04868A95D42}"/>
              </a:ext>
            </a:extLst>
          </p:cNvPr>
          <p:cNvSpPr>
            <a:spLocks noGrp="1"/>
          </p:cNvSpPr>
          <p:nvPr>
            <p:ph type="sldNum" sz="quarter" idx="5"/>
          </p:nvPr>
        </p:nvSpPr>
        <p:spPr/>
        <p:txBody>
          <a:bodyPr/>
          <a:lstStyle/>
          <a:p>
            <a:fld id="{2D29F3E6-7A76-4CAB-9C95-AABCC6695628}" type="slidenum">
              <a:rPr lang="de-DE" smtClean="0"/>
              <a:t>4</a:t>
            </a:fld>
            <a:endParaRPr lang="de-DE"/>
          </a:p>
        </p:txBody>
      </p:sp>
    </p:spTree>
    <p:extLst>
      <p:ext uri="{BB962C8B-B14F-4D97-AF65-F5344CB8AC3E}">
        <p14:creationId xmlns:p14="http://schemas.microsoft.com/office/powerpoint/2010/main" val="2017007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sz="1200" b="1" dirty="0"/>
              <a:t>Weitere Informationen</a:t>
            </a:r>
            <a:r>
              <a:rPr lang="de-DE" sz="1200" dirty="0"/>
              <a:t>:</a:t>
            </a:r>
          </a:p>
          <a:p>
            <a:pPr rtl="0"/>
            <a:endParaRPr lang="de-DE" sz="1200" dirty="0"/>
          </a:p>
          <a:p>
            <a:pPr marL="171450" indent="-171450" rtl="0">
              <a:buFont typeface="Arial" panose="020B0604020202020204" pitchFamily="34" charset="0"/>
              <a:buChar char="•"/>
            </a:pPr>
            <a:r>
              <a:rPr lang="de-DE" sz="1200" dirty="0"/>
              <a:t>2013: Im Rahmen eines Online-Beteiligungsverfahrens zum Entwurf des Referenzrahmens hatten Schulleitungen, Lehrkräfte, Schüler, Eltern, die Schulaufsicht, Verbände und die Öffentlichkeit die Möglichkeit, Stellungnahmen und Ergänzungen einzureichen. Fast 6.000 Teilnehmende nutzten dieses Angebot, was zu einer Überarbeitung führte.</a:t>
            </a:r>
          </a:p>
          <a:p>
            <a:pPr marL="171450" indent="-171450" rtl="0">
              <a:buFont typeface="Arial" panose="020B0604020202020204" pitchFamily="34" charset="0"/>
              <a:buChar char="•"/>
            </a:pPr>
            <a:r>
              <a:rPr lang="de-DE" sz="1200" dirty="0"/>
              <a:t>2020: Seit dem Schuljahr 2020/2021 liegt die aktualisierte Fassung des Referenzrahmens vor.</a:t>
            </a:r>
          </a:p>
          <a:p>
            <a:pPr marL="0" indent="0" rtl="0">
              <a:buFont typeface="Arial" panose="020B0604020202020204" pitchFamily="34" charset="0"/>
              <a:buNone/>
            </a:pPr>
            <a:endParaRPr lang="de-DE" sz="1200" dirty="0"/>
          </a:p>
          <a:p>
            <a:pPr marL="0" indent="0" rtl="0">
              <a:buFont typeface="Arial" panose="020B0604020202020204" pitchFamily="34" charset="0"/>
              <a:buNone/>
            </a:pPr>
            <a:r>
              <a:rPr lang="de-DE" sz="1200" dirty="0"/>
              <a:t>Der Aktualisierungsprozess gliederte sich in mehrere Phasen:</a:t>
            </a:r>
          </a:p>
          <a:p>
            <a:pPr marL="171450" indent="-171450" rtl="0">
              <a:buFont typeface="Arial" panose="020B0604020202020204" pitchFamily="34" charset="0"/>
              <a:buChar char="•"/>
            </a:pPr>
            <a:r>
              <a:rPr lang="de-DE" sz="1200" dirty="0"/>
              <a:t>2014: Erste Veröffentlichung des Referenzrahmens.</a:t>
            </a:r>
          </a:p>
          <a:p>
            <a:pPr marL="171450" indent="-171450" rtl="0">
              <a:buFont typeface="Arial" panose="020B0604020202020204" pitchFamily="34" charset="0"/>
              <a:buChar char="•"/>
            </a:pPr>
            <a:r>
              <a:rPr lang="de-DE" sz="1200" dirty="0"/>
              <a:t>Seit 2014: Kontinuierliche Sammlung von Eingaben zur Aktualisierung.</a:t>
            </a:r>
          </a:p>
          <a:p>
            <a:pPr marL="171450" indent="-171450" rtl="0">
              <a:buFont typeface="Arial" panose="020B0604020202020204" pitchFamily="34" charset="0"/>
              <a:buChar char="•"/>
            </a:pPr>
            <a:r>
              <a:rPr lang="de-DE" sz="1200" dirty="0"/>
              <a:t>Seit 2015: Systematische Verteilung und Implementierung.</a:t>
            </a:r>
          </a:p>
          <a:p>
            <a:pPr marL="171450" indent="-171450" rtl="0">
              <a:buFont typeface="Arial" panose="020B0604020202020204" pitchFamily="34" charset="0"/>
              <a:buChar char="•"/>
            </a:pPr>
            <a:r>
              <a:rPr lang="de-DE" sz="1200" dirty="0"/>
              <a:t>2018: Zusammenführung der Eingaben, unterstützt durch das MSB und wissenschaftliche Begleitung.</a:t>
            </a:r>
          </a:p>
          <a:p>
            <a:pPr marL="171450" indent="-171450" rtl="0">
              <a:buFont typeface="Arial" panose="020B0604020202020204" pitchFamily="34" charset="0"/>
              <a:buChar char="•"/>
            </a:pPr>
            <a:r>
              <a:rPr lang="de-DE" sz="1200" dirty="0"/>
              <a:t>2019: Abstimmungsprozess zur Aktualisierung.</a:t>
            </a:r>
          </a:p>
          <a:p>
            <a:pPr marL="171450" indent="-171450" rtl="0">
              <a:buFont typeface="Arial" panose="020B0604020202020204" pitchFamily="34" charset="0"/>
              <a:buChar char="•"/>
            </a:pPr>
            <a:r>
              <a:rPr lang="de-DE" sz="1200" dirty="0"/>
              <a:t>2020: Zustimmung der Ministerin Gebauer zur Aktualisierung und Veröffentlichung des neuen Layouts.</a:t>
            </a:r>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5</a:t>
            </a:fld>
            <a:endParaRPr lang="de-DE"/>
          </a:p>
        </p:txBody>
      </p:sp>
    </p:spTree>
    <p:extLst>
      <p:ext uri="{BB962C8B-B14F-4D97-AF65-F5344CB8AC3E}">
        <p14:creationId xmlns:p14="http://schemas.microsoft.com/office/powerpoint/2010/main" val="1318922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DE" sz="1200" b="1" dirty="0"/>
              <a:t>Weitere Informationen</a:t>
            </a:r>
            <a:r>
              <a:rPr lang="de-DE" sz="1200" dirty="0"/>
              <a:t>:</a:t>
            </a:r>
          </a:p>
          <a:p>
            <a:pPr rtl="0"/>
            <a:endParaRPr lang="de-DE" sz="1200" dirty="0"/>
          </a:p>
          <a:p>
            <a:pPr marL="171450" indent="-171450" rtl="0">
              <a:buFont typeface="Arial" panose="020B0604020202020204" pitchFamily="34" charset="0"/>
              <a:buChar char="•"/>
            </a:pPr>
            <a:r>
              <a:rPr lang="de-DE" sz="1200" dirty="0"/>
              <a:t>2013: Im Rahmen eines Online-Beteiligungsverfahrens zum Entwurf des Referenzrahmens hatten Schulleitungen, Lehrkräfte, Schüler, Eltern, die Schulaufsicht, Verbände und die Öffentlichkeit die Möglichkeit, Stellungnahmen und Ergänzungen einzureichen. Fast 6.000 Teilnehmende nutzten dieses Angebot, was zu einer Überarbeitung führte.</a:t>
            </a:r>
          </a:p>
          <a:p>
            <a:pPr marL="171450" indent="-171450" rtl="0">
              <a:buFont typeface="Arial" panose="020B0604020202020204" pitchFamily="34" charset="0"/>
              <a:buChar char="•"/>
            </a:pPr>
            <a:r>
              <a:rPr lang="de-DE" sz="1200" dirty="0"/>
              <a:t>2020: Seit dem Schuljahr 2020/2021 liegt die aktualisierte Fassung des Referenzrahmens vor.</a:t>
            </a:r>
          </a:p>
          <a:p>
            <a:pPr marL="0" indent="0" rtl="0">
              <a:buFont typeface="Arial" panose="020B0604020202020204" pitchFamily="34" charset="0"/>
              <a:buNone/>
            </a:pPr>
            <a:endParaRPr lang="de-DE" sz="1200" dirty="0"/>
          </a:p>
          <a:p>
            <a:pPr marL="0" indent="0" rtl="0">
              <a:buFont typeface="Arial" panose="020B0604020202020204" pitchFamily="34" charset="0"/>
              <a:buNone/>
            </a:pPr>
            <a:r>
              <a:rPr lang="de-DE" sz="1200" dirty="0"/>
              <a:t>Der Aktualisierungsprozess gliederte sich in mehrere Phasen:</a:t>
            </a:r>
          </a:p>
          <a:p>
            <a:pPr marL="171450" indent="-171450" rtl="0">
              <a:buFont typeface="Arial" panose="020B0604020202020204" pitchFamily="34" charset="0"/>
              <a:buChar char="•"/>
            </a:pPr>
            <a:r>
              <a:rPr lang="de-DE" sz="1200" dirty="0"/>
              <a:t>2014: Erste Veröffentlichung des Referenzrahmens.</a:t>
            </a:r>
          </a:p>
          <a:p>
            <a:pPr marL="171450" indent="-171450" rtl="0">
              <a:buFont typeface="Arial" panose="020B0604020202020204" pitchFamily="34" charset="0"/>
              <a:buChar char="•"/>
            </a:pPr>
            <a:r>
              <a:rPr lang="de-DE" sz="1200" dirty="0"/>
              <a:t>Seit 2014: Kontinuierliche Sammlung von Eingaben zur Aktualisierung.</a:t>
            </a:r>
          </a:p>
          <a:p>
            <a:pPr marL="171450" indent="-171450" rtl="0">
              <a:buFont typeface="Arial" panose="020B0604020202020204" pitchFamily="34" charset="0"/>
              <a:buChar char="•"/>
            </a:pPr>
            <a:r>
              <a:rPr lang="de-DE" sz="1200" dirty="0"/>
              <a:t>Seit 2015: Systematische Verteilung und Implementierung.</a:t>
            </a:r>
          </a:p>
          <a:p>
            <a:pPr marL="171450" indent="-171450" rtl="0">
              <a:buFont typeface="Arial" panose="020B0604020202020204" pitchFamily="34" charset="0"/>
              <a:buChar char="•"/>
            </a:pPr>
            <a:r>
              <a:rPr lang="de-DE" sz="1200" dirty="0"/>
              <a:t>2018: Zusammenführung der Eingaben, unterstützt durch das MSB und wissenschaftliche Begleitung.</a:t>
            </a:r>
          </a:p>
          <a:p>
            <a:pPr marL="171450" indent="-171450" rtl="0">
              <a:buFont typeface="Arial" panose="020B0604020202020204" pitchFamily="34" charset="0"/>
              <a:buChar char="•"/>
            </a:pPr>
            <a:r>
              <a:rPr lang="de-DE" sz="1200" dirty="0"/>
              <a:t>2019: Abstimmungsprozess zur Aktualisierung.</a:t>
            </a:r>
          </a:p>
          <a:p>
            <a:pPr marL="171450" indent="-171450" rtl="0">
              <a:buFont typeface="Arial" panose="020B0604020202020204" pitchFamily="34" charset="0"/>
              <a:buChar char="•"/>
            </a:pPr>
            <a:r>
              <a:rPr lang="de-DE" sz="1200" dirty="0"/>
              <a:t>2020: Zustimmung der Ministerin Gebauer zur Aktualisierung und Veröffentlichung des neuen Layouts.</a:t>
            </a:r>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6</a:t>
            </a:fld>
            <a:endParaRPr lang="de-DE"/>
          </a:p>
        </p:txBody>
      </p:sp>
    </p:spTree>
    <p:extLst>
      <p:ext uri="{BB962C8B-B14F-4D97-AF65-F5344CB8AC3E}">
        <p14:creationId xmlns:p14="http://schemas.microsoft.com/office/powerpoint/2010/main" val="648389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2EF1E-3329-504A-40F1-9FB810F8C99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A317676-87E7-B54E-04FA-34533600C4F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C97EDF0-1E1C-90A2-FBEB-A4EAF5098B01}"/>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439BD52A-6D39-35EA-B765-F69455A60E86}"/>
              </a:ext>
            </a:extLst>
          </p:cNvPr>
          <p:cNvSpPr>
            <a:spLocks noGrp="1"/>
          </p:cNvSpPr>
          <p:nvPr>
            <p:ph type="sldNum" sz="quarter" idx="5"/>
          </p:nvPr>
        </p:nvSpPr>
        <p:spPr/>
        <p:txBody>
          <a:bodyPr/>
          <a:lstStyle/>
          <a:p>
            <a:fld id="{2D29F3E6-7A76-4CAB-9C95-AABCC6695628}" type="slidenum">
              <a:rPr lang="de-DE" smtClean="0"/>
              <a:t>7</a:t>
            </a:fld>
            <a:endParaRPr lang="de-DE"/>
          </a:p>
        </p:txBody>
      </p:sp>
    </p:spTree>
    <p:extLst>
      <p:ext uri="{BB962C8B-B14F-4D97-AF65-F5344CB8AC3E}">
        <p14:creationId xmlns:p14="http://schemas.microsoft.com/office/powerpoint/2010/main" val="2644276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4C53D-56DE-BA04-B643-68D377F9A22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3001B23-2889-78A7-A9EF-65336563B19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10A694E-88CF-F163-A752-5A190689722D}"/>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1744A331-CDEA-A1D0-795F-C1386B344D0D}"/>
              </a:ext>
            </a:extLst>
          </p:cNvPr>
          <p:cNvSpPr>
            <a:spLocks noGrp="1"/>
          </p:cNvSpPr>
          <p:nvPr>
            <p:ph type="sldNum" sz="quarter" idx="5"/>
          </p:nvPr>
        </p:nvSpPr>
        <p:spPr/>
        <p:txBody>
          <a:bodyPr/>
          <a:lstStyle/>
          <a:p>
            <a:fld id="{2D29F3E6-7A76-4CAB-9C95-AABCC6695628}" type="slidenum">
              <a:rPr lang="de-DE" smtClean="0"/>
              <a:t>8</a:t>
            </a:fld>
            <a:endParaRPr lang="de-DE"/>
          </a:p>
        </p:txBody>
      </p:sp>
    </p:spTree>
    <p:extLst>
      <p:ext uri="{BB962C8B-B14F-4D97-AF65-F5344CB8AC3E}">
        <p14:creationId xmlns:p14="http://schemas.microsoft.com/office/powerpoint/2010/main" val="1683837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A2F59-A4B2-ADCC-9F7B-81F0F23CA98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4524CFA-AB57-3675-D6EE-93F49BDE24C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3273B22-BFBE-FB5D-63B3-817A57AF4090}"/>
              </a:ext>
            </a:extLst>
          </p:cNvPr>
          <p:cNvSpPr>
            <a:spLocks noGrp="1"/>
          </p:cNvSpPr>
          <p:nvPr>
            <p:ph type="body" idx="1"/>
          </p:nvPr>
        </p:nvSpPr>
        <p:spPr/>
        <p:txBody>
          <a:bodyPr/>
          <a:lstStyle/>
          <a:p>
            <a:pPr rtl="0"/>
            <a:endParaRPr lang="de-DE" dirty="0"/>
          </a:p>
        </p:txBody>
      </p:sp>
      <p:sp>
        <p:nvSpPr>
          <p:cNvPr id="4" name="Foliennummernplatzhalter 3">
            <a:extLst>
              <a:ext uri="{FF2B5EF4-FFF2-40B4-BE49-F238E27FC236}">
                <a16:creationId xmlns:a16="http://schemas.microsoft.com/office/drawing/2014/main" id="{456E1994-A4AB-4294-195D-5AD9FBBEDCD1}"/>
              </a:ext>
            </a:extLst>
          </p:cNvPr>
          <p:cNvSpPr>
            <a:spLocks noGrp="1"/>
          </p:cNvSpPr>
          <p:nvPr>
            <p:ph type="sldNum" sz="quarter" idx="5"/>
          </p:nvPr>
        </p:nvSpPr>
        <p:spPr/>
        <p:txBody>
          <a:bodyPr/>
          <a:lstStyle/>
          <a:p>
            <a:fld id="{2D29F3E6-7A76-4CAB-9C95-AABCC6695628}" type="slidenum">
              <a:rPr lang="de-DE" smtClean="0"/>
              <a:t>9</a:t>
            </a:fld>
            <a:endParaRPr lang="de-DE"/>
          </a:p>
        </p:txBody>
      </p:sp>
    </p:spTree>
    <p:extLst>
      <p:ext uri="{BB962C8B-B14F-4D97-AF65-F5344CB8AC3E}">
        <p14:creationId xmlns:p14="http://schemas.microsoft.com/office/powerpoint/2010/main" val="40804433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Foto hoch">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4294800"/>
          </a:xfrm>
        </p:spPr>
        <p:txBody>
          <a:bodyPr/>
          <a:lstStyle>
            <a:lvl1pPr marL="0" indent="0">
              <a:buFontTx/>
              <a:buNone/>
              <a:defRPr/>
            </a:lvl1pPr>
          </a:lstStyle>
          <a:p>
            <a:endParaRPr lang="de-DE" dirty="0"/>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264978"/>
            <a:ext cx="11174413" cy="1134512"/>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3421993"/>
            <a:ext cx="11174413" cy="1290637"/>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4744998"/>
            <a:ext cx="3474002" cy="365125"/>
          </a:xfr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pic>
        <p:nvPicPr>
          <p:cNvPr id="8" name="Grafik 7">
            <a:extLst>
              <a:ext uri="{FF2B5EF4-FFF2-40B4-BE49-F238E27FC236}">
                <a16:creationId xmlns:a16="http://schemas.microsoft.com/office/drawing/2014/main" id="{1474154F-5FCC-0F9B-3A2F-2C554F6671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10" name="Grafik 9">
            <a:extLst>
              <a:ext uri="{FF2B5EF4-FFF2-40B4-BE49-F238E27FC236}">
                <a16:creationId xmlns:a16="http://schemas.microsoft.com/office/drawing/2014/main" id="{225D5D1B-5C67-89F8-54DE-12A69A5F0B2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20734865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SubHeadline und 2 Textfelder">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5305725"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5305725" cy="448033"/>
          </a:xfrm>
        </p:spPr>
        <p:txBody>
          <a:bodyPr anchor="t"/>
          <a:lstStyle>
            <a:lvl1pPr marL="0" indent="0">
              <a:spcBef>
                <a:spcPts val="0"/>
              </a:spcBef>
              <a:buNone/>
              <a:defRPr sz="20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extplatzhalter 7">
            <a:extLst>
              <a:ext uri="{FF2B5EF4-FFF2-40B4-BE49-F238E27FC236}">
                <a16:creationId xmlns:a16="http://schemas.microsoft.com/office/drawing/2014/main" id="{575DB228-7C43-CC40-CE5C-00420182D7F6}"/>
              </a:ext>
            </a:extLst>
          </p:cNvPr>
          <p:cNvSpPr>
            <a:spLocks noGrp="1"/>
          </p:cNvSpPr>
          <p:nvPr>
            <p:ph type="body" sz="quarter" idx="14"/>
          </p:nvPr>
        </p:nvSpPr>
        <p:spPr>
          <a:xfrm>
            <a:off x="6448689" y="1951038"/>
            <a:ext cx="5220000" cy="422751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itel 1">
            <a:extLst>
              <a:ext uri="{FF2B5EF4-FFF2-40B4-BE49-F238E27FC236}">
                <a16:creationId xmlns:a16="http://schemas.microsoft.com/office/drawing/2014/main" id="{E3B594D2-329F-16D7-EF75-1CFFD3699E5E}"/>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8DE123A5-69AE-9015-AD10-9812088C2D3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5" name="Fußzeilenplatzhalter 4">
            <a:extLst>
              <a:ext uri="{FF2B5EF4-FFF2-40B4-BE49-F238E27FC236}">
                <a16:creationId xmlns:a16="http://schemas.microsoft.com/office/drawing/2014/main" id="{CB741BA6-BAA3-3F33-A778-4848BCE649B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F1D5CBC5-B590-D04E-3A2A-677B3F3763B1}"/>
              </a:ext>
            </a:extLst>
          </p:cNvPr>
          <p:cNvSpPr>
            <a:spLocks noGrp="1"/>
          </p:cNvSpPr>
          <p:nvPr>
            <p:ph type="sldNum" sz="quarter" idx="4"/>
          </p:nvPr>
        </p:nvSpPr>
        <p:spPr>
          <a:xfrm>
            <a:off x="10854588" y="6356350"/>
            <a:ext cx="814101"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72179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ext und Foto links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0" y="0"/>
            <a:ext cx="580866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C98E448C-E186-058B-3C35-98E75931D705}"/>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992D3119-87CF-1B6A-48C5-65CBD1470E61}"/>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10770416-FA7D-88B8-0DCB-33B1ADBA4041}"/>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51331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ext und Foto links 2">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0"/>
            <a:ext cx="530701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A5C97B0C-977C-2ED0-BE98-8B65AAAD30D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4C5CD661-612B-6264-61C6-6784416F25E2}"/>
              </a:ext>
            </a:extLst>
          </p:cNvPr>
          <p:cNvSpPr>
            <a:spLocks noGrp="1"/>
          </p:cNvSpPr>
          <p:nvPr>
            <p:ph type="dt" sz="half" idx="2"/>
          </p:nvPr>
        </p:nvSpPr>
        <p:spPr>
          <a:xfrm>
            <a:off x="501650" y="6356349"/>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00BDA623-5AA2-4C5B-B4F5-6C9E4B81E9E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dirty="0"/>
              <a:t>Präsentationstitel</a:t>
            </a:r>
          </a:p>
        </p:txBody>
      </p:sp>
      <p:sp>
        <p:nvSpPr>
          <p:cNvPr id="5" name="Foliennummernplatzhalter 5">
            <a:extLst>
              <a:ext uri="{FF2B5EF4-FFF2-40B4-BE49-F238E27FC236}">
                <a16:creationId xmlns:a16="http://schemas.microsoft.com/office/drawing/2014/main" id="{D56BBACD-FCA7-5782-03AD-1B5A596B265B}"/>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634560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ext und Foto links 3">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5307013"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BB331C8-60D5-977C-D24E-3608D7F8C8E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F6F01E9F-F856-09DC-822E-B60684380057}"/>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6BD09DFF-6090-54C6-31FE-8453909C61A8}"/>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861D26E4-E023-8314-8AE6-1E2185C0F96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73178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xt und Foto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71991" y="1949451"/>
            <a:ext cx="2504071"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8189999"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71991" y="3010236"/>
            <a:ext cx="250407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4E9A06B8-ABAB-D5F0-7E59-438197C551D7}"/>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B1A943FC-CB23-A45C-055E-22C77375CD1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DCAD8C86-79D6-19A9-8ED1-CA5EAD71BE0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2365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Text und Foto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3020400"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3">
            <a:extLst>
              <a:ext uri="{FF2B5EF4-FFF2-40B4-BE49-F238E27FC236}">
                <a16:creationId xmlns:a16="http://schemas.microsoft.com/office/drawing/2014/main" id="{04AEC99B-8ABA-7B96-5B5D-92C63C1DCFF4}"/>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62758E94-8FD8-C05F-7D45-08E50656215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8887B44A-BCB4-55E5-ECDC-ABDC1B2076D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045116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Text und Zitat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0"/>
            <a:ext cx="3020400" cy="5770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691755" y="71969"/>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783772" y="5372154"/>
            <a:ext cx="2549590"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440267"/>
            <a:ext cx="2549590" cy="4812868"/>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E21BA58A-A3B7-3056-736E-DCCF48E8CB6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8" name="Fußzeilenplatzhalter 4">
            <a:extLst>
              <a:ext uri="{FF2B5EF4-FFF2-40B4-BE49-F238E27FC236}">
                <a16:creationId xmlns:a16="http://schemas.microsoft.com/office/drawing/2014/main" id="{C2E184BD-9248-2A3B-27D9-FBFB8638F22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9" name="Foliennummernplatzhalter 5">
            <a:extLst>
              <a:ext uri="{FF2B5EF4-FFF2-40B4-BE49-F238E27FC236}">
                <a16:creationId xmlns:a16="http://schemas.microsoft.com/office/drawing/2014/main" id="{56510B65-B060-DAB1-4FAF-9AC08A64108C}"/>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181310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Text und Zitat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75653" y="1949451"/>
            <a:ext cx="540040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75653" y="3010236"/>
            <a:ext cx="5400410"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1041404"/>
            <a:ext cx="5292726" cy="472939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720036" y="1605392"/>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1075936" y="4881087"/>
            <a:ext cx="4538217"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1964263"/>
            <a:ext cx="4830382" cy="2822341"/>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FF640C48-4CD4-D9EB-73C2-3A81D091A36B}"/>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8" name="Fußzeilenplatzhalter 4">
            <a:extLst>
              <a:ext uri="{FF2B5EF4-FFF2-40B4-BE49-F238E27FC236}">
                <a16:creationId xmlns:a16="http://schemas.microsoft.com/office/drawing/2014/main" id="{DD6D57B5-CBC8-F5B6-A71A-1A67D07A6BE9}"/>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9" name="Foliennummernplatzhalter 5">
            <a:extLst>
              <a:ext uri="{FF2B5EF4-FFF2-40B4-BE49-F238E27FC236}">
                <a16:creationId xmlns:a16="http://schemas.microsoft.com/office/drawing/2014/main" id="{1A3CF2BB-6642-3A66-4688-E3D2324179A1}"/>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1883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Text und Themengrafik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506383" y="1949451"/>
            <a:ext cx="716967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506381" y="3010236"/>
            <a:ext cx="716968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3528000" cy="5770800"/>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743FE394-1881-3192-154E-0C42C28F5762}"/>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47B95900-B2C7-0360-C360-2E57C06CB1B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A3EBFDFA-4E63-B832-B232-5FB607B75B15}"/>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70281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1"/>
            <a:ext cx="5392185"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010236"/>
            <a:ext cx="5392187"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5306400" cy="5770800"/>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E2BC59D4-E9A3-28C6-F865-3AEBC5BC73A3}"/>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DE58A152-EC42-60B5-BF12-A8388ADFE0A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002E7866-1882-93DC-5ACD-14007A83D400}"/>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704030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5600164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und Themengrafik mittel">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1949451"/>
            <a:ext cx="5306400" cy="3821347"/>
          </a:xfrm>
        </p:spPr>
        <p:txBody>
          <a:bodyPr/>
          <a:lstStyle>
            <a:lvl1pPr marL="0" indent="0">
              <a:buFontTx/>
              <a:buNone/>
              <a:defRPr/>
            </a:lvl1pPr>
          </a:lstStyle>
          <a:p>
            <a:endParaRPr lang="de-DE"/>
          </a:p>
        </p:txBody>
      </p:sp>
      <p:sp>
        <p:nvSpPr>
          <p:cNvPr id="4" name="Textplatzhalter 7">
            <a:extLst>
              <a:ext uri="{FF2B5EF4-FFF2-40B4-BE49-F238E27FC236}">
                <a16:creationId xmlns:a16="http://schemas.microsoft.com/office/drawing/2014/main" id="{BADE437F-257C-CC25-58CF-269B5AAFDC17}"/>
              </a:ext>
            </a:extLst>
          </p:cNvPr>
          <p:cNvSpPr>
            <a:spLocks noGrp="1"/>
          </p:cNvSpPr>
          <p:nvPr>
            <p:ph type="body" sz="quarter" idx="14"/>
          </p:nvPr>
        </p:nvSpPr>
        <p:spPr>
          <a:xfrm>
            <a:off x="6283875" y="1949452"/>
            <a:ext cx="5392187" cy="4229098"/>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1">
            <a:extLst>
              <a:ext uri="{FF2B5EF4-FFF2-40B4-BE49-F238E27FC236}">
                <a16:creationId xmlns:a16="http://schemas.microsoft.com/office/drawing/2014/main" id="{EA3EA077-4F97-DCAD-0B5A-DC8FDE5AAC11}"/>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0BA7230A-EC49-8A5F-9696-E6DF0BAE5D7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3" name="Fußzeilenplatzhalter 4">
            <a:extLst>
              <a:ext uri="{FF2B5EF4-FFF2-40B4-BE49-F238E27FC236}">
                <a16:creationId xmlns:a16="http://schemas.microsoft.com/office/drawing/2014/main" id="{6FBBC137-7AFC-7E29-C42E-BBB47D42B45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4AF9F158-8F60-24D9-34E9-279F019CB7C2}"/>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014801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und Themengrafik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88464" y="1949451"/>
            <a:ext cx="248759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88464" y="3010236"/>
            <a:ext cx="248759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8211600" cy="5770800"/>
          </a:xfrm>
        </p:spPr>
        <p:txBody>
          <a:bodyPr/>
          <a:lstStyle>
            <a:lvl1pPr marL="0" indent="0">
              <a:buFontTx/>
              <a:buNone/>
              <a:defRPr/>
            </a:lvl1pPr>
          </a:lstStyle>
          <a:p>
            <a:endParaRPr lang="de-DE" dirty="0"/>
          </a:p>
        </p:txBody>
      </p:sp>
      <p:sp>
        <p:nvSpPr>
          <p:cNvPr id="3" name="Datumsplatzhalter 3">
            <a:extLst>
              <a:ext uri="{FF2B5EF4-FFF2-40B4-BE49-F238E27FC236}">
                <a16:creationId xmlns:a16="http://schemas.microsoft.com/office/drawing/2014/main" id="{1BFCC063-F699-8278-DA7F-BE712F4F1378}"/>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2AEFD577-3554-7113-67B1-9516FB174A54}"/>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B95126F1-C19E-2BE0-54A7-9F4B940834D8}"/>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978040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piteltrennseite Foto hoch">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2000" cy="4835525"/>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4C77B25E-0F8F-242F-F6AD-676DC436A0A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22AFB948-8A70-1D75-42AC-5DD2B9549103}"/>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1DEEA9A8-099C-6433-9A2B-353B2D949328}"/>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14" name="Titel 1">
            <a:extLst>
              <a:ext uri="{FF2B5EF4-FFF2-40B4-BE49-F238E27FC236}">
                <a16:creationId xmlns:a16="http://schemas.microsoft.com/office/drawing/2014/main" id="{53274A55-5F38-EA0F-53BB-9631B7F9E690}"/>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Tree>
    <p:extLst>
      <p:ext uri="{BB962C8B-B14F-4D97-AF65-F5344CB8AC3E}">
        <p14:creationId xmlns:p14="http://schemas.microsoft.com/office/powerpoint/2010/main" val="3663841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piteltrennseite Foto niedr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3200" cy="1594908"/>
          </a:xfrm>
        </p:spPr>
        <p:txBody>
          <a:bodyPr/>
          <a:lstStyle>
            <a:lvl1pPr marL="0" indent="0">
              <a:buFontTx/>
              <a:buNone/>
              <a:defRPr/>
            </a:lvl1pPr>
          </a:lstStyle>
          <a:p>
            <a:endParaRPr lang="de-DE" dirty="0"/>
          </a:p>
        </p:txBody>
      </p:sp>
      <p:sp>
        <p:nvSpPr>
          <p:cNvPr id="3" name="Datumsplatzhalter 3">
            <a:extLst>
              <a:ext uri="{FF2B5EF4-FFF2-40B4-BE49-F238E27FC236}">
                <a16:creationId xmlns:a16="http://schemas.microsoft.com/office/drawing/2014/main" id="{8FEB46B6-497B-369C-57B3-1742A94971FC}"/>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1D2C56C8-395A-FF60-DD2A-39A7D62CEE2D}"/>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18C6F726-A933-6FCC-B353-CB720558AA13}"/>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5853954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eltrennseite schlic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4" name="Rechteck 3">
            <a:extLst>
              <a:ext uri="{FF2B5EF4-FFF2-40B4-BE49-F238E27FC236}">
                <a16:creationId xmlns:a16="http://schemas.microsoft.com/office/drawing/2014/main" id="{1C1B953F-807C-28F0-5267-7D8217B74673}"/>
              </a:ext>
            </a:extLst>
          </p:cNvPr>
          <p:cNvSpPr/>
          <p:nvPr userDrawn="1"/>
        </p:nvSpPr>
        <p:spPr>
          <a:xfrm>
            <a:off x="0" y="1520825"/>
            <a:ext cx="12193200" cy="15948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Datumsplatzhalter 3">
            <a:extLst>
              <a:ext uri="{FF2B5EF4-FFF2-40B4-BE49-F238E27FC236}">
                <a16:creationId xmlns:a16="http://schemas.microsoft.com/office/drawing/2014/main" id="{2D6F5ACF-D719-15DE-38CE-1966A3FD3529}"/>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5" name="Fußzeilenplatzhalter 4">
            <a:extLst>
              <a:ext uri="{FF2B5EF4-FFF2-40B4-BE49-F238E27FC236}">
                <a16:creationId xmlns:a16="http://schemas.microsoft.com/office/drawing/2014/main" id="{4772F36D-EFFF-98E0-7FCF-B50F10B6F82C}"/>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26D0AD94-5ADC-9983-01D7-6ED5BCA61FED}"/>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154968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0BD44-8B7F-1263-10F2-A1F655AF4845}"/>
              </a:ext>
            </a:extLst>
          </p:cNvPr>
          <p:cNvSpPr>
            <a:spLocks noGrp="1"/>
          </p:cNvSpPr>
          <p:nvPr>
            <p:ph type="title"/>
          </p:nvPr>
        </p:nvSpPr>
        <p:spPr>
          <a:xfrm>
            <a:off x="501650" y="404813"/>
            <a:ext cx="8848827" cy="980469"/>
          </a:xfrm>
        </p:spPr>
        <p:txBody>
          <a:bodyPr/>
          <a:lstStyle/>
          <a:p>
            <a:r>
              <a:rPr lang="de-DE" dirty="0"/>
              <a:t>Mastertitelformat bearbeiten</a:t>
            </a:r>
          </a:p>
        </p:txBody>
      </p:sp>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559854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Bildplatzhalter 16">
            <a:extLst>
              <a:ext uri="{FF2B5EF4-FFF2-40B4-BE49-F238E27FC236}">
                <a16:creationId xmlns:a16="http://schemas.microsoft.com/office/drawing/2014/main" id="{30142EE7-EE2B-B1E0-4899-A1DBCFD4DEEE}"/>
              </a:ext>
            </a:extLst>
          </p:cNvPr>
          <p:cNvSpPr>
            <a:spLocks noGrp="1"/>
          </p:cNvSpPr>
          <p:nvPr>
            <p:ph type="pic" sz="quarter" idx="15"/>
          </p:nvPr>
        </p:nvSpPr>
        <p:spPr>
          <a:xfrm>
            <a:off x="0" y="1534075"/>
            <a:ext cx="12192000" cy="4799603"/>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17D41E81-DEB1-A73D-DDDA-10199F450486}"/>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
        <p:nvSpPr>
          <p:cNvPr id="4" name="Datumsplatzhalter 3">
            <a:extLst>
              <a:ext uri="{FF2B5EF4-FFF2-40B4-BE49-F238E27FC236}">
                <a16:creationId xmlns:a16="http://schemas.microsoft.com/office/drawing/2014/main" id="{8653B7D7-4E7A-26CC-74E2-D20526C97A90}"/>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8" name="Fußzeilenplatzhalter 4">
            <a:extLst>
              <a:ext uri="{FF2B5EF4-FFF2-40B4-BE49-F238E27FC236}">
                <a16:creationId xmlns:a16="http://schemas.microsoft.com/office/drawing/2014/main" id="{569406D9-743C-7A9A-5984-DAC2756B1B27}"/>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9" name="Foliennummernplatzhalter 5">
            <a:extLst>
              <a:ext uri="{FF2B5EF4-FFF2-40B4-BE49-F238E27FC236}">
                <a16:creationId xmlns:a16="http://schemas.microsoft.com/office/drawing/2014/main" id="{ECC48001-745F-0DFF-9F18-568E6024AE3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9929742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2"/>
            <a:ext cx="5392185" cy="1105982"/>
          </a:xfrm>
        </p:spPr>
        <p:txBody>
          <a:bodyPr/>
          <a:lstStyle>
            <a:lvl1pPr>
              <a:lnSpc>
                <a:spcPts val="3000"/>
              </a:lnSpc>
              <a:defRPr sz="20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214393"/>
            <a:ext cx="5392187" cy="2522953"/>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16">
            <a:extLst>
              <a:ext uri="{FF2B5EF4-FFF2-40B4-BE49-F238E27FC236}">
                <a16:creationId xmlns:a16="http://schemas.microsoft.com/office/drawing/2014/main" id="{FC2A39BD-1310-12AC-AEBB-595D2D398D25}"/>
              </a:ext>
            </a:extLst>
          </p:cNvPr>
          <p:cNvSpPr>
            <a:spLocks noGrp="1"/>
          </p:cNvSpPr>
          <p:nvPr>
            <p:ph type="pic" sz="quarter" idx="15"/>
          </p:nvPr>
        </p:nvSpPr>
        <p:spPr>
          <a:xfrm>
            <a:off x="501650" y="1949450"/>
            <a:ext cx="5306400" cy="3821349"/>
          </a:xfrm>
        </p:spPr>
        <p:txBody>
          <a:bodyPr/>
          <a:lstStyle>
            <a:lvl1pPr marL="0" indent="0">
              <a:buFontTx/>
              <a:buNone/>
              <a:defRPr/>
            </a:lvl1pPr>
          </a:lstStyle>
          <a:p>
            <a:endParaRPr lang="de-DE"/>
          </a:p>
        </p:txBody>
      </p:sp>
      <p:sp>
        <p:nvSpPr>
          <p:cNvPr id="3" name="Datumsplatzhalter 3">
            <a:extLst>
              <a:ext uri="{FF2B5EF4-FFF2-40B4-BE49-F238E27FC236}">
                <a16:creationId xmlns:a16="http://schemas.microsoft.com/office/drawing/2014/main" id="{A9B457CF-B529-1158-1DB5-BE8021B361D0}"/>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5" name="Fußzeilenplatzhalter 4">
            <a:extLst>
              <a:ext uri="{FF2B5EF4-FFF2-40B4-BE49-F238E27FC236}">
                <a16:creationId xmlns:a16="http://schemas.microsoft.com/office/drawing/2014/main" id="{ED0DCE35-EE45-24A1-5620-BE7261D58778}"/>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72E3AA0D-C25D-7892-3520-AB1739A6402D}"/>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5676981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6940652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Nur Titel">
    <p:spTree>
      <p:nvGrpSpPr>
        <p:cNvPr id="1" name=""/>
        <p:cNvGrpSpPr/>
        <p:nvPr/>
      </p:nvGrpSpPr>
      <p:grpSpPr>
        <a:xfrm>
          <a:off x="0" y="0"/>
          <a:ext cx="0" cy="0"/>
          <a:chOff x="0" y="0"/>
          <a:chExt cx="0" cy="0"/>
        </a:xfrm>
      </p:grpSpPr>
      <p:sp>
        <p:nvSpPr>
          <p:cNvPr id="3" name="Datumsplatzhalter 3">
            <a:extLst>
              <a:ext uri="{FF2B5EF4-FFF2-40B4-BE49-F238E27FC236}">
                <a16:creationId xmlns:a16="http://schemas.microsoft.com/office/drawing/2014/main" id="{7555078D-18F9-8AF6-1450-E0736F693E76}"/>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54EF33D4-52B7-6CC7-C81B-2B0EB4180520}"/>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9" name="Gerade Verbindung 8">
            <a:extLst>
              <a:ext uri="{FF2B5EF4-FFF2-40B4-BE49-F238E27FC236}">
                <a16:creationId xmlns:a16="http://schemas.microsoft.com/office/drawing/2014/main" id="{A652A07C-6CAC-11A1-18B0-3554D0EC700A}"/>
              </a:ext>
            </a:extLst>
          </p:cNvPr>
          <p:cNvCxnSpPr/>
          <p:nvPr userDrawn="1"/>
        </p:nvCxnSpPr>
        <p:spPr>
          <a:xfrm>
            <a:off x="0" y="6328621"/>
            <a:ext cx="12192000" cy="0"/>
          </a:xfrm>
          <a:prstGeom prst="line">
            <a:avLst/>
          </a:prstGeom>
          <a:ln w="635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81319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Foto niedrig">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12700" y="1505615"/>
            <a:ext cx="12193200" cy="11988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708250"/>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49" y="3324661"/>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5425200"/>
            <a:ext cx="3474002" cy="365125"/>
          </a:xfr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EE37C231-BB2C-7F18-4E17-79D2690FFA1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2330" y="488616"/>
            <a:ext cx="3210687" cy="547006"/>
          </a:xfrm>
          <a:prstGeom prst="rect">
            <a:avLst/>
          </a:prstGeom>
        </p:spPr>
      </p:pic>
      <p:pic>
        <p:nvPicPr>
          <p:cNvPr id="6" name="Grafik 5">
            <a:extLst>
              <a:ext uri="{FF2B5EF4-FFF2-40B4-BE49-F238E27FC236}">
                <a16:creationId xmlns:a16="http://schemas.microsoft.com/office/drawing/2014/main" id="{323F589B-3D1F-9BEB-A32F-704CB3727B3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76584" y="503633"/>
            <a:ext cx="2918529" cy="718742"/>
          </a:xfrm>
          <a:prstGeom prst="rect">
            <a:avLst/>
          </a:prstGeom>
        </p:spPr>
      </p:pic>
    </p:spTree>
    <p:extLst>
      <p:ext uri="{BB962C8B-B14F-4D97-AF65-F5344CB8AC3E}">
        <p14:creationId xmlns:p14="http://schemas.microsoft.com/office/powerpoint/2010/main" val="35218819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8607" y="417732"/>
            <a:ext cx="2162916" cy="797969"/>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3967540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38607" y="417732"/>
            <a:ext cx="2162915" cy="797969"/>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1920642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5" name="Grafik 4">
            <a:extLst>
              <a:ext uri="{FF2B5EF4-FFF2-40B4-BE49-F238E27FC236}">
                <a16:creationId xmlns:a16="http://schemas.microsoft.com/office/drawing/2014/main" id="{5AFA4718-B88B-7027-6C7A-E2A99720C5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91882" y="417732"/>
            <a:ext cx="1884102" cy="695105"/>
          </a:xfrm>
          <a:prstGeom prst="rect">
            <a:avLst/>
          </a:prstGeom>
        </p:spPr>
      </p:pic>
      <p:pic>
        <p:nvPicPr>
          <p:cNvPr id="6" name="Grafik 5">
            <a:extLst>
              <a:ext uri="{FF2B5EF4-FFF2-40B4-BE49-F238E27FC236}">
                <a16:creationId xmlns:a16="http://schemas.microsoft.com/office/drawing/2014/main" id="{D8AAE996-3AAF-6ACD-FFCC-80DE2F66D7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938292" y="437754"/>
            <a:ext cx="4761197" cy="630157"/>
          </a:xfrm>
          <a:prstGeom prst="rect">
            <a:avLst/>
          </a:prstGeom>
        </p:spPr>
      </p:pic>
    </p:spTree>
    <p:extLst>
      <p:ext uri="{BB962C8B-B14F-4D97-AF65-F5344CB8AC3E}">
        <p14:creationId xmlns:p14="http://schemas.microsoft.com/office/powerpoint/2010/main" val="3837844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4B36634A-FEDB-4822-83A2-3AB414521E94}"/>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7A8AE5A6-9AFB-1B02-1128-23F6455761CE}"/>
              </a:ext>
            </a:extLst>
          </p:cNvPr>
          <p:cNvSpPr>
            <a:spLocks noGrp="1"/>
          </p:cNvSpPr>
          <p:nvPr>
            <p:ph type="sldNum" sz="quarter" idx="4"/>
          </p:nvPr>
        </p:nvSpPr>
        <p:spPr>
          <a:xfrm>
            <a:off x="10864886" y="6356350"/>
            <a:ext cx="811177"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41220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Diagramm">
    <p:spTree>
      <p:nvGrpSpPr>
        <p:cNvPr id="1" name=""/>
        <p:cNvGrpSpPr/>
        <p:nvPr/>
      </p:nvGrpSpPr>
      <p:grpSpPr>
        <a:xfrm>
          <a:off x="0" y="0"/>
          <a:ext cx="0" cy="0"/>
          <a:chOff x="0" y="0"/>
          <a:chExt cx="0" cy="0"/>
        </a:xfrm>
      </p:grpSpPr>
      <p:sp>
        <p:nvSpPr>
          <p:cNvPr id="5" name="Diagrammplatzhalter 4">
            <a:extLst>
              <a:ext uri="{FF2B5EF4-FFF2-40B4-BE49-F238E27FC236}">
                <a16:creationId xmlns:a16="http://schemas.microsoft.com/office/drawing/2014/main" id="{2ED83E2A-CFFD-522F-22AB-EC25E195936D}"/>
              </a:ext>
            </a:extLst>
          </p:cNvPr>
          <p:cNvSpPr>
            <a:spLocks noGrp="1"/>
          </p:cNvSpPr>
          <p:nvPr>
            <p:ph type="chart" sz="quarter" idx="10"/>
          </p:nvPr>
        </p:nvSpPr>
        <p:spPr>
          <a:xfrm>
            <a:off x="501650" y="1520825"/>
            <a:ext cx="11174411" cy="4657725"/>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C15044EB-8B66-1EDE-BB31-196FEC989DA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D9C7FF24-4E42-057C-7FCA-DBBC3A71AF14}"/>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EABA609B-D22C-5DE6-0A75-5A3321B319C9}"/>
              </a:ext>
            </a:extLst>
          </p:cNvPr>
          <p:cNvSpPr>
            <a:spLocks noGrp="1"/>
          </p:cNvSpPr>
          <p:nvPr>
            <p:ph type="ftr" sz="quarter" idx="3"/>
          </p:nvPr>
        </p:nvSpPr>
        <p:spPr>
          <a:xfrm>
            <a:off x="3976160" y="6356350"/>
            <a:ext cx="6739200"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6" name="Foliennummernplatzhalter 5">
            <a:extLst>
              <a:ext uri="{FF2B5EF4-FFF2-40B4-BE49-F238E27FC236}">
                <a16:creationId xmlns:a16="http://schemas.microsoft.com/office/drawing/2014/main" id="{2AEB5777-F123-3219-AFA8-D45D660B95B0}"/>
              </a:ext>
            </a:extLst>
          </p:cNvPr>
          <p:cNvSpPr>
            <a:spLocks noGrp="1"/>
          </p:cNvSpPr>
          <p:nvPr>
            <p:ph type="sldNum" sz="quarter" idx="4"/>
          </p:nvPr>
        </p:nvSpPr>
        <p:spPr>
          <a:xfrm>
            <a:off x="10854086" y="6356350"/>
            <a:ext cx="8219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dirty="0"/>
          </a:p>
        </p:txBody>
      </p:sp>
    </p:spTree>
    <p:extLst>
      <p:ext uri="{BB962C8B-B14F-4D97-AF65-F5344CB8AC3E}">
        <p14:creationId xmlns:p14="http://schemas.microsoft.com/office/powerpoint/2010/main" val="4146245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SubHeadline und 1 Textfe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11174413"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11174413" cy="448033"/>
          </a:xfrm>
        </p:spPr>
        <p:txBody>
          <a:bodyPr anchor="t"/>
          <a:lstStyle>
            <a:lvl1pPr marL="0" indent="0">
              <a:spcBef>
                <a:spcPts val="0"/>
              </a:spcBef>
              <a:buNone/>
              <a:defRPr sz="22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itel 1">
            <a:extLst>
              <a:ext uri="{FF2B5EF4-FFF2-40B4-BE49-F238E27FC236}">
                <a16:creationId xmlns:a16="http://schemas.microsoft.com/office/drawing/2014/main" id="{717689A4-CC63-B194-725C-0988FC2B15D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2" name="Datumsplatzhalter 3">
            <a:extLst>
              <a:ext uri="{FF2B5EF4-FFF2-40B4-BE49-F238E27FC236}">
                <a16:creationId xmlns:a16="http://schemas.microsoft.com/office/drawing/2014/main" id="{DAC276EC-E554-4A05-A72A-7F0D64EED603}"/>
              </a:ext>
            </a:extLst>
          </p:cNvPr>
          <p:cNvSpPr>
            <a:spLocks noGrp="1"/>
          </p:cNvSpPr>
          <p:nvPr>
            <p:ph type="dt" sz="half" idx="2"/>
          </p:nvPr>
        </p:nvSpPr>
        <p:spPr>
          <a:xfrm>
            <a:off x="1658270" y="6356350"/>
            <a:ext cx="2179164" cy="365125"/>
          </a:xfrm>
          <a:prstGeom prst="rect">
            <a:avLst/>
          </a:prstGeom>
        </p:spPr>
        <p:txBody>
          <a:bodyPr vert="horz" lIns="0" tIns="0" rIns="0" bIns="0" rtlCol="0" anchor="ctr"/>
          <a:lstStyle>
            <a:lvl1pPr algn="l">
              <a:defRPr sz="1000">
                <a:solidFill>
                  <a:schemeClr val="tx1"/>
                </a:solidFill>
              </a:defRPr>
            </a:lvl1pPr>
          </a:lstStyle>
          <a:p>
            <a:r>
              <a:rPr lang="de-DE"/>
              <a:t>Ort, Datum</a:t>
            </a:r>
            <a:endParaRPr lang="de-DE" dirty="0"/>
          </a:p>
        </p:txBody>
      </p:sp>
      <p:sp>
        <p:nvSpPr>
          <p:cNvPr id="4" name="Fußzeilenplatzhalter 4">
            <a:extLst>
              <a:ext uri="{FF2B5EF4-FFF2-40B4-BE49-F238E27FC236}">
                <a16:creationId xmlns:a16="http://schemas.microsoft.com/office/drawing/2014/main" id="{A8FFAE3B-1156-6EB9-3BF2-E2801074FD94}"/>
              </a:ext>
            </a:extLst>
          </p:cNvPr>
          <p:cNvSpPr>
            <a:spLocks noGrp="1"/>
          </p:cNvSpPr>
          <p:nvPr>
            <p:ph type="ftr" sz="quarter" idx="3"/>
          </p:nvPr>
        </p:nvSpPr>
        <p:spPr>
          <a:xfrm>
            <a:off x="3976160" y="6356350"/>
            <a:ext cx="6739702" cy="365125"/>
          </a:xfrm>
          <a:prstGeom prst="rect">
            <a:avLst/>
          </a:prstGeom>
          <a:noFill/>
        </p:spPr>
        <p:txBody>
          <a:bodyPr vert="horz" lIns="0" tIns="0" rIns="0" bIns="0" rtlCol="0" anchor="ctr"/>
          <a:lstStyle>
            <a:lvl1pPr algn="l">
              <a:defRPr sz="1000" b="1">
                <a:solidFill>
                  <a:schemeClr val="tx1"/>
                </a:solidFill>
              </a:defRPr>
            </a:lvl1pPr>
          </a:lstStyle>
          <a:p>
            <a:r>
              <a:rPr lang="de-DE"/>
              <a:t>Präsentationstitel</a:t>
            </a:r>
            <a:endParaRPr lang="de-DE" dirty="0"/>
          </a:p>
        </p:txBody>
      </p:sp>
      <p:sp>
        <p:nvSpPr>
          <p:cNvPr id="5" name="Foliennummernplatzhalter 5">
            <a:extLst>
              <a:ext uri="{FF2B5EF4-FFF2-40B4-BE49-F238E27FC236}">
                <a16:creationId xmlns:a16="http://schemas.microsoft.com/office/drawing/2014/main" id="{A86AAD16-D116-D072-C76A-63ECE2375446}"/>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902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EACBEF5-6BD7-6EA1-8FDB-0BED8CB37BFE}"/>
              </a:ext>
            </a:extLst>
          </p:cNvPr>
          <p:cNvSpPr/>
          <p:nvPr userDrawn="1"/>
        </p:nvSpPr>
        <p:spPr>
          <a:xfrm>
            <a:off x="0" y="1529821"/>
            <a:ext cx="12192000" cy="4798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extplatzhalter 2">
            <a:extLst>
              <a:ext uri="{FF2B5EF4-FFF2-40B4-BE49-F238E27FC236}">
                <a16:creationId xmlns:a16="http://schemas.microsoft.com/office/drawing/2014/main" id="{4FFE9A52-5ED3-633F-0D8B-095F5231D308}"/>
              </a:ext>
            </a:extLst>
          </p:cNvPr>
          <p:cNvSpPr>
            <a:spLocks noGrp="1"/>
          </p:cNvSpPr>
          <p:nvPr>
            <p:ph type="body" idx="1"/>
          </p:nvPr>
        </p:nvSpPr>
        <p:spPr>
          <a:xfrm>
            <a:off x="501650" y="1951038"/>
            <a:ext cx="11174413" cy="4227512"/>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52305355-D270-2C5C-FD61-B67660FFE64E}"/>
              </a:ext>
            </a:extLst>
          </p:cNvPr>
          <p:cNvSpPr>
            <a:spLocks noGrp="1"/>
          </p:cNvSpPr>
          <p:nvPr>
            <p:ph type="dt" sz="half" idx="2"/>
          </p:nvPr>
        </p:nvSpPr>
        <p:spPr>
          <a:xfrm>
            <a:off x="501649" y="6366021"/>
            <a:ext cx="2179164" cy="365125"/>
          </a:xfrm>
          <a:prstGeom prst="rect">
            <a:avLst/>
          </a:prstGeom>
        </p:spPr>
        <p:txBody>
          <a:bodyPr vert="horz" lIns="0" tIns="0" rIns="0" bIns="0" rtlCol="0" anchor="ctr"/>
          <a:lstStyle>
            <a:lvl1pPr algn="l">
              <a:defRPr sz="1000">
                <a:solidFill>
                  <a:schemeClr val="tx1"/>
                </a:solidFill>
                <a:latin typeface="Arial" panose="020B0604020202020204" pitchFamily="34" charset="0"/>
                <a:cs typeface="Arial" panose="020B0604020202020204" pitchFamily="34" charset="0"/>
              </a:defRPr>
            </a:lvl1pPr>
          </a:lstStyle>
          <a:p>
            <a:r>
              <a:rPr lang="de-DE" dirty="0"/>
              <a:t>Ort, Datum</a:t>
            </a:r>
          </a:p>
        </p:txBody>
      </p:sp>
      <p:sp>
        <p:nvSpPr>
          <p:cNvPr id="6" name="Foliennummernplatzhalter 5">
            <a:extLst>
              <a:ext uri="{FF2B5EF4-FFF2-40B4-BE49-F238E27FC236}">
                <a16:creationId xmlns:a16="http://schemas.microsoft.com/office/drawing/2014/main" id="{FE3C1B1D-F5F8-10FA-B3EE-7A64258120DF}"/>
              </a:ext>
            </a:extLst>
          </p:cNvPr>
          <p:cNvSpPr>
            <a:spLocks noGrp="1"/>
          </p:cNvSpPr>
          <p:nvPr>
            <p:ph type="sldNum" sz="quarter" idx="4"/>
          </p:nvPr>
        </p:nvSpPr>
        <p:spPr>
          <a:xfrm>
            <a:off x="10854085" y="6356350"/>
            <a:ext cx="836266" cy="365125"/>
          </a:xfrm>
          <a:prstGeom prst="rect">
            <a:avLst/>
          </a:prstGeom>
        </p:spPr>
        <p:txBody>
          <a:bodyPr vert="horz" lIns="0" tIns="0" rIns="0" bIns="0" rtlCol="0" anchor="ctr"/>
          <a:lstStyle>
            <a:lvl1pPr algn="r">
              <a:defRPr sz="1000">
                <a:solidFill>
                  <a:schemeClr val="tx1"/>
                </a:solidFill>
                <a:latin typeface="Arial" panose="020B0604020202020204" pitchFamily="34" charset="0"/>
                <a:cs typeface="Arial" panose="020B0604020202020204" pitchFamily="34" charset="0"/>
              </a:defRPr>
            </a:lvl1pPr>
          </a:lstStyle>
          <a:p>
            <a:fld id="{BD55EF62-6C11-432A-B6B1-8FDA77A7568D}" type="slidenum">
              <a:rPr lang="de-DE" smtClean="0"/>
              <a:pPr/>
              <a:t>‹Nr.›</a:t>
            </a:fld>
            <a:endParaRPr lang="de-DE" dirty="0"/>
          </a:p>
        </p:txBody>
      </p:sp>
      <p:sp>
        <p:nvSpPr>
          <p:cNvPr id="2" name="Titelplatzhalter 1">
            <a:extLst>
              <a:ext uri="{FF2B5EF4-FFF2-40B4-BE49-F238E27FC236}">
                <a16:creationId xmlns:a16="http://schemas.microsoft.com/office/drawing/2014/main" id="{B5666428-0C24-1316-EF27-5CDEA5CD5330}"/>
              </a:ext>
            </a:extLst>
          </p:cNvPr>
          <p:cNvSpPr>
            <a:spLocks noGrp="1"/>
          </p:cNvSpPr>
          <p:nvPr>
            <p:ph type="title"/>
          </p:nvPr>
        </p:nvSpPr>
        <p:spPr>
          <a:xfrm>
            <a:off x="501650" y="403200"/>
            <a:ext cx="8848827" cy="980469"/>
          </a:xfrm>
          <a:prstGeom prst="rect">
            <a:avLst/>
          </a:prstGeom>
        </p:spPr>
        <p:txBody>
          <a:bodyPr vert="horz" lIns="0" tIns="0" rIns="0" bIns="0" rtlCol="0" anchor="t" anchorCtr="0">
            <a:noAutofit/>
          </a:bodyPr>
          <a:lstStyle/>
          <a:p>
            <a:r>
              <a:rPr lang="de-DE" dirty="0"/>
              <a:t>Mastertitelformat </a:t>
            </a:r>
            <a:br>
              <a:rPr lang="de-DE" dirty="0"/>
            </a:br>
            <a:r>
              <a:rPr lang="de-DE" dirty="0"/>
              <a:t>bearbeiten</a:t>
            </a:r>
          </a:p>
        </p:txBody>
      </p:sp>
      <p:pic>
        <p:nvPicPr>
          <p:cNvPr id="8" name="Grafik 7">
            <a:extLst>
              <a:ext uri="{FF2B5EF4-FFF2-40B4-BE49-F238E27FC236}">
                <a16:creationId xmlns:a16="http://schemas.microsoft.com/office/drawing/2014/main" id="{201AE70F-C6CE-7524-084D-5BF01DA7066E}"/>
              </a:ext>
            </a:extLst>
          </p:cNvPr>
          <p:cNvPicPr>
            <a:picLocks noChangeAspect="1"/>
          </p:cNvPicPr>
          <p:nvPr userDrawn="1"/>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7839420" y="507761"/>
            <a:ext cx="3850930" cy="509682"/>
          </a:xfrm>
          <a:prstGeom prst="rect">
            <a:avLst/>
          </a:prstGeom>
        </p:spPr>
      </p:pic>
    </p:spTree>
    <p:extLst>
      <p:ext uri="{BB962C8B-B14F-4D97-AF65-F5344CB8AC3E}">
        <p14:creationId xmlns:p14="http://schemas.microsoft.com/office/powerpoint/2010/main" val="214203444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0" r:id="rId4"/>
    <p:sldLayoutId id="2147483681" r:id="rId5"/>
    <p:sldLayoutId id="2147483682" r:id="rId6"/>
    <p:sldLayoutId id="2147483650" r:id="rId7"/>
    <p:sldLayoutId id="2147483674"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5" r:id="rId18"/>
    <p:sldLayoutId id="2147483676" r:id="rId19"/>
    <p:sldLayoutId id="2147483678" r:id="rId20"/>
    <p:sldLayoutId id="2147483677" r:id="rId21"/>
    <p:sldLayoutId id="2147483671" r:id="rId22"/>
    <p:sldLayoutId id="2147483672" r:id="rId23"/>
    <p:sldLayoutId id="2147483673" r:id="rId24"/>
    <p:sldLayoutId id="2147483654" r:id="rId25"/>
    <p:sldLayoutId id="2147483655" r:id="rId26"/>
    <p:sldLayoutId id="2147483679" r:id="rId27"/>
    <p:sldLayoutId id="2147483683" r:id="rId28"/>
    <p:sldLayoutId id="2147483684" r:id="rId29"/>
  </p:sldLayoutIdLst>
  <p:hf hdr="0"/>
  <p:txStyles>
    <p:title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p:titleStyle>
    <p:body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userDrawn="1">
          <p15:clr>
            <a:srgbClr val="F26B43"/>
          </p15:clr>
        </p15:guide>
        <p15:guide id="2" pos="4058" userDrawn="1">
          <p15:clr>
            <a:srgbClr val="F26B43"/>
          </p15:clr>
        </p15:guide>
        <p15:guide id="3" orient="horz" pos="255" userDrawn="1">
          <p15:clr>
            <a:srgbClr val="F26B43"/>
          </p15:clr>
        </p15:guide>
        <p15:guide id="4" pos="7355" userDrawn="1">
          <p15:clr>
            <a:srgbClr val="F26B43"/>
          </p15:clr>
        </p15:guide>
        <p15:guide id="5" orient="horz" pos="3986" userDrawn="1">
          <p15:clr>
            <a:srgbClr val="F26B43"/>
          </p15:clr>
        </p15:guide>
        <p15:guide id="6" orient="horz" pos="3892" userDrawn="1">
          <p15:clr>
            <a:srgbClr val="F26B43"/>
          </p15:clr>
        </p15:guide>
        <p15:guide id="7" orient="horz" pos="1229" userDrawn="1">
          <p15:clr>
            <a:srgbClr val="F26B43"/>
          </p15:clr>
        </p15:guide>
        <p15:guide id="9" pos="316" userDrawn="1">
          <p15:clr>
            <a:srgbClr val="F26B43"/>
          </p15:clr>
        </p15:guide>
        <p15:guide id="10" pos="365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schulentwicklung.nrw.de/referenzrahmen"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mailto:referenzrahmen-nrw@qua-lis.nrw.d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F882B1ED-23E0-4349-6C77-C44D03DBDD4D}"/>
              </a:ext>
            </a:extLst>
          </p:cNvPr>
          <p:cNvSpPr>
            <a:spLocks noGrp="1"/>
          </p:cNvSpPr>
          <p:nvPr>
            <p:ph type="dt" sz="half" idx="10"/>
          </p:nvPr>
        </p:nvSpPr>
        <p:spPr>
          <a:xfrm>
            <a:off x="10272680" y="6314460"/>
            <a:ext cx="3459715" cy="365125"/>
          </a:xfrm>
        </p:spPr>
        <p:txBody>
          <a:bodyPr/>
          <a:lstStyle/>
          <a:p>
            <a:r>
              <a:rPr lang="de-DE" dirty="0"/>
              <a:t>Soest, September 2025</a:t>
            </a:r>
          </a:p>
        </p:txBody>
      </p:sp>
      <p:pic>
        <p:nvPicPr>
          <p:cNvPr id="10" name="Bildplatzhalter 9" descr="Ein Bild, das Bernstein, gelb, Pfirsich, orange enthält.&#10;&#10;Automatisch generierte Beschreibung">
            <a:extLst>
              <a:ext uri="{FF2B5EF4-FFF2-40B4-BE49-F238E27FC236}">
                <a16:creationId xmlns:a16="http://schemas.microsoft.com/office/drawing/2014/main" id="{B1B8DAA9-2B56-2395-CF17-F1FF0B71F6A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91" r="291"/>
          <a:stretch>
            <a:fillRect/>
          </a:stretch>
        </p:blipFill>
        <p:spPr/>
      </p:pic>
      <p:pic>
        <p:nvPicPr>
          <p:cNvPr id="12" name="Grafik 11" descr="Ein Bild, das Kreis enthält.&#10;&#10;Automatisch generierte Beschreibung">
            <a:extLst>
              <a:ext uri="{FF2B5EF4-FFF2-40B4-BE49-F238E27FC236}">
                <a16:creationId xmlns:a16="http://schemas.microsoft.com/office/drawing/2014/main" id="{40A56E27-A33E-456B-25C8-415E363FAA07}"/>
              </a:ext>
            </a:extLst>
          </p:cNvPr>
          <p:cNvPicPr>
            <a:picLocks noChangeAspect="1"/>
          </p:cNvPicPr>
          <p:nvPr/>
        </p:nvPicPr>
        <p:blipFill rotWithShape="1">
          <a:blip r:embed="rId4">
            <a:extLst>
              <a:ext uri="{28A0092B-C50C-407E-A947-70E740481C1C}">
                <a14:useLocalDpi xmlns:a14="http://schemas.microsoft.com/office/drawing/2010/main" val="0"/>
              </a:ext>
            </a:extLst>
          </a:blip>
          <a:srcRect l="6603" t="36648" r="25648" b="36648"/>
          <a:stretch/>
        </p:blipFill>
        <p:spPr>
          <a:xfrm>
            <a:off x="0" y="1515042"/>
            <a:ext cx="12192000" cy="2401200"/>
          </a:xfrm>
          <a:prstGeom prst="rect">
            <a:avLst/>
          </a:prstGeom>
        </p:spPr>
      </p:pic>
      <p:sp>
        <p:nvSpPr>
          <p:cNvPr id="3" name="Titel 2">
            <a:extLst>
              <a:ext uri="{FF2B5EF4-FFF2-40B4-BE49-F238E27FC236}">
                <a16:creationId xmlns:a16="http://schemas.microsoft.com/office/drawing/2014/main" id="{842AF063-91DD-7CF9-FA4E-E27DDA034667}"/>
              </a:ext>
            </a:extLst>
          </p:cNvPr>
          <p:cNvSpPr>
            <a:spLocks noGrp="1"/>
          </p:cNvSpPr>
          <p:nvPr>
            <p:ph type="ctrTitle"/>
          </p:nvPr>
        </p:nvSpPr>
        <p:spPr>
          <a:xfrm>
            <a:off x="282551" y="5711126"/>
            <a:ext cx="11174413" cy="593907"/>
          </a:xfrm>
        </p:spPr>
        <p:txBody>
          <a:bodyPr/>
          <a:lstStyle/>
          <a:p>
            <a:r>
              <a:rPr lang="de-DE" sz="3200" b="1" dirty="0"/>
              <a:t>Der Referenzrahmen Schulqualität NRW als Instrument der Schulentwicklung</a:t>
            </a:r>
            <a:br>
              <a:rPr lang="de-DE" sz="3200" b="1" dirty="0"/>
            </a:br>
            <a:r>
              <a:rPr lang="de-DE" sz="3200" b="1" dirty="0"/>
              <a:t>Das Online-Unterstützungsportal zum </a:t>
            </a:r>
            <a:br>
              <a:rPr lang="de-DE" sz="3200" b="1" dirty="0"/>
            </a:br>
            <a:r>
              <a:rPr lang="de-DE" sz="3200" b="1" dirty="0"/>
              <a:t>Referenzrahmen Schulqualität NRW</a:t>
            </a:r>
            <a:br>
              <a:rPr lang="de-DE" sz="3200" b="1" dirty="0"/>
            </a:br>
            <a:endParaRPr lang="de-DE" dirty="0"/>
          </a:p>
        </p:txBody>
      </p:sp>
    </p:spTree>
    <p:extLst>
      <p:ext uri="{BB962C8B-B14F-4D97-AF65-F5344CB8AC3E}">
        <p14:creationId xmlns:p14="http://schemas.microsoft.com/office/powerpoint/2010/main" val="8604878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3C8DF-58F9-837F-F50D-1262456D06C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075E967-C945-A1F6-8C6B-94AC2EA570C8}"/>
              </a:ext>
            </a:extLst>
          </p:cNvPr>
          <p:cNvSpPr>
            <a:spLocks noGrp="1"/>
          </p:cNvSpPr>
          <p:nvPr>
            <p:ph type="title"/>
          </p:nvPr>
        </p:nvSpPr>
        <p:spPr/>
        <p:txBody>
          <a:bodyPr/>
          <a:lstStyle/>
          <a:p>
            <a:r>
              <a:rPr lang="de-DE" dirty="0"/>
              <a:t>Funktionen des Referenzrahmens </a:t>
            </a:r>
            <a:br>
              <a:rPr lang="de-DE" dirty="0"/>
            </a:br>
            <a:r>
              <a:rPr lang="de-DE" dirty="0"/>
              <a:t>Schulqualität NRW</a:t>
            </a:r>
          </a:p>
        </p:txBody>
      </p:sp>
      <p:sp>
        <p:nvSpPr>
          <p:cNvPr id="3" name="Inhaltsplatzhalter 2">
            <a:extLst>
              <a:ext uri="{FF2B5EF4-FFF2-40B4-BE49-F238E27FC236}">
                <a16:creationId xmlns:a16="http://schemas.microsoft.com/office/drawing/2014/main" id="{D0E6B0AA-64FC-2185-E23B-2C4CD2C6687B}"/>
              </a:ext>
            </a:extLst>
          </p:cNvPr>
          <p:cNvSpPr>
            <a:spLocks noGrp="1"/>
          </p:cNvSpPr>
          <p:nvPr>
            <p:ph idx="1"/>
          </p:nvPr>
        </p:nvSpPr>
        <p:spPr>
          <a:xfrm>
            <a:off x="501651" y="1951038"/>
            <a:ext cx="5926043" cy="5143075"/>
          </a:xfrm>
        </p:spPr>
        <p:txBody>
          <a:bodyPr>
            <a:noAutofit/>
          </a:bodyPr>
          <a:lstStyle/>
          <a:p>
            <a:pPr marL="306000" lvl="0" indent="-306000">
              <a:lnSpc>
                <a:spcPct val="100000"/>
              </a:lnSpc>
              <a:spcBef>
                <a:spcPct val="110000"/>
              </a:spcBef>
              <a:buClr>
                <a:srgbClr val="4D5666"/>
              </a:buClr>
              <a:buFont typeface="Wingdings 2" panose="05020102010507070707" pitchFamily="18" charset="2"/>
              <a:buChar char=""/>
            </a:pPr>
            <a:r>
              <a:rPr lang="de-DE" altLang="de-DE" sz="1800" dirty="0">
                <a:solidFill>
                  <a:prstClr val="black">
                    <a:lumMod val="75000"/>
                    <a:lumOff val="25000"/>
                  </a:prstClr>
                </a:solidFill>
                <a:ea typeface="Verdana" pitchFamily="34" charset="0"/>
                <a:cs typeface="Verdana" pitchFamily="34" charset="0"/>
              </a:rPr>
              <a:t>Der Referenzrahmen legt dar, </a:t>
            </a:r>
            <a:r>
              <a:rPr lang="de-DE" altLang="de-DE" sz="1800" b="1" dirty="0">
                <a:solidFill>
                  <a:prstClr val="black">
                    <a:lumMod val="75000"/>
                    <a:lumOff val="25000"/>
                  </a:prstClr>
                </a:solidFill>
                <a:ea typeface="Verdana" pitchFamily="34" charset="0"/>
                <a:cs typeface="Verdana" pitchFamily="34" charset="0"/>
              </a:rPr>
              <a:t>was unter Schulqualität verstanden wird</a:t>
            </a:r>
            <a:r>
              <a:rPr lang="de-DE" altLang="de-DE" sz="1800" dirty="0">
                <a:solidFill>
                  <a:prstClr val="black">
                    <a:lumMod val="75000"/>
                    <a:lumOff val="25000"/>
                  </a:prstClr>
                </a:solidFill>
                <a:ea typeface="Verdana" pitchFamily="34" charset="0"/>
                <a:cs typeface="Verdana" pitchFamily="34" charset="0"/>
              </a:rPr>
              <a:t>. </a:t>
            </a:r>
          </a:p>
          <a:p>
            <a:pPr marL="306000" lvl="0" indent="-306000">
              <a:lnSpc>
                <a:spcPct val="100000"/>
              </a:lnSpc>
              <a:spcBef>
                <a:spcPct val="110000"/>
              </a:spcBef>
              <a:buClr>
                <a:srgbClr val="4D5666"/>
              </a:buClr>
              <a:buFont typeface="Wingdings 2" panose="05020102010507070707" pitchFamily="18" charset="2"/>
              <a:buChar char=""/>
            </a:pPr>
            <a:r>
              <a:rPr lang="de-DE" altLang="de-DE" sz="1800" dirty="0">
                <a:solidFill>
                  <a:prstClr val="black">
                    <a:lumMod val="75000"/>
                    <a:lumOff val="25000"/>
                  </a:prstClr>
                </a:solidFill>
                <a:ea typeface="Verdana" pitchFamily="34" charset="0"/>
                <a:cs typeface="Verdana" pitchFamily="34" charset="0"/>
              </a:rPr>
              <a:t>Der Referenzrahmen ist ein </a:t>
            </a:r>
            <a:r>
              <a:rPr lang="de-DE" altLang="de-DE" sz="1800" b="1" dirty="0">
                <a:solidFill>
                  <a:prstClr val="black">
                    <a:lumMod val="75000"/>
                    <a:lumOff val="25000"/>
                  </a:prstClr>
                </a:solidFill>
                <a:ea typeface="Verdana" pitchFamily="34" charset="0"/>
                <a:cs typeface="Verdana" pitchFamily="34" charset="0"/>
              </a:rPr>
              <a:t>entwicklungsoffenes Konzept</a:t>
            </a:r>
            <a:r>
              <a:rPr lang="de-DE" altLang="de-DE" sz="1800" dirty="0">
                <a:solidFill>
                  <a:prstClr val="black">
                    <a:lumMod val="75000"/>
                    <a:lumOff val="25000"/>
                  </a:prstClr>
                </a:solidFill>
                <a:ea typeface="Verdana" pitchFamily="34" charset="0"/>
                <a:cs typeface="Verdana" pitchFamily="34" charset="0"/>
              </a:rPr>
              <a:t>, das ermöglicht, bildungspolitische Entwicklungen ebenso zu integrieren wie aktuelle Erkenntnisse der empirischen Bildungsforschung.</a:t>
            </a:r>
          </a:p>
          <a:p>
            <a:pPr marL="306000" lvl="0" indent="-306000">
              <a:lnSpc>
                <a:spcPct val="100000"/>
              </a:lnSpc>
              <a:spcBef>
                <a:spcPct val="110000"/>
              </a:spcBef>
              <a:buClr>
                <a:srgbClr val="4D5666"/>
              </a:buClr>
              <a:buFont typeface="Wingdings 2" panose="05020102010507070707" pitchFamily="18" charset="2"/>
              <a:buChar char=""/>
            </a:pPr>
            <a:r>
              <a:rPr lang="de-DE" altLang="de-DE" sz="1800" dirty="0">
                <a:solidFill>
                  <a:prstClr val="black">
                    <a:lumMod val="75000"/>
                    <a:lumOff val="25000"/>
                  </a:prstClr>
                </a:solidFill>
                <a:ea typeface="Verdana" pitchFamily="34" charset="0"/>
                <a:cs typeface="Verdana" pitchFamily="34" charset="0"/>
              </a:rPr>
              <a:t>Der Referenzrahmen spiegelt im gesamten Themenspektrum schulischer Prozesse </a:t>
            </a:r>
            <a:r>
              <a:rPr lang="de-DE" altLang="de-DE" sz="1800" b="1" dirty="0">
                <a:solidFill>
                  <a:prstClr val="black">
                    <a:lumMod val="75000"/>
                    <a:lumOff val="25000"/>
                  </a:prstClr>
                </a:solidFill>
                <a:ea typeface="Verdana" pitchFamily="34" charset="0"/>
                <a:cs typeface="Verdana" pitchFamily="34" charset="0"/>
              </a:rPr>
              <a:t>formulierte Erwartungen</a:t>
            </a:r>
            <a:r>
              <a:rPr lang="de-DE" altLang="de-DE" sz="1800" dirty="0">
                <a:solidFill>
                  <a:prstClr val="black">
                    <a:lumMod val="75000"/>
                    <a:lumOff val="25000"/>
                  </a:prstClr>
                </a:solidFill>
                <a:ea typeface="Verdana" pitchFamily="34" charset="0"/>
                <a:cs typeface="Verdana" pitchFamily="34" charset="0"/>
              </a:rPr>
              <a:t> an die an Schule beteiligten Akteurinnen und Akteure und kann als </a:t>
            </a:r>
            <a:r>
              <a:rPr lang="de-DE" altLang="de-DE" sz="1800" b="1" dirty="0">
                <a:solidFill>
                  <a:prstClr val="black">
                    <a:lumMod val="75000"/>
                    <a:lumOff val="25000"/>
                  </a:prstClr>
                </a:solidFill>
                <a:ea typeface="Verdana" pitchFamily="34" charset="0"/>
                <a:cs typeface="Verdana" pitchFamily="34" charset="0"/>
              </a:rPr>
              <a:t>Unterstützungsinstrument für die innere Schulentwicklung</a:t>
            </a:r>
            <a:r>
              <a:rPr lang="de-DE" altLang="de-DE" sz="1800" dirty="0">
                <a:solidFill>
                  <a:prstClr val="black">
                    <a:lumMod val="75000"/>
                    <a:lumOff val="25000"/>
                  </a:prstClr>
                </a:solidFill>
                <a:ea typeface="Verdana" pitchFamily="34" charset="0"/>
                <a:cs typeface="Verdana" pitchFamily="34" charset="0"/>
              </a:rPr>
              <a:t> genutzt werden.</a:t>
            </a:r>
          </a:p>
        </p:txBody>
      </p:sp>
      <p:sp>
        <p:nvSpPr>
          <p:cNvPr id="6" name="Foliennummernplatzhalter 5">
            <a:extLst>
              <a:ext uri="{FF2B5EF4-FFF2-40B4-BE49-F238E27FC236}">
                <a16:creationId xmlns:a16="http://schemas.microsoft.com/office/drawing/2014/main" id="{DCA5ED5B-FC01-8A4B-C327-2B8C1183078B}"/>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10</a:t>
            </a:fld>
            <a:endParaRPr lang="de-DE" dirty="0"/>
          </a:p>
        </p:txBody>
      </p:sp>
      <p:pic>
        <p:nvPicPr>
          <p:cNvPr id="2" name="Grafik 1">
            <a:extLst>
              <a:ext uri="{FF2B5EF4-FFF2-40B4-BE49-F238E27FC236}">
                <a16:creationId xmlns:a16="http://schemas.microsoft.com/office/drawing/2014/main" id="{3B2FCFBA-8CBA-25BE-3964-D490811AF6DC}"/>
              </a:ext>
            </a:extLst>
          </p:cNvPr>
          <p:cNvPicPr>
            <a:picLocks noChangeAspect="1"/>
          </p:cNvPicPr>
          <p:nvPr/>
        </p:nvPicPr>
        <p:blipFill>
          <a:blip r:embed="rId3"/>
          <a:stretch>
            <a:fillRect/>
          </a:stretch>
        </p:blipFill>
        <p:spPr>
          <a:xfrm>
            <a:off x="6873363" y="2259106"/>
            <a:ext cx="4802024" cy="3195108"/>
          </a:xfrm>
          <a:prstGeom prst="rect">
            <a:avLst/>
          </a:prstGeom>
        </p:spPr>
      </p:pic>
    </p:spTree>
    <p:extLst>
      <p:ext uri="{BB962C8B-B14F-4D97-AF65-F5344CB8AC3E}">
        <p14:creationId xmlns:p14="http://schemas.microsoft.com/office/powerpoint/2010/main" val="4205971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CF6E70-7A9D-D122-E616-F3510ACD5CE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10E1AA35-A9A6-D89A-B274-317B5A4487D3}"/>
              </a:ext>
            </a:extLst>
          </p:cNvPr>
          <p:cNvSpPr>
            <a:spLocks noGrp="1"/>
          </p:cNvSpPr>
          <p:nvPr>
            <p:ph type="title"/>
          </p:nvPr>
        </p:nvSpPr>
        <p:spPr/>
        <p:txBody>
          <a:bodyPr/>
          <a:lstStyle/>
          <a:p>
            <a:r>
              <a:rPr lang="de-DE" dirty="0"/>
              <a:t>Struktur des Referenzrahmens </a:t>
            </a:r>
            <a:br>
              <a:rPr lang="de-DE" dirty="0"/>
            </a:br>
            <a:r>
              <a:rPr lang="de-DE" dirty="0"/>
              <a:t>Schulqualität NRW</a:t>
            </a:r>
          </a:p>
        </p:txBody>
      </p:sp>
      <p:sp>
        <p:nvSpPr>
          <p:cNvPr id="6" name="Foliennummernplatzhalter 5">
            <a:extLst>
              <a:ext uri="{FF2B5EF4-FFF2-40B4-BE49-F238E27FC236}">
                <a16:creationId xmlns:a16="http://schemas.microsoft.com/office/drawing/2014/main" id="{8588BF51-DCBC-B481-80D2-F5B45258578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11</a:t>
            </a:fld>
            <a:endParaRPr lang="de-DE" dirty="0"/>
          </a:p>
        </p:txBody>
      </p:sp>
      <p:pic>
        <p:nvPicPr>
          <p:cNvPr id="20" name="Inhaltsplatzhalter 6">
            <a:extLst>
              <a:ext uri="{FF2B5EF4-FFF2-40B4-BE49-F238E27FC236}">
                <a16:creationId xmlns:a16="http://schemas.microsoft.com/office/drawing/2014/main" id="{2319F933-9F66-738E-817C-6F5B88CBAA9B}"/>
              </a:ext>
            </a:extLst>
          </p:cNvPr>
          <p:cNvPicPr>
            <a:picLocks noGrp="1" noChangeAspect="1"/>
          </p:cNvPicPr>
          <p:nvPr>
            <p:ph idx="1"/>
          </p:nvPr>
        </p:nvPicPr>
        <p:blipFill>
          <a:blip r:embed="rId3"/>
          <a:srcRect t="5960"/>
          <a:stretch/>
        </p:blipFill>
        <p:spPr>
          <a:xfrm>
            <a:off x="2139578" y="1600237"/>
            <a:ext cx="7210900" cy="4609932"/>
          </a:xfrm>
          <a:prstGeom prst="rect">
            <a:avLst/>
          </a:prstGeom>
          <a:solidFill>
            <a:schemeClr val="bg1"/>
          </a:solidFill>
          <a:ln>
            <a:solidFill>
              <a:schemeClr val="bg1"/>
            </a:solidFill>
          </a:ln>
        </p:spPr>
      </p:pic>
      <p:sp>
        <p:nvSpPr>
          <p:cNvPr id="23" name="Rechteck: abgerundete Ecken 8">
            <a:extLst>
              <a:ext uri="{FF2B5EF4-FFF2-40B4-BE49-F238E27FC236}">
                <a16:creationId xmlns:a16="http://schemas.microsoft.com/office/drawing/2014/main" id="{9C4F8D2E-F465-DC72-89F7-22E8E90322C7}"/>
              </a:ext>
            </a:extLst>
          </p:cNvPr>
          <p:cNvSpPr/>
          <p:nvPr/>
        </p:nvSpPr>
        <p:spPr>
          <a:xfrm>
            <a:off x="2139578" y="1625636"/>
            <a:ext cx="1160078" cy="4584533"/>
          </a:xfrm>
          <a:prstGeom prst="roundRect">
            <a:avLst/>
          </a:prstGeom>
          <a:noFill/>
          <a:ln w="28575">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a:extLst>
              <a:ext uri="{FF2B5EF4-FFF2-40B4-BE49-F238E27FC236}">
                <a16:creationId xmlns:a16="http://schemas.microsoft.com/office/drawing/2014/main" id="{EF51E362-2ECA-F731-A2C0-62288F1187B6}"/>
              </a:ext>
            </a:extLst>
          </p:cNvPr>
          <p:cNvSpPr txBox="1"/>
          <p:nvPr/>
        </p:nvSpPr>
        <p:spPr>
          <a:xfrm>
            <a:off x="2169893" y="5580994"/>
            <a:ext cx="1103608" cy="400110"/>
          </a:xfrm>
          <a:prstGeom prst="rect">
            <a:avLst/>
          </a:prstGeom>
          <a:noFill/>
        </p:spPr>
        <p:txBody>
          <a:bodyPr wrap="square">
            <a:spAutoFit/>
          </a:bodyPr>
          <a:lstStyle/>
          <a:p>
            <a:r>
              <a:rPr lang="de-DE" sz="2000" b="1" dirty="0">
                <a:solidFill>
                  <a:srgbClr val="8E0000"/>
                </a:solidFill>
              </a:rPr>
              <a:t>OUTPUT</a:t>
            </a:r>
          </a:p>
        </p:txBody>
      </p:sp>
      <p:sp>
        <p:nvSpPr>
          <p:cNvPr id="25" name="Textfeld 24">
            <a:extLst>
              <a:ext uri="{FF2B5EF4-FFF2-40B4-BE49-F238E27FC236}">
                <a16:creationId xmlns:a16="http://schemas.microsoft.com/office/drawing/2014/main" id="{9CC0320F-9CCF-EB2D-45E0-81B0F67DE3FD}"/>
              </a:ext>
            </a:extLst>
          </p:cNvPr>
          <p:cNvSpPr txBox="1"/>
          <p:nvPr/>
        </p:nvSpPr>
        <p:spPr>
          <a:xfrm>
            <a:off x="6293224" y="5351929"/>
            <a:ext cx="3057253" cy="858240"/>
          </a:xfrm>
          <a:prstGeom prst="rect">
            <a:avLst/>
          </a:prstGeom>
          <a:solidFill>
            <a:schemeClr val="bg1"/>
          </a:solidFill>
        </p:spPr>
        <p:txBody>
          <a:bodyPr wrap="square" rtlCol="0">
            <a:spAutoFit/>
          </a:bodyPr>
          <a:lstStyle/>
          <a:p>
            <a:endParaRPr lang="de-DE" dirty="0"/>
          </a:p>
        </p:txBody>
      </p:sp>
      <p:sp>
        <p:nvSpPr>
          <p:cNvPr id="26" name="Rechteck: abgerundete Ecken 10">
            <a:extLst>
              <a:ext uri="{FF2B5EF4-FFF2-40B4-BE49-F238E27FC236}">
                <a16:creationId xmlns:a16="http://schemas.microsoft.com/office/drawing/2014/main" id="{DCE8B17C-4794-E18B-0748-ADF3EEF68D88}"/>
              </a:ext>
            </a:extLst>
          </p:cNvPr>
          <p:cNvSpPr/>
          <p:nvPr/>
        </p:nvSpPr>
        <p:spPr>
          <a:xfrm>
            <a:off x="3352800" y="1600236"/>
            <a:ext cx="4742329" cy="4609933"/>
          </a:xfrm>
          <a:prstGeom prst="roundRect">
            <a:avLst/>
          </a:prstGeom>
          <a:noFill/>
          <a:ln w="28575">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id="{3DDF6230-5E73-2FF7-6562-93A54602F335}"/>
              </a:ext>
            </a:extLst>
          </p:cNvPr>
          <p:cNvSpPr txBox="1"/>
          <p:nvPr/>
        </p:nvSpPr>
        <p:spPr>
          <a:xfrm>
            <a:off x="5290685" y="5580994"/>
            <a:ext cx="1400640" cy="400110"/>
          </a:xfrm>
          <a:prstGeom prst="rect">
            <a:avLst/>
          </a:prstGeom>
          <a:noFill/>
        </p:spPr>
        <p:txBody>
          <a:bodyPr wrap="none" rtlCol="0">
            <a:spAutoFit/>
          </a:bodyPr>
          <a:lstStyle/>
          <a:p>
            <a:r>
              <a:rPr lang="de-DE" sz="2000" b="1" dirty="0">
                <a:solidFill>
                  <a:srgbClr val="8E0000"/>
                </a:solidFill>
              </a:rPr>
              <a:t>PROZESS</a:t>
            </a:r>
          </a:p>
        </p:txBody>
      </p:sp>
      <p:sp>
        <p:nvSpPr>
          <p:cNvPr id="29" name="Textfeld 28">
            <a:extLst>
              <a:ext uri="{FF2B5EF4-FFF2-40B4-BE49-F238E27FC236}">
                <a16:creationId xmlns:a16="http://schemas.microsoft.com/office/drawing/2014/main" id="{8ABFB483-A600-FA56-6F2E-2C901265E5D7}"/>
              </a:ext>
            </a:extLst>
          </p:cNvPr>
          <p:cNvSpPr txBox="1"/>
          <p:nvPr/>
        </p:nvSpPr>
        <p:spPr>
          <a:xfrm>
            <a:off x="8240836" y="5580994"/>
            <a:ext cx="1030342" cy="400110"/>
          </a:xfrm>
          <a:prstGeom prst="rect">
            <a:avLst/>
          </a:prstGeom>
          <a:noFill/>
        </p:spPr>
        <p:txBody>
          <a:bodyPr wrap="square">
            <a:spAutoFit/>
          </a:bodyPr>
          <a:lstStyle/>
          <a:p>
            <a:r>
              <a:rPr lang="de-DE" sz="2000" b="1" dirty="0">
                <a:solidFill>
                  <a:srgbClr val="8E0000"/>
                </a:solidFill>
              </a:rPr>
              <a:t>  INPUT</a:t>
            </a:r>
          </a:p>
        </p:txBody>
      </p:sp>
      <p:sp>
        <p:nvSpPr>
          <p:cNvPr id="30" name="Rechteck: abgerundete Ecken 9">
            <a:extLst>
              <a:ext uri="{FF2B5EF4-FFF2-40B4-BE49-F238E27FC236}">
                <a16:creationId xmlns:a16="http://schemas.microsoft.com/office/drawing/2014/main" id="{4C1DB3AF-854E-8735-C121-A94E6B5695BA}"/>
              </a:ext>
            </a:extLst>
          </p:cNvPr>
          <p:cNvSpPr/>
          <p:nvPr/>
        </p:nvSpPr>
        <p:spPr>
          <a:xfrm>
            <a:off x="8161537" y="1600237"/>
            <a:ext cx="1146814" cy="4609932"/>
          </a:xfrm>
          <a:prstGeom prst="roundRect">
            <a:avLst/>
          </a:prstGeom>
          <a:noFill/>
          <a:ln w="28575">
            <a:solidFill>
              <a:srgbClr val="8E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46054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ppt_x"/>
                                          </p:val>
                                        </p:tav>
                                        <p:tav tm="100000">
                                          <p:val>
                                            <p:strVal val="#ppt_x"/>
                                          </p:val>
                                        </p:tav>
                                      </p:tavLst>
                                    </p:anim>
                                    <p:anim calcmode="lin" valueType="num">
                                      <p:cBhvr additive="base">
                                        <p:cTn id="18" dur="500" fill="hold"/>
                                        <p:tgtEl>
                                          <p:spTgt spid="2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ppt_x"/>
                                          </p:val>
                                        </p:tav>
                                        <p:tav tm="100000">
                                          <p:val>
                                            <p:strVal val="#ppt_x"/>
                                          </p:val>
                                        </p:tav>
                                      </p:tavLst>
                                    </p:anim>
                                    <p:anim calcmode="lin" valueType="num">
                                      <p:cBhvr additive="base">
                                        <p:cTn id="2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6" grpId="0" animBg="1"/>
      <p:bldP spid="28" grpId="0"/>
      <p:bldP spid="29" grpId="0"/>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ECDAF6-3BE3-935B-CCD2-42F9CB340A90}"/>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1CDFF39-A7C5-2403-5CDB-BC5122B40BBC}"/>
              </a:ext>
            </a:extLst>
          </p:cNvPr>
          <p:cNvSpPr>
            <a:spLocks noGrp="1"/>
          </p:cNvSpPr>
          <p:nvPr>
            <p:ph type="title"/>
          </p:nvPr>
        </p:nvSpPr>
        <p:spPr/>
        <p:txBody>
          <a:bodyPr/>
          <a:lstStyle/>
          <a:p>
            <a:r>
              <a:rPr lang="de-DE" dirty="0"/>
              <a:t>Struktur des Referenzrahmens </a:t>
            </a:r>
            <a:br>
              <a:rPr lang="de-DE" dirty="0"/>
            </a:br>
            <a:r>
              <a:rPr lang="de-DE" dirty="0"/>
              <a:t>Schulqualität NRW</a:t>
            </a:r>
          </a:p>
        </p:txBody>
      </p:sp>
      <p:sp>
        <p:nvSpPr>
          <p:cNvPr id="6" name="Foliennummernplatzhalter 5">
            <a:extLst>
              <a:ext uri="{FF2B5EF4-FFF2-40B4-BE49-F238E27FC236}">
                <a16:creationId xmlns:a16="http://schemas.microsoft.com/office/drawing/2014/main" id="{F1457149-C7F8-9119-B7F0-6E2325CD9CB8}"/>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12</a:t>
            </a:fld>
            <a:endParaRPr lang="de-DE" dirty="0"/>
          </a:p>
        </p:txBody>
      </p:sp>
      <p:pic>
        <p:nvPicPr>
          <p:cNvPr id="5" name="Grafik 4">
            <a:extLst>
              <a:ext uri="{FF2B5EF4-FFF2-40B4-BE49-F238E27FC236}">
                <a16:creationId xmlns:a16="http://schemas.microsoft.com/office/drawing/2014/main" id="{9ECDBDCC-A065-6138-11DE-53CE428CC8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5685" y="1663442"/>
            <a:ext cx="6739702" cy="4533491"/>
          </a:xfrm>
          <a:prstGeom prst="rect">
            <a:avLst/>
          </a:prstGeom>
        </p:spPr>
      </p:pic>
      <p:pic>
        <p:nvPicPr>
          <p:cNvPr id="9" name="Bildplatzhalter 5">
            <a:extLst>
              <a:ext uri="{FF2B5EF4-FFF2-40B4-BE49-F238E27FC236}">
                <a16:creationId xmlns:a16="http://schemas.microsoft.com/office/drawing/2014/main" id="{FA767076-7AD8-290A-EB9A-22740945787F}"/>
              </a:ext>
            </a:extLst>
          </p:cNvPr>
          <p:cNvPicPr>
            <a:picLocks noChangeAspect="1"/>
          </p:cNvPicPr>
          <p:nvPr/>
        </p:nvPicPr>
        <p:blipFill>
          <a:blip r:embed="rId4">
            <a:extLst>
              <a:ext uri="{28A0092B-C50C-407E-A947-70E740481C1C}">
                <a14:useLocalDpi xmlns:a14="http://schemas.microsoft.com/office/drawing/2010/main" val="0"/>
              </a:ext>
            </a:extLst>
          </a:blip>
          <a:srcRect l="13436" r="13436"/>
          <a:stretch>
            <a:fillRect/>
          </a:stretch>
        </p:blipFill>
        <p:spPr>
          <a:xfrm>
            <a:off x="516613" y="2252901"/>
            <a:ext cx="3934363" cy="3579595"/>
          </a:xfrm>
          <a:prstGeom prst="rect">
            <a:avLst/>
          </a:prstGeom>
        </p:spPr>
      </p:pic>
      <p:grpSp>
        <p:nvGrpSpPr>
          <p:cNvPr id="2" name="Group 124" descr="Icon mit drei Pfeilen in einer Reihe, die nach oben rechts zeigt">
            <a:extLst>
              <a:ext uri="{FF2B5EF4-FFF2-40B4-BE49-F238E27FC236}">
                <a16:creationId xmlns:a16="http://schemas.microsoft.com/office/drawing/2014/main" id="{73D0ECC9-81D3-3CD3-4C57-84DF0E99BB76}"/>
              </a:ext>
            </a:extLst>
          </p:cNvPr>
          <p:cNvGrpSpPr/>
          <p:nvPr/>
        </p:nvGrpSpPr>
        <p:grpSpPr>
          <a:xfrm>
            <a:off x="4097982" y="2798142"/>
            <a:ext cx="705988" cy="445240"/>
            <a:chOff x="10701139" y="3929562"/>
            <a:chExt cx="705988" cy="445240"/>
          </a:xfrm>
          <a:solidFill>
            <a:schemeClr val="accent1"/>
          </a:solidFill>
        </p:grpSpPr>
        <p:sp>
          <p:nvSpPr>
            <p:cNvPr id="3" name="Freeform 49">
              <a:extLst>
                <a:ext uri="{FF2B5EF4-FFF2-40B4-BE49-F238E27FC236}">
                  <a16:creationId xmlns:a16="http://schemas.microsoft.com/office/drawing/2014/main" id="{C0526896-7CF5-99D0-B63F-866928DBE86E}"/>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7" name="Freeform 65">
              <a:extLst>
                <a:ext uri="{FF2B5EF4-FFF2-40B4-BE49-F238E27FC236}">
                  <a16:creationId xmlns:a16="http://schemas.microsoft.com/office/drawing/2014/main" id="{E34383C1-F322-2AC5-9DC7-E0FD7EE616A4}"/>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8" name="Freeform 66">
              <a:extLst>
                <a:ext uri="{FF2B5EF4-FFF2-40B4-BE49-F238E27FC236}">
                  <a16:creationId xmlns:a16="http://schemas.microsoft.com/office/drawing/2014/main" id="{641F5733-BD85-07BE-604F-62282F77F564}"/>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10" name="Group 124" descr="Icon mit drei Pfeilen in einer Reihe, die nach oben rechts zeigt">
            <a:extLst>
              <a:ext uri="{FF2B5EF4-FFF2-40B4-BE49-F238E27FC236}">
                <a16:creationId xmlns:a16="http://schemas.microsoft.com/office/drawing/2014/main" id="{5559183B-75A1-59A7-E9E7-02A3E1486FA1}"/>
              </a:ext>
            </a:extLst>
          </p:cNvPr>
          <p:cNvGrpSpPr/>
          <p:nvPr/>
        </p:nvGrpSpPr>
        <p:grpSpPr>
          <a:xfrm>
            <a:off x="4057204" y="3977993"/>
            <a:ext cx="705988" cy="445240"/>
            <a:chOff x="10701139" y="3929562"/>
            <a:chExt cx="705988" cy="445240"/>
          </a:xfrm>
          <a:solidFill>
            <a:schemeClr val="accent1"/>
          </a:solidFill>
        </p:grpSpPr>
        <p:sp>
          <p:nvSpPr>
            <p:cNvPr id="11" name="Freeform 49">
              <a:extLst>
                <a:ext uri="{FF2B5EF4-FFF2-40B4-BE49-F238E27FC236}">
                  <a16:creationId xmlns:a16="http://schemas.microsoft.com/office/drawing/2014/main" id="{8BF18652-C1D8-2180-D3E6-585E574F2498}"/>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2" name="Freeform 65">
              <a:extLst>
                <a:ext uri="{FF2B5EF4-FFF2-40B4-BE49-F238E27FC236}">
                  <a16:creationId xmlns:a16="http://schemas.microsoft.com/office/drawing/2014/main" id="{4C3FDEC7-9191-8CBF-A2EF-060F36E5AA31}"/>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3" name="Freeform 66">
              <a:extLst>
                <a:ext uri="{FF2B5EF4-FFF2-40B4-BE49-F238E27FC236}">
                  <a16:creationId xmlns:a16="http://schemas.microsoft.com/office/drawing/2014/main" id="{F83B0D01-AE5A-E7C8-F697-DA39BCAAF614}"/>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14" name="Group 124" descr="Icon mit drei Pfeilen in einer Reihe, die nach oben rechts zeigt">
            <a:extLst>
              <a:ext uri="{FF2B5EF4-FFF2-40B4-BE49-F238E27FC236}">
                <a16:creationId xmlns:a16="http://schemas.microsoft.com/office/drawing/2014/main" id="{EAF065D1-BE2E-C27F-28F1-8E9D40790DED}"/>
              </a:ext>
            </a:extLst>
          </p:cNvPr>
          <p:cNvGrpSpPr/>
          <p:nvPr/>
        </p:nvGrpSpPr>
        <p:grpSpPr>
          <a:xfrm>
            <a:off x="6383185" y="4530810"/>
            <a:ext cx="705988" cy="445240"/>
            <a:chOff x="10701139" y="3929562"/>
            <a:chExt cx="705988" cy="445240"/>
          </a:xfrm>
          <a:solidFill>
            <a:schemeClr val="accent1"/>
          </a:solidFill>
        </p:grpSpPr>
        <p:sp>
          <p:nvSpPr>
            <p:cNvPr id="15" name="Freeform 49">
              <a:extLst>
                <a:ext uri="{FF2B5EF4-FFF2-40B4-BE49-F238E27FC236}">
                  <a16:creationId xmlns:a16="http://schemas.microsoft.com/office/drawing/2014/main" id="{DDC8698E-CAF8-C88A-6B2B-22B703EFCE2F}"/>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6" name="Freeform 65">
              <a:extLst>
                <a:ext uri="{FF2B5EF4-FFF2-40B4-BE49-F238E27FC236}">
                  <a16:creationId xmlns:a16="http://schemas.microsoft.com/office/drawing/2014/main" id="{5D69C610-5AB1-F4E5-0EBE-0688D532F9A6}"/>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7" name="Freeform 66">
              <a:extLst>
                <a:ext uri="{FF2B5EF4-FFF2-40B4-BE49-F238E27FC236}">
                  <a16:creationId xmlns:a16="http://schemas.microsoft.com/office/drawing/2014/main" id="{4C513FF8-CAF0-A80E-46EE-8D27FD665C03}"/>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18" name="Group 124" descr="Icon mit drei Pfeilen in einer Reihe, die nach oben rechts zeigt">
            <a:extLst>
              <a:ext uri="{FF2B5EF4-FFF2-40B4-BE49-F238E27FC236}">
                <a16:creationId xmlns:a16="http://schemas.microsoft.com/office/drawing/2014/main" id="{FEACB98E-DAAD-7ED4-2651-8B0D968A2F09}"/>
              </a:ext>
            </a:extLst>
          </p:cNvPr>
          <p:cNvGrpSpPr/>
          <p:nvPr/>
        </p:nvGrpSpPr>
        <p:grpSpPr>
          <a:xfrm>
            <a:off x="7432054" y="5387256"/>
            <a:ext cx="705988" cy="445240"/>
            <a:chOff x="10701139" y="3929562"/>
            <a:chExt cx="705988" cy="445240"/>
          </a:xfrm>
          <a:solidFill>
            <a:schemeClr val="accent1"/>
          </a:solidFill>
        </p:grpSpPr>
        <p:sp>
          <p:nvSpPr>
            <p:cNvPr id="19" name="Freeform 49">
              <a:extLst>
                <a:ext uri="{FF2B5EF4-FFF2-40B4-BE49-F238E27FC236}">
                  <a16:creationId xmlns:a16="http://schemas.microsoft.com/office/drawing/2014/main" id="{3CAA4A49-6501-AF40-09BE-454ADA215EA8}"/>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0" name="Freeform 65">
              <a:extLst>
                <a:ext uri="{FF2B5EF4-FFF2-40B4-BE49-F238E27FC236}">
                  <a16:creationId xmlns:a16="http://schemas.microsoft.com/office/drawing/2014/main" id="{DC2A6DFD-F363-E24D-7EA9-CD5ED1312DA6}"/>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1" name="Freeform 66">
              <a:extLst>
                <a:ext uri="{FF2B5EF4-FFF2-40B4-BE49-F238E27FC236}">
                  <a16:creationId xmlns:a16="http://schemas.microsoft.com/office/drawing/2014/main" id="{11286F63-3F06-3715-5A6A-96700F46E3EB}"/>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56654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B63895-05A8-402C-A918-CD42FA70324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8CCB85D-886B-BFA3-9A99-91664AC747E9}"/>
              </a:ext>
            </a:extLst>
          </p:cNvPr>
          <p:cNvSpPr>
            <a:spLocks noGrp="1"/>
          </p:cNvSpPr>
          <p:nvPr>
            <p:ph type="title"/>
          </p:nvPr>
        </p:nvSpPr>
        <p:spPr/>
        <p:txBody>
          <a:bodyPr/>
          <a:lstStyle/>
          <a:p>
            <a:r>
              <a:rPr lang="de-DE" dirty="0"/>
              <a:t>Struktur des Referenzrahmens </a:t>
            </a:r>
            <a:br>
              <a:rPr lang="de-DE" dirty="0"/>
            </a:br>
            <a:r>
              <a:rPr lang="de-DE" dirty="0"/>
              <a:t>Schulqualität NRW</a:t>
            </a:r>
          </a:p>
        </p:txBody>
      </p:sp>
      <p:sp>
        <p:nvSpPr>
          <p:cNvPr id="6" name="Foliennummernplatzhalter 5">
            <a:extLst>
              <a:ext uri="{FF2B5EF4-FFF2-40B4-BE49-F238E27FC236}">
                <a16:creationId xmlns:a16="http://schemas.microsoft.com/office/drawing/2014/main" id="{E391B76E-4CED-7EF7-C8A1-8F389E1305B3}"/>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13</a:t>
            </a:fld>
            <a:endParaRPr lang="de-DE" dirty="0"/>
          </a:p>
        </p:txBody>
      </p:sp>
      <p:pic>
        <p:nvPicPr>
          <p:cNvPr id="2" name="Grafik 1">
            <a:extLst>
              <a:ext uri="{FF2B5EF4-FFF2-40B4-BE49-F238E27FC236}">
                <a16:creationId xmlns:a16="http://schemas.microsoft.com/office/drawing/2014/main" id="{3360D97E-D15D-DAB7-A63E-6CAAFACE598F}"/>
              </a:ext>
            </a:extLst>
          </p:cNvPr>
          <p:cNvPicPr>
            <a:picLocks noChangeAspect="1"/>
          </p:cNvPicPr>
          <p:nvPr/>
        </p:nvPicPr>
        <p:blipFill>
          <a:blip r:embed="rId3"/>
          <a:srcRect b="24586"/>
          <a:stretch/>
        </p:blipFill>
        <p:spPr>
          <a:xfrm>
            <a:off x="2122394" y="1618500"/>
            <a:ext cx="7947211" cy="4504631"/>
          </a:xfrm>
          <a:prstGeom prst="rect">
            <a:avLst/>
          </a:prstGeom>
        </p:spPr>
      </p:pic>
      <p:grpSp>
        <p:nvGrpSpPr>
          <p:cNvPr id="13" name="Group 124" descr="Icon mit drei Pfeilen in einer Reihe, die nach oben rechts zeigt">
            <a:extLst>
              <a:ext uri="{FF2B5EF4-FFF2-40B4-BE49-F238E27FC236}">
                <a16:creationId xmlns:a16="http://schemas.microsoft.com/office/drawing/2014/main" id="{16F68032-356A-0930-7626-3397E443255E}"/>
              </a:ext>
            </a:extLst>
          </p:cNvPr>
          <p:cNvGrpSpPr/>
          <p:nvPr/>
        </p:nvGrpSpPr>
        <p:grpSpPr>
          <a:xfrm>
            <a:off x="3976160" y="1977872"/>
            <a:ext cx="705988" cy="445240"/>
            <a:chOff x="10701139" y="3929562"/>
            <a:chExt cx="705988" cy="445240"/>
          </a:xfrm>
          <a:solidFill>
            <a:schemeClr val="accent1"/>
          </a:solidFill>
        </p:grpSpPr>
        <p:sp>
          <p:nvSpPr>
            <p:cNvPr id="14" name="Freeform 49">
              <a:extLst>
                <a:ext uri="{FF2B5EF4-FFF2-40B4-BE49-F238E27FC236}">
                  <a16:creationId xmlns:a16="http://schemas.microsoft.com/office/drawing/2014/main" id="{947BC18D-4B64-3E17-39A6-B77415B830C4}"/>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5" name="Freeform 65">
              <a:extLst>
                <a:ext uri="{FF2B5EF4-FFF2-40B4-BE49-F238E27FC236}">
                  <a16:creationId xmlns:a16="http://schemas.microsoft.com/office/drawing/2014/main" id="{0D34930C-82CD-C3CD-076A-152B2EDED228}"/>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6" name="Freeform 66">
              <a:extLst>
                <a:ext uri="{FF2B5EF4-FFF2-40B4-BE49-F238E27FC236}">
                  <a16:creationId xmlns:a16="http://schemas.microsoft.com/office/drawing/2014/main" id="{EDDC5E83-9573-FCE8-8CF6-CB7B6157EAC9}"/>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17" name="Group 124" descr="Icon mit drei Pfeilen in einer Reihe, die nach oben rechts zeigt">
            <a:extLst>
              <a:ext uri="{FF2B5EF4-FFF2-40B4-BE49-F238E27FC236}">
                <a16:creationId xmlns:a16="http://schemas.microsoft.com/office/drawing/2014/main" id="{8B5D7226-FEE9-66D0-B562-069F43C14F9A}"/>
              </a:ext>
            </a:extLst>
          </p:cNvPr>
          <p:cNvGrpSpPr/>
          <p:nvPr/>
        </p:nvGrpSpPr>
        <p:grpSpPr>
          <a:xfrm>
            <a:off x="2075763" y="3232170"/>
            <a:ext cx="705988" cy="445240"/>
            <a:chOff x="10701139" y="3929562"/>
            <a:chExt cx="705988" cy="445240"/>
          </a:xfrm>
          <a:solidFill>
            <a:schemeClr val="accent1"/>
          </a:solidFill>
        </p:grpSpPr>
        <p:sp>
          <p:nvSpPr>
            <p:cNvPr id="18" name="Freeform 49">
              <a:extLst>
                <a:ext uri="{FF2B5EF4-FFF2-40B4-BE49-F238E27FC236}">
                  <a16:creationId xmlns:a16="http://schemas.microsoft.com/office/drawing/2014/main" id="{BB81D206-38BC-88B7-3F07-B4D97BF007E8}"/>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19" name="Freeform 65">
              <a:extLst>
                <a:ext uri="{FF2B5EF4-FFF2-40B4-BE49-F238E27FC236}">
                  <a16:creationId xmlns:a16="http://schemas.microsoft.com/office/drawing/2014/main" id="{1A3F2C2A-47D4-486E-1AE5-1492AF723E7D}"/>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0" name="Freeform 66">
              <a:extLst>
                <a:ext uri="{FF2B5EF4-FFF2-40B4-BE49-F238E27FC236}">
                  <a16:creationId xmlns:a16="http://schemas.microsoft.com/office/drawing/2014/main" id="{6F496C16-34C9-B37B-E06A-076D3A5B889B}"/>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21" name="Group 124" descr="Icon mit drei Pfeilen in einer Reihe, die nach oben rechts zeigt">
            <a:extLst>
              <a:ext uri="{FF2B5EF4-FFF2-40B4-BE49-F238E27FC236}">
                <a16:creationId xmlns:a16="http://schemas.microsoft.com/office/drawing/2014/main" id="{22E19333-EDC0-5E12-F1A9-2396FB98CECC}"/>
              </a:ext>
            </a:extLst>
          </p:cNvPr>
          <p:cNvGrpSpPr/>
          <p:nvPr/>
        </p:nvGrpSpPr>
        <p:grpSpPr>
          <a:xfrm>
            <a:off x="2041864" y="3866833"/>
            <a:ext cx="705988" cy="445240"/>
            <a:chOff x="10701139" y="3929562"/>
            <a:chExt cx="705988" cy="445240"/>
          </a:xfrm>
          <a:solidFill>
            <a:schemeClr val="accent1"/>
          </a:solidFill>
        </p:grpSpPr>
        <p:sp>
          <p:nvSpPr>
            <p:cNvPr id="22" name="Freeform 49">
              <a:extLst>
                <a:ext uri="{FF2B5EF4-FFF2-40B4-BE49-F238E27FC236}">
                  <a16:creationId xmlns:a16="http://schemas.microsoft.com/office/drawing/2014/main" id="{B714B077-FFE1-72CA-3ED0-3F095B8288DD}"/>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3" name="Freeform 65">
              <a:extLst>
                <a:ext uri="{FF2B5EF4-FFF2-40B4-BE49-F238E27FC236}">
                  <a16:creationId xmlns:a16="http://schemas.microsoft.com/office/drawing/2014/main" id="{02AA2755-C718-A425-9485-84C9549372DC}"/>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4" name="Freeform 66">
              <a:extLst>
                <a:ext uri="{FF2B5EF4-FFF2-40B4-BE49-F238E27FC236}">
                  <a16:creationId xmlns:a16="http://schemas.microsoft.com/office/drawing/2014/main" id="{274D3D4F-86CC-76DE-CA57-218EDD4C6814}"/>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grpSp>
        <p:nvGrpSpPr>
          <p:cNvPr id="25" name="Group 124" descr="Icon mit drei Pfeilen in einer Reihe, die nach oben rechts zeigt">
            <a:extLst>
              <a:ext uri="{FF2B5EF4-FFF2-40B4-BE49-F238E27FC236}">
                <a16:creationId xmlns:a16="http://schemas.microsoft.com/office/drawing/2014/main" id="{B2652E44-F3AA-B37F-0589-BA0CF6F540A6}"/>
              </a:ext>
            </a:extLst>
          </p:cNvPr>
          <p:cNvGrpSpPr/>
          <p:nvPr/>
        </p:nvGrpSpPr>
        <p:grpSpPr>
          <a:xfrm>
            <a:off x="2058270" y="4794260"/>
            <a:ext cx="705988" cy="445240"/>
            <a:chOff x="10701139" y="3929562"/>
            <a:chExt cx="705988" cy="445240"/>
          </a:xfrm>
          <a:solidFill>
            <a:schemeClr val="accent1"/>
          </a:solidFill>
        </p:grpSpPr>
        <p:sp>
          <p:nvSpPr>
            <p:cNvPr id="26" name="Freeform 49">
              <a:extLst>
                <a:ext uri="{FF2B5EF4-FFF2-40B4-BE49-F238E27FC236}">
                  <a16:creationId xmlns:a16="http://schemas.microsoft.com/office/drawing/2014/main" id="{2B3235FB-F941-4882-D61B-264747BF29F9}"/>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7" name="Freeform 65">
              <a:extLst>
                <a:ext uri="{FF2B5EF4-FFF2-40B4-BE49-F238E27FC236}">
                  <a16:creationId xmlns:a16="http://schemas.microsoft.com/office/drawing/2014/main" id="{54E3B1A7-97D0-9302-6E67-8A1D7E57B1FA}"/>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8" name="Freeform 66">
              <a:extLst>
                <a:ext uri="{FF2B5EF4-FFF2-40B4-BE49-F238E27FC236}">
                  <a16:creationId xmlns:a16="http://schemas.microsoft.com/office/drawing/2014/main" id="{346099B5-AF95-108C-602B-8B78D251200E}"/>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20647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0DDB3-EBA6-E502-C3A0-0DE69CA2197E}"/>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F890E9BF-C265-6674-4E79-DC7FF89B40FD}"/>
              </a:ext>
            </a:extLst>
          </p:cNvPr>
          <p:cNvSpPr>
            <a:spLocks noGrp="1"/>
          </p:cNvSpPr>
          <p:nvPr>
            <p:ph type="title"/>
          </p:nvPr>
        </p:nvSpPr>
        <p:spPr>
          <a:xfrm>
            <a:off x="6441399" y="2175458"/>
            <a:ext cx="5233988" cy="1344734"/>
          </a:xfrm>
        </p:spPr>
        <p:txBody>
          <a:bodyPr/>
          <a:lstStyle/>
          <a:p>
            <a:r>
              <a:rPr lang="de-DE" sz="2400" b="1" dirty="0"/>
              <a:t>Der Referenzrahmen Schulqualität NRW als Instrument der Schulentwicklung</a:t>
            </a:r>
            <a:endParaRPr lang="de-DE" b="0" dirty="0">
              <a:latin typeface="BentonSans Regular" panose="02000503000000020004" pitchFamily="2" charset="77"/>
            </a:endParaRPr>
          </a:p>
        </p:txBody>
      </p:sp>
      <p:sp>
        <p:nvSpPr>
          <p:cNvPr id="3" name="Foliennummernplatzhalter 5">
            <a:extLst>
              <a:ext uri="{FF2B5EF4-FFF2-40B4-BE49-F238E27FC236}">
                <a16:creationId xmlns:a16="http://schemas.microsoft.com/office/drawing/2014/main" id="{C48D7FD4-19A2-6B91-D061-304A6FAAF9E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14</a:t>
            </a:fld>
            <a:endParaRPr lang="de-DE" dirty="0"/>
          </a:p>
        </p:txBody>
      </p:sp>
      <p:pic>
        <p:nvPicPr>
          <p:cNvPr id="4" name="Bild 3">
            <a:extLst>
              <a:ext uri="{FF2B5EF4-FFF2-40B4-BE49-F238E27FC236}">
                <a16:creationId xmlns:a16="http://schemas.microsoft.com/office/drawing/2014/main" id="{B0D22DE0-3AAA-BA4B-7CA5-EB5567D819DB}"/>
              </a:ext>
            </a:extLst>
          </p:cNvPr>
          <p:cNvPicPr>
            <a:picLocks noChangeAspect="1"/>
          </p:cNvPicPr>
          <p:nvPr/>
        </p:nvPicPr>
        <p:blipFill>
          <a:blip r:embed="rId3"/>
          <a:srcRect l="3156" r="3920"/>
          <a:stretch/>
        </p:blipFill>
        <p:spPr>
          <a:xfrm>
            <a:off x="516613" y="2175458"/>
            <a:ext cx="5444000" cy="3295440"/>
          </a:xfrm>
          <a:prstGeom prst="rect">
            <a:avLst/>
          </a:prstGeom>
        </p:spPr>
      </p:pic>
      <p:sp>
        <p:nvSpPr>
          <p:cNvPr id="15" name="Titel 8">
            <a:extLst>
              <a:ext uri="{FF2B5EF4-FFF2-40B4-BE49-F238E27FC236}">
                <a16:creationId xmlns:a16="http://schemas.microsoft.com/office/drawing/2014/main" id="{EE97F378-43F9-3F59-1BFE-87FBFB2B29D0}"/>
              </a:ext>
            </a:extLst>
          </p:cNvPr>
          <p:cNvSpPr txBox="1">
            <a:spLocks/>
          </p:cNvSpPr>
          <p:nvPr/>
        </p:nvSpPr>
        <p:spPr>
          <a:xfrm>
            <a:off x="6441399" y="3879736"/>
            <a:ext cx="5233988" cy="134473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2400" b="1" dirty="0"/>
              <a:t>Das Online-Unterstützungsportal zum Referenzrahmen Schulqualität NRW</a:t>
            </a:r>
            <a:endParaRPr lang="de-DE" b="0" dirty="0">
              <a:latin typeface="BentonSans Regular" panose="02000503000000020004" pitchFamily="2" charset="77"/>
            </a:endParaRPr>
          </a:p>
        </p:txBody>
      </p:sp>
    </p:spTree>
    <p:extLst>
      <p:ext uri="{BB962C8B-B14F-4D97-AF65-F5344CB8AC3E}">
        <p14:creationId xmlns:p14="http://schemas.microsoft.com/office/powerpoint/2010/main" val="2241483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D395D-4D58-DF55-218B-6CBE65B18DD8}"/>
            </a:ext>
          </a:extLst>
        </p:cNvPr>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8BBFFC0E-DED5-79C1-D194-F759D37F0995}"/>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15</a:t>
            </a:fld>
            <a:endParaRPr lang="de-DE" dirty="0"/>
          </a:p>
        </p:txBody>
      </p:sp>
      <p:pic>
        <p:nvPicPr>
          <p:cNvPr id="4" name="Bild 3">
            <a:extLst>
              <a:ext uri="{FF2B5EF4-FFF2-40B4-BE49-F238E27FC236}">
                <a16:creationId xmlns:a16="http://schemas.microsoft.com/office/drawing/2014/main" id="{3A076D00-5D3D-C2E9-2EF0-193721A63F7D}"/>
              </a:ext>
            </a:extLst>
          </p:cNvPr>
          <p:cNvPicPr>
            <a:picLocks noChangeAspect="1"/>
          </p:cNvPicPr>
          <p:nvPr/>
        </p:nvPicPr>
        <p:blipFill>
          <a:blip r:embed="rId3"/>
          <a:srcRect l="3156" r="3920"/>
          <a:stretch/>
        </p:blipFill>
        <p:spPr>
          <a:xfrm>
            <a:off x="516613" y="2175458"/>
            <a:ext cx="5444000" cy="3295440"/>
          </a:xfrm>
          <a:prstGeom prst="rect">
            <a:avLst/>
          </a:prstGeom>
        </p:spPr>
      </p:pic>
      <p:sp>
        <p:nvSpPr>
          <p:cNvPr id="15" name="Titel 8">
            <a:extLst>
              <a:ext uri="{FF2B5EF4-FFF2-40B4-BE49-F238E27FC236}">
                <a16:creationId xmlns:a16="http://schemas.microsoft.com/office/drawing/2014/main" id="{99BC12B9-C374-6538-52A0-56A5723F6304}"/>
              </a:ext>
            </a:extLst>
          </p:cNvPr>
          <p:cNvSpPr txBox="1">
            <a:spLocks/>
          </p:cNvSpPr>
          <p:nvPr/>
        </p:nvSpPr>
        <p:spPr>
          <a:xfrm>
            <a:off x="6441399" y="3046018"/>
            <a:ext cx="5233988" cy="134473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2400" b="1" dirty="0"/>
              <a:t>Das Online-Unterstützungsportal zum Referenzrahmen Schulqualität NRW</a:t>
            </a:r>
            <a:endParaRPr lang="de-DE" b="0" dirty="0">
              <a:latin typeface="BentonSans Regular" panose="02000503000000020004" pitchFamily="2" charset="77"/>
            </a:endParaRPr>
          </a:p>
        </p:txBody>
      </p:sp>
    </p:spTree>
    <p:extLst>
      <p:ext uri="{BB962C8B-B14F-4D97-AF65-F5344CB8AC3E}">
        <p14:creationId xmlns:p14="http://schemas.microsoft.com/office/powerpoint/2010/main" val="26645881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C2F3-E58D-280C-299B-110C05CEED16}"/>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DE54155-EEDE-7ED0-1A3E-7A2CA1E38382}"/>
              </a:ext>
            </a:extLst>
          </p:cNvPr>
          <p:cNvSpPr>
            <a:spLocks noGrp="1"/>
          </p:cNvSpPr>
          <p:nvPr>
            <p:ph type="title"/>
          </p:nvPr>
        </p:nvSpPr>
        <p:spPr>
          <a:xfrm>
            <a:off x="501650" y="404813"/>
            <a:ext cx="8848827" cy="980469"/>
          </a:xfrm>
        </p:spPr>
        <p:txBody>
          <a:bodyPr/>
          <a:lstStyle/>
          <a:p>
            <a:r>
              <a:rPr lang="de-DE" dirty="0"/>
              <a:t>Online-Unterstützungsportal </a:t>
            </a:r>
            <a:br>
              <a:rPr lang="de-DE" dirty="0"/>
            </a:br>
            <a:r>
              <a:rPr lang="de-DE" dirty="0"/>
              <a:t>des Referenzrahmens Schulqualität NRW</a:t>
            </a:r>
          </a:p>
        </p:txBody>
      </p:sp>
      <p:sp>
        <p:nvSpPr>
          <p:cNvPr id="3" name="Inhaltsplatzhalter 2">
            <a:extLst>
              <a:ext uri="{FF2B5EF4-FFF2-40B4-BE49-F238E27FC236}">
                <a16:creationId xmlns:a16="http://schemas.microsoft.com/office/drawing/2014/main" id="{9843D6BF-BCCF-C622-7FBB-9E3B12E42760}"/>
              </a:ext>
            </a:extLst>
          </p:cNvPr>
          <p:cNvSpPr>
            <a:spLocks noGrp="1"/>
          </p:cNvSpPr>
          <p:nvPr>
            <p:ph idx="1"/>
          </p:nvPr>
        </p:nvSpPr>
        <p:spPr>
          <a:xfrm>
            <a:off x="501652" y="1951038"/>
            <a:ext cx="6302560" cy="4227512"/>
          </a:xfrm>
        </p:spPr>
        <p:txBody>
          <a:bodyPr/>
          <a:lstStyle/>
          <a:p>
            <a:pPr marL="0" indent="0">
              <a:spcBef>
                <a:spcPts val="0"/>
              </a:spcBef>
              <a:buNone/>
            </a:pPr>
            <a:r>
              <a:rPr lang="de-DE" sz="1600" dirty="0"/>
              <a:t>Um Schulen bei ihrer systemischen Schul- und Unterrichtsentwicklung zu unterstützen, wurde ein Online-Unterstützungsportal entwickelt. Dieses Portal greift die Struktur und Inhalte des Referenzrahmens Schulqualität NRW auf und bietet Materialien, Praxisbeispiele sowie weiterführende Informationen.</a:t>
            </a:r>
          </a:p>
          <a:p>
            <a:pPr marL="0" indent="0">
              <a:spcBef>
                <a:spcPts val="0"/>
              </a:spcBef>
              <a:buNone/>
            </a:pPr>
            <a:endParaRPr lang="de-DE" sz="1600" dirty="0"/>
          </a:p>
          <a:p>
            <a:pPr marL="0" indent="0">
              <a:spcBef>
                <a:spcPts val="0"/>
              </a:spcBef>
              <a:buNone/>
            </a:pPr>
            <a:r>
              <a:rPr lang="de-DE" sz="1600" dirty="0"/>
              <a:t>Ziel ist es, allen Beteiligten an Schulen ein umfassendes Unterstützungsangebot für die Schul- und Unterrichtsentwicklung bereitzustellen, das sich an den Qualitätsaussagen des Referenzrahmens orientiert.</a:t>
            </a:r>
            <a:endParaRPr lang="de-DE" sz="2000" dirty="0"/>
          </a:p>
        </p:txBody>
      </p:sp>
      <p:sp>
        <p:nvSpPr>
          <p:cNvPr id="6" name="Foliennummernplatzhalter 5">
            <a:extLst>
              <a:ext uri="{FF2B5EF4-FFF2-40B4-BE49-F238E27FC236}">
                <a16:creationId xmlns:a16="http://schemas.microsoft.com/office/drawing/2014/main" id="{5794A8A1-E24D-96ED-5F5F-111A26DA9160}"/>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16</a:t>
            </a:fld>
            <a:endParaRPr lang="de-DE" dirty="0"/>
          </a:p>
        </p:txBody>
      </p:sp>
      <p:pic>
        <p:nvPicPr>
          <p:cNvPr id="2" name="Grafik 1">
            <a:extLst>
              <a:ext uri="{FF2B5EF4-FFF2-40B4-BE49-F238E27FC236}">
                <a16:creationId xmlns:a16="http://schemas.microsoft.com/office/drawing/2014/main" id="{A7206A9F-3AAC-9251-8337-C0A5D7BCD2D3}"/>
              </a:ext>
            </a:extLst>
          </p:cNvPr>
          <p:cNvPicPr>
            <a:picLocks noChangeAspect="1"/>
          </p:cNvPicPr>
          <p:nvPr/>
        </p:nvPicPr>
        <p:blipFill>
          <a:blip r:embed="rId3"/>
          <a:stretch>
            <a:fillRect/>
          </a:stretch>
        </p:blipFill>
        <p:spPr>
          <a:xfrm>
            <a:off x="6845638" y="2306320"/>
            <a:ext cx="4765170" cy="3143532"/>
          </a:xfrm>
          <a:prstGeom prst="rect">
            <a:avLst/>
          </a:prstGeom>
        </p:spPr>
      </p:pic>
    </p:spTree>
    <p:extLst>
      <p:ext uri="{BB962C8B-B14F-4D97-AF65-F5344CB8AC3E}">
        <p14:creationId xmlns:p14="http://schemas.microsoft.com/office/powerpoint/2010/main" val="59886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4C833-B5C6-5B70-1F8E-8FA9C0A75C3E}"/>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E34FB29-C088-9873-0231-91AF1137A664}"/>
              </a:ext>
            </a:extLst>
          </p:cNvPr>
          <p:cNvSpPr>
            <a:spLocks noGrp="1"/>
          </p:cNvSpPr>
          <p:nvPr>
            <p:ph type="title"/>
          </p:nvPr>
        </p:nvSpPr>
        <p:spPr>
          <a:xfrm>
            <a:off x="501650" y="404813"/>
            <a:ext cx="8848827" cy="980469"/>
          </a:xfrm>
        </p:spPr>
        <p:txBody>
          <a:bodyPr/>
          <a:lstStyle/>
          <a:p>
            <a:r>
              <a:rPr lang="de-DE" dirty="0"/>
              <a:t>Online-Unterstützungsportal </a:t>
            </a:r>
            <a:br>
              <a:rPr lang="de-DE" dirty="0"/>
            </a:br>
            <a:r>
              <a:rPr lang="de-DE" dirty="0"/>
              <a:t>des Referenzrahmens Schulqualität NRW</a:t>
            </a:r>
          </a:p>
        </p:txBody>
      </p:sp>
      <p:sp>
        <p:nvSpPr>
          <p:cNvPr id="6" name="Foliennummernplatzhalter 5">
            <a:extLst>
              <a:ext uri="{FF2B5EF4-FFF2-40B4-BE49-F238E27FC236}">
                <a16:creationId xmlns:a16="http://schemas.microsoft.com/office/drawing/2014/main" id="{3BF1BAC1-0986-4690-2FB8-1D2F05BBB12A}"/>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17</a:t>
            </a:fld>
            <a:endParaRPr lang="de-DE" dirty="0"/>
          </a:p>
        </p:txBody>
      </p:sp>
      <p:sp>
        <p:nvSpPr>
          <p:cNvPr id="14" name="Rechteck 13">
            <a:extLst>
              <a:ext uri="{FF2B5EF4-FFF2-40B4-BE49-F238E27FC236}">
                <a16:creationId xmlns:a16="http://schemas.microsoft.com/office/drawing/2014/main" id="{D71048A1-7F31-E0E0-0923-C6F15CC08AB0}"/>
              </a:ext>
            </a:extLst>
          </p:cNvPr>
          <p:cNvSpPr/>
          <p:nvPr/>
        </p:nvSpPr>
        <p:spPr>
          <a:xfrm>
            <a:off x="5815155" y="5560052"/>
            <a:ext cx="5346896" cy="400110"/>
          </a:xfrm>
          <a:prstGeom prst="rect">
            <a:avLst/>
          </a:prstGeom>
        </p:spPr>
        <p:txBody>
          <a:bodyPr wrap="square">
            <a:spAutoFit/>
          </a:bodyPr>
          <a:lstStyle/>
          <a:p>
            <a:pPr algn="ctr"/>
            <a:r>
              <a:rPr lang="de-DE" sz="2000" dirty="0">
                <a:hlinkClick r:id="rId3"/>
              </a:rPr>
              <a:t>www.schulentwicklung.nrw.de/referenzrahmen</a:t>
            </a:r>
            <a:r>
              <a:rPr lang="de-DE" dirty="0"/>
              <a:t>/</a:t>
            </a:r>
          </a:p>
        </p:txBody>
      </p:sp>
      <p:pic>
        <p:nvPicPr>
          <p:cNvPr id="3" name="Grafik 2">
            <a:extLst>
              <a:ext uri="{FF2B5EF4-FFF2-40B4-BE49-F238E27FC236}">
                <a16:creationId xmlns:a16="http://schemas.microsoft.com/office/drawing/2014/main" id="{61818823-A886-47F6-BE06-787003D39F96}"/>
              </a:ext>
            </a:extLst>
          </p:cNvPr>
          <p:cNvPicPr>
            <a:picLocks noChangeAspect="1"/>
          </p:cNvPicPr>
          <p:nvPr/>
        </p:nvPicPr>
        <p:blipFill>
          <a:blip r:embed="rId4"/>
          <a:stretch>
            <a:fillRect/>
          </a:stretch>
        </p:blipFill>
        <p:spPr>
          <a:xfrm>
            <a:off x="759683" y="1800159"/>
            <a:ext cx="4608990" cy="4273296"/>
          </a:xfrm>
          <a:prstGeom prst="rect">
            <a:avLst/>
          </a:prstGeom>
        </p:spPr>
      </p:pic>
    </p:spTree>
    <p:extLst>
      <p:ext uri="{BB962C8B-B14F-4D97-AF65-F5344CB8AC3E}">
        <p14:creationId xmlns:p14="http://schemas.microsoft.com/office/powerpoint/2010/main" val="5293848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305B6-3F0B-9F05-D92B-801D2ED1463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D57D9BAE-B70A-D015-A883-AFFCF7601614}"/>
              </a:ext>
            </a:extLst>
          </p:cNvPr>
          <p:cNvSpPr>
            <a:spLocks noGrp="1"/>
          </p:cNvSpPr>
          <p:nvPr>
            <p:ph type="title"/>
          </p:nvPr>
        </p:nvSpPr>
        <p:spPr>
          <a:xfrm>
            <a:off x="501650" y="404813"/>
            <a:ext cx="8848827" cy="980469"/>
          </a:xfrm>
        </p:spPr>
        <p:txBody>
          <a:bodyPr/>
          <a:lstStyle/>
          <a:p>
            <a:r>
              <a:rPr lang="de-DE" dirty="0"/>
              <a:t>Online-Unterstützungsportal </a:t>
            </a:r>
            <a:br>
              <a:rPr lang="de-DE" dirty="0"/>
            </a:br>
            <a:r>
              <a:rPr lang="de-DE" dirty="0"/>
              <a:t>des Referenzrahmens Schulqualität NRW</a:t>
            </a:r>
          </a:p>
        </p:txBody>
      </p:sp>
      <p:sp>
        <p:nvSpPr>
          <p:cNvPr id="6" name="Foliennummernplatzhalter 5">
            <a:extLst>
              <a:ext uri="{FF2B5EF4-FFF2-40B4-BE49-F238E27FC236}">
                <a16:creationId xmlns:a16="http://schemas.microsoft.com/office/drawing/2014/main" id="{4863AC31-117B-8E58-9D15-8B2F7B978E33}"/>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18</a:t>
            </a:fld>
            <a:endParaRPr lang="de-DE" dirty="0"/>
          </a:p>
        </p:txBody>
      </p:sp>
      <p:grpSp>
        <p:nvGrpSpPr>
          <p:cNvPr id="19" name="Group 124" descr="Icon mit drei Pfeilen in einer Reihe, die nach oben rechts zeigt">
            <a:extLst>
              <a:ext uri="{FF2B5EF4-FFF2-40B4-BE49-F238E27FC236}">
                <a16:creationId xmlns:a16="http://schemas.microsoft.com/office/drawing/2014/main" id="{A1A6AFF4-DBB0-2D82-01A7-0F6567A066B3}"/>
              </a:ext>
            </a:extLst>
          </p:cNvPr>
          <p:cNvGrpSpPr/>
          <p:nvPr/>
        </p:nvGrpSpPr>
        <p:grpSpPr>
          <a:xfrm rot="1568753">
            <a:off x="6354971" y="3656455"/>
            <a:ext cx="705988" cy="445240"/>
            <a:chOff x="10701139" y="3929562"/>
            <a:chExt cx="705988" cy="445240"/>
          </a:xfrm>
          <a:solidFill>
            <a:schemeClr val="accent1"/>
          </a:solidFill>
        </p:grpSpPr>
        <p:sp>
          <p:nvSpPr>
            <p:cNvPr id="20" name="Freeform 49">
              <a:extLst>
                <a:ext uri="{FF2B5EF4-FFF2-40B4-BE49-F238E27FC236}">
                  <a16:creationId xmlns:a16="http://schemas.microsoft.com/office/drawing/2014/main" id="{ECA59738-E8D4-B691-248B-BD90F7C0F79D}"/>
                </a:ext>
              </a:extLst>
            </p:cNvPr>
            <p:cNvSpPr/>
            <p:nvPr/>
          </p:nvSpPr>
          <p:spPr>
            <a:xfrm>
              <a:off x="11160495" y="3929562"/>
              <a:ext cx="246632" cy="220225"/>
            </a:xfrm>
            <a:custGeom>
              <a:avLst/>
              <a:gdLst>
                <a:gd name="connsiteX0" fmla="*/ 70165 w 246632"/>
                <a:gd name="connsiteY0" fmla="*/ 25882 h 220225"/>
                <a:gd name="connsiteX1" fmla="*/ 86823 w 246632"/>
                <a:gd name="connsiteY1" fmla="*/ 58441 h 220225"/>
                <a:gd name="connsiteX2" fmla="*/ 0 w 246632"/>
                <a:gd name="connsiteY2" fmla="*/ 103367 h 220225"/>
                <a:gd name="connsiteX3" fmla="*/ 63351 w 246632"/>
                <a:gd name="connsiteY3" fmla="*/ 121035 h 220225"/>
                <a:gd name="connsiteX4" fmla="*/ 82280 w 246632"/>
                <a:gd name="connsiteY4" fmla="*/ 158137 h 220225"/>
                <a:gd name="connsiteX5" fmla="*/ 59565 w 246632"/>
                <a:gd name="connsiteY5" fmla="*/ 220225 h 220225"/>
                <a:gd name="connsiteX6" fmla="*/ 62846 w 246632"/>
                <a:gd name="connsiteY6" fmla="*/ 218711 h 220225"/>
                <a:gd name="connsiteX7" fmla="*/ 146893 w 246632"/>
                <a:gd name="connsiteY7" fmla="*/ 175299 h 220225"/>
                <a:gd name="connsiteX8" fmla="*/ 163299 w 246632"/>
                <a:gd name="connsiteY8" fmla="*/ 207101 h 220225"/>
                <a:gd name="connsiteX9" fmla="*/ 199391 w 246632"/>
                <a:gd name="connsiteY9" fmla="*/ 198519 h 220225"/>
                <a:gd name="connsiteX10" fmla="*/ 244569 w 246632"/>
                <a:gd name="connsiteY10" fmla="*/ 74089 h 220225"/>
                <a:gd name="connsiteX11" fmla="*/ 225640 w 246632"/>
                <a:gd name="connsiteY11" fmla="*/ 36988 h 220225"/>
                <a:gd name="connsiteX12" fmla="*/ 94900 w 246632"/>
                <a:gd name="connsiteY12" fmla="*/ 1148 h 220225"/>
                <a:gd name="connsiteX13" fmla="*/ 70165 w 246632"/>
                <a:gd name="connsiteY13" fmla="*/ 25882 h 22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25">
                  <a:moveTo>
                    <a:pt x="70165" y="25882"/>
                  </a:moveTo>
                  <a:cubicBezTo>
                    <a:pt x="70923" y="27144"/>
                    <a:pt x="77485" y="40016"/>
                    <a:pt x="86823" y="58441"/>
                  </a:cubicBezTo>
                  <a:lnTo>
                    <a:pt x="0" y="103367"/>
                  </a:lnTo>
                  <a:cubicBezTo>
                    <a:pt x="29782" y="111444"/>
                    <a:pt x="56284" y="119015"/>
                    <a:pt x="63351" y="121035"/>
                  </a:cubicBezTo>
                  <a:cubicBezTo>
                    <a:pt x="80766" y="126083"/>
                    <a:pt x="88338" y="141226"/>
                    <a:pt x="82280" y="158137"/>
                  </a:cubicBezTo>
                  <a:cubicBezTo>
                    <a:pt x="75970" y="175804"/>
                    <a:pt x="67641" y="198772"/>
                    <a:pt x="59565" y="220225"/>
                  </a:cubicBezTo>
                  <a:cubicBezTo>
                    <a:pt x="60574" y="219721"/>
                    <a:pt x="61836" y="219216"/>
                    <a:pt x="62846" y="218711"/>
                  </a:cubicBezTo>
                  <a:cubicBezTo>
                    <a:pt x="77737" y="210887"/>
                    <a:pt x="116858" y="190695"/>
                    <a:pt x="146893" y="175299"/>
                  </a:cubicBezTo>
                  <a:cubicBezTo>
                    <a:pt x="156484" y="193724"/>
                    <a:pt x="163046" y="206596"/>
                    <a:pt x="163299" y="207101"/>
                  </a:cubicBezTo>
                  <a:cubicBezTo>
                    <a:pt x="169104" y="218459"/>
                    <a:pt x="193334" y="216944"/>
                    <a:pt x="199391" y="198519"/>
                  </a:cubicBezTo>
                  <a:cubicBezTo>
                    <a:pt x="199896" y="196500"/>
                    <a:pt x="228921" y="118006"/>
                    <a:pt x="244569" y="74089"/>
                  </a:cubicBezTo>
                  <a:cubicBezTo>
                    <a:pt x="250627" y="57179"/>
                    <a:pt x="243055" y="42035"/>
                    <a:pt x="225640" y="36988"/>
                  </a:cubicBezTo>
                  <a:cubicBezTo>
                    <a:pt x="213273" y="33454"/>
                    <a:pt x="138312" y="12253"/>
                    <a:pt x="94900" y="1148"/>
                  </a:cubicBezTo>
                  <a:cubicBezTo>
                    <a:pt x="78747" y="-4153"/>
                    <a:pt x="61836" y="9729"/>
                    <a:pt x="70165" y="25882"/>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sp>
          <p:nvSpPr>
            <p:cNvPr id="21" name="Freeform 65">
              <a:extLst>
                <a:ext uri="{FF2B5EF4-FFF2-40B4-BE49-F238E27FC236}">
                  <a16:creationId xmlns:a16="http://schemas.microsoft.com/office/drawing/2014/main" id="{85D4574A-D83A-1CD9-1FFF-548BB4783C56}"/>
                </a:ext>
              </a:extLst>
            </p:cNvPr>
            <p:cNvSpPr/>
            <p:nvPr/>
          </p:nvSpPr>
          <p:spPr>
            <a:xfrm>
              <a:off x="10947223" y="4039844"/>
              <a:ext cx="246632" cy="220239"/>
            </a:xfrm>
            <a:custGeom>
              <a:avLst/>
              <a:gdLst>
                <a:gd name="connsiteX0" fmla="*/ 70165 w 246632"/>
                <a:gd name="connsiteY0" fmla="*/ 25896 h 220239"/>
                <a:gd name="connsiteX1" fmla="*/ 86823 w 246632"/>
                <a:gd name="connsiteY1" fmla="*/ 58455 h 220239"/>
                <a:gd name="connsiteX2" fmla="*/ 0 w 246632"/>
                <a:gd name="connsiteY2" fmla="*/ 103381 h 220239"/>
                <a:gd name="connsiteX3" fmla="*/ 63351 w 246632"/>
                <a:gd name="connsiteY3" fmla="*/ 121049 h 220239"/>
                <a:gd name="connsiteX4" fmla="*/ 82280 w 246632"/>
                <a:gd name="connsiteY4" fmla="*/ 158151 h 220239"/>
                <a:gd name="connsiteX5" fmla="*/ 59565 w 246632"/>
                <a:gd name="connsiteY5" fmla="*/ 220240 h 220239"/>
                <a:gd name="connsiteX6" fmla="*/ 62846 w 246632"/>
                <a:gd name="connsiteY6" fmla="*/ 218725 h 220239"/>
                <a:gd name="connsiteX7" fmla="*/ 146893 w 246632"/>
                <a:gd name="connsiteY7" fmla="*/ 175314 h 220239"/>
                <a:gd name="connsiteX8" fmla="*/ 163299 w 246632"/>
                <a:gd name="connsiteY8" fmla="*/ 207115 h 220239"/>
                <a:gd name="connsiteX9" fmla="*/ 199391 w 246632"/>
                <a:gd name="connsiteY9" fmla="*/ 198534 h 220239"/>
                <a:gd name="connsiteX10" fmla="*/ 244569 w 246632"/>
                <a:gd name="connsiteY10" fmla="*/ 74104 h 220239"/>
                <a:gd name="connsiteX11" fmla="*/ 225640 w 246632"/>
                <a:gd name="connsiteY11" fmla="*/ 37002 h 220239"/>
                <a:gd name="connsiteX12" fmla="*/ 94900 w 246632"/>
                <a:gd name="connsiteY12" fmla="*/ 1162 h 220239"/>
                <a:gd name="connsiteX13" fmla="*/ 70165 w 246632"/>
                <a:gd name="connsiteY13" fmla="*/ 25896 h 22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632" h="220239">
                  <a:moveTo>
                    <a:pt x="70165" y="25896"/>
                  </a:moveTo>
                  <a:cubicBezTo>
                    <a:pt x="70923" y="27158"/>
                    <a:pt x="77485" y="40031"/>
                    <a:pt x="86823" y="58455"/>
                  </a:cubicBezTo>
                  <a:lnTo>
                    <a:pt x="0" y="103381"/>
                  </a:lnTo>
                  <a:cubicBezTo>
                    <a:pt x="29782" y="111458"/>
                    <a:pt x="56284" y="119030"/>
                    <a:pt x="63351" y="121049"/>
                  </a:cubicBezTo>
                  <a:cubicBezTo>
                    <a:pt x="80766" y="126097"/>
                    <a:pt x="88338" y="141240"/>
                    <a:pt x="82280" y="158151"/>
                  </a:cubicBezTo>
                  <a:cubicBezTo>
                    <a:pt x="75970" y="175818"/>
                    <a:pt x="67641" y="198786"/>
                    <a:pt x="59565" y="220240"/>
                  </a:cubicBezTo>
                  <a:cubicBezTo>
                    <a:pt x="60574" y="219735"/>
                    <a:pt x="61836" y="219230"/>
                    <a:pt x="62846" y="218725"/>
                  </a:cubicBezTo>
                  <a:cubicBezTo>
                    <a:pt x="77737" y="210901"/>
                    <a:pt x="116858" y="190710"/>
                    <a:pt x="146893" y="175314"/>
                  </a:cubicBezTo>
                  <a:cubicBezTo>
                    <a:pt x="156484" y="193738"/>
                    <a:pt x="163046" y="206610"/>
                    <a:pt x="163299" y="207115"/>
                  </a:cubicBezTo>
                  <a:cubicBezTo>
                    <a:pt x="169104" y="218473"/>
                    <a:pt x="193334" y="216958"/>
                    <a:pt x="199391" y="198534"/>
                  </a:cubicBezTo>
                  <a:cubicBezTo>
                    <a:pt x="199896" y="196515"/>
                    <a:pt x="228921" y="118020"/>
                    <a:pt x="244569" y="74104"/>
                  </a:cubicBezTo>
                  <a:cubicBezTo>
                    <a:pt x="250627" y="57193"/>
                    <a:pt x="243055" y="42050"/>
                    <a:pt x="225640" y="37002"/>
                  </a:cubicBezTo>
                  <a:cubicBezTo>
                    <a:pt x="213273" y="33468"/>
                    <a:pt x="138312" y="12267"/>
                    <a:pt x="94900" y="1162"/>
                  </a:cubicBezTo>
                  <a:cubicBezTo>
                    <a:pt x="78747" y="-4138"/>
                    <a:pt x="61836" y="9491"/>
                    <a:pt x="70165" y="25896"/>
                  </a:cubicBezTo>
                  <a:close/>
                </a:path>
              </a:pathLst>
            </a:custGeom>
            <a:grpFill/>
            <a:ln w="2518" cap="flat">
              <a:noFill/>
              <a:prstDash val="solid"/>
              <a:miter/>
            </a:ln>
          </p:spPr>
          <p:txBody>
            <a:bodyPr rtlCol="0" anchor="ctr"/>
            <a:lstStyle/>
            <a:p>
              <a:endParaRPr lang="de-DE" dirty="0">
                <a:latin typeface="Arial" panose="020B0604020202020204" pitchFamily="34" charset="0"/>
                <a:cs typeface="Arial" panose="020B0604020202020204" pitchFamily="34" charset="0"/>
              </a:endParaRPr>
            </a:p>
          </p:txBody>
        </p:sp>
        <p:sp>
          <p:nvSpPr>
            <p:cNvPr id="22" name="Freeform 66">
              <a:extLst>
                <a:ext uri="{FF2B5EF4-FFF2-40B4-BE49-F238E27FC236}">
                  <a16:creationId xmlns:a16="http://schemas.microsoft.com/office/drawing/2014/main" id="{1F950921-51E9-E3A5-25CC-3C5730E6D4E9}"/>
                </a:ext>
              </a:extLst>
            </p:cNvPr>
            <p:cNvSpPr/>
            <p:nvPr/>
          </p:nvSpPr>
          <p:spPr>
            <a:xfrm>
              <a:off x="10701139" y="4148974"/>
              <a:ext cx="281210" cy="225828"/>
            </a:xfrm>
            <a:custGeom>
              <a:avLst/>
              <a:gdLst>
                <a:gd name="connsiteX0" fmla="*/ 233969 w 281210"/>
                <a:gd name="connsiteY0" fmla="*/ 198438 h 225828"/>
                <a:gd name="connsiteX1" fmla="*/ 279147 w 281210"/>
                <a:gd name="connsiteY1" fmla="*/ 74008 h 225828"/>
                <a:gd name="connsiteX2" fmla="*/ 260218 w 281210"/>
                <a:gd name="connsiteY2" fmla="*/ 36906 h 225828"/>
                <a:gd name="connsiteX3" fmla="*/ 129478 w 281210"/>
                <a:gd name="connsiteY3" fmla="*/ 1066 h 225828"/>
                <a:gd name="connsiteX4" fmla="*/ 104239 w 281210"/>
                <a:gd name="connsiteY4" fmla="*/ 26053 h 225828"/>
                <a:gd name="connsiteX5" fmla="*/ 120897 w 281210"/>
                <a:gd name="connsiteY5" fmla="*/ 58612 h 225828"/>
                <a:gd name="connsiteX6" fmla="*/ 0 w 281210"/>
                <a:gd name="connsiteY6" fmla="*/ 121206 h 225828"/>
                <a:gd name="connsiteX7" fmla="*/ 43664 w 281210"/>
                <a:gd name="connsiteY7" fmla="*/ 205758 h 225828"/>
                <a:gd name="connsiteX8" fmla="*/ 97172 w 281210"/>
                <a:gd name="connsiteY8" fmla="*/ 218882 h 225828"/>
                <a:gd name="connsiteX9" fmla="*/ 181219 w 281210"/>
                <a:gd name="connsiteY9" fmla="*/ 175470 h 225828"/>
                <a:gd name="connsiteX10" fmla="*/ 197624 w 281210"/>
                <a:gd name="connsiteY10" fmla="*/ 207272 h 225828"/>
                <a:gd name="connsiteX11" fmla="*/ 233969 w 281210"/>
                <a:gd name="connsiteY11" fmla="*/ 198438 h 22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210" h="225828">
                  <a:moveTo>
                    <a:pt x="233969" y="198438"/>
                  </a:moveTo>
                  <a:cubicBezTo>
                    <a:pt x="234474" y="196419"/>
                    <a:pt x="263499" y="117925"/>
                    <a:pt x="279147" y="74008"/>
                  </a:cubicBezTo>
                  <a:cubicBezTo>
                    <a:pt x="285205" y="57098"/>
                    <a:pt x="277633" y="41954"/>
                    <a:pt x="260218" y="36906"/>
                  </a:cubicBezTo>
                  <a:cubicBezTo>
                    <a:pt x="247851" y="33373"/>
                    <a:pt x="172890" y="12172"/>
                    <a:pt x="129478" y="1066"/>
                  </a:cubicBezTo>
                  <a:cubicBezTo>
                    <a:pt x="112820" y="-3982"/>
                    <a:pt x="95657" y="9648"/>
                    <a:pt x="104239" y="26053"/>
                  </a:cubicBezTo>
                  <a:cubicBezTo>
                    <a:pt x="104996" y="27315"/>
                    <a:pt x="111558" y="40187"/>
                    <a:pt x="120897" y="58612"/>
                  </a:cubicBezTo>
                  <a:lnTo>
                    <a:pt x="0" y="121206"/>
                  </a:lnTo>
                  <a:cubicBezTo>
                    <a:pt x="0" y="121206"/>
                    <a:pt x="30287" y="179761"/>
                    <a:pt x="43664" y="205758"/>
                  </a:cubicBezTo>
                  <a:cubicBezTo>
                    <a:pt x="55527" y="228473"/>
                    <a:pt x="74456" y="230492"/>
                    <a:pt x="97172" y="218882"/>
                  </a:cubicBezTo>
                  <a:cubicBezTo>
                    <a:pt x="112063" y="211058"/>
                    <a:pt x="151184" y="190866"/>
                    <a:pt x="181219" y="175470"/>
                  </a:cubicBezTo>
                  <a:cubicBezTo>
                    <a:pt x="190810" y="193895"/>
                    <a:pt x="197372" y="206767"/>
                    <a:pt x="197624" y="207272"/>
                  </a:cubicBezTo>
                  <a:cubicBezTo>
                    <a:pt x="203682" y="218630"/>
                    <a:pt x="227911" y="217115"/>
                    <a:pt x="233969" y="198438"/>
                  </a:cubicBezTo>
                  <a:close/>
                </a:path>
              </a:pathLst>
            </a:custGeom>
            <a:grpFill/>
            <a:ln w="2518" cap="flat">
              <a:noFill/>
              <a:prstDash val="solid"/>
              <a:miter/>
            </a:ln>
          </p:spPr>
          <p:txBody>
            <a:bodyPr rtlCol="0" anchor="ctr"/>
            <a:lstStyle/>
            <a:p>
              <a:endParaRPr lang="de-DE">
                <a:latin typeface="Arial" panose="020B0604020202020204" pitchFamily="34" charset="0"/>
                <a:cs typeface="Arial" panose="020B0604020202020204" pitchFamily="34" charset="0"/>
              </a:endParaRPr>
            </a:p>
          </p:txBody>
        </p:sp>
      </p:grpSp>
      <p:pic>
        <p:nvPicPr>
          <p:cNvPr id="3" name="Grafik 2">
            <a:extLst>
              <a:ext uri="{FF2B5EF4-FFF2-40B4-BE49-F238E27FC236}">
                <a16:creationId xmlns:a16="http://schemas.microsoft.com/office/drawing/2014/main" id="{2A8BE356-EA7B-45F8-A67F-966E7730DF30}"/>
              </a:ext>
            </a:extLst>
          </p:cNvPr>
          <p:cNvPicPr>
            <a:picLocks noChangeAspect="1"/>
          </p:cNvPicPr>
          <p:nvPr/>
        </p:nvPicPr>
        <p:blipFill>
          <a:blip r:embed="rId3"/>
          <a:stretch>
            <a:fillRect/>
          </a:stretch>
        </p:blipFill>
        <p:spPr>
          <a:xfrm>
            <a:off x="853754" y="1659836"/>
            <a:ext cx="5375671" cy="4438483"/>
          </a:xfrm>
          <a:prstGeom prst="rect">
            <a:avLst/>
          </a:prstGeom>
        </p:spPr>
      </p:pic>
      <p:sp>
        <p:nvSpPr>
          <p:cNvPr id="12" name="Pfeil nach rechts 11">
            <a:extLst>
              <a:ext uri="{FF2B5EF4-FFF2-40B4-BE49-F238E27FC236}">
                <a16:creationId xmlns:a16="http://schemas.microsoft.com/office/drawing/2014/main" id="{168E9B66-355C-E594-3A7D-8CB212C925C8}"/>
              </a:ext>
            </a:extLst>
          </p:cNvPr>
          <p:cNvSpPr/>
          <p:nvPr/>
        </p:nvSpPr>
        <p:spPr>
          <a:xfrm rot="1999513">
            <a:off x="-144594" y="5258963"/>
            <a:ext cx="1292489" cy="527702"/>
          </a:xfrm>
          <a:prstGeom prst="rightArrow">
            <a:avLst/>
          </a:prstGeom>
          <a:solidFill>
            <a:srgbClr val="E75112"/>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pic>
        <p:nvPicPr>
          <p:cNvPr id="7" name="Grafik 6">
            <a:extLst>
              <a:ext uri="{FF2B5EF4-FFF2-40B4-BE49-F238E27FC236}">
                <a16:creationId xmlns:a16="http://schemas.microsoft.com/office/drawing/2014/main" id="{EF24F537-C7C5-4884-83DC-15813ADCB18E}"/>
              </a:ext>
            </a:extLst>
          </p:cNvPr>
          <p:cNvPicPr>
            <a:picLocks noChangeAspect="1"/>
          </p:cNvPicPr>
          <p:nvPr/>
        </p:nvPicPr>
        <p:blipFill>
          <a:blip r:embed="rId4"/>
          <a:stretch>
            <a:fillRect/>
          </a:stretch>
        </p:blipFill>
        <p:spPr>
          <a:xfrm>
            <a:off x="7121775" y="1659836"/>
            <a:ext cx="4978868" cy="4358970"/>
          </a:xfrm>
          <a:prstGeom prst="rect">
            <a:avLst/>
          </a:prstGeom>
        </p:spPr>
      </p:pic>
    </p:spTree>
    <p:extLst>
      <p:ext uri="{BB962C8B-B14F-4D97-AF65-F5344CB8AC3E}">
        <p14:creationId xmlns:p14="http://schemas.microsoft.com/office/powerpoint/2010/main" val="41396878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38507-A246-7F5A-7A0C-F993248A9AA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EC55C71-8480-E688-EDA1-57506868BF56}"/>
              </a:ext>
            </a:extLst>
          </p:cNvPr>
          <p:cNvSpPr>
            <a:spLocks noGrp="1"/>
          </p:cNvSpPr>
          <p:nvPr>
            <p:ph type="title"/>
          </p:nvPr>
        </p:nvSpPr>
        <p:spPr>
          <a:xfrm>
            <a:off x="501650" y="404813"/>
            <a:ext cx="8848827" cy="980469"/>
          </a:xfrm>
        </p:spPr>
        <p:txBody>
          <a:bodyPr/>
          <a:lstStyle/>
          <a:p>
            <a:r>
              <a:rPr lang="de-DE" dirty="0"/>
              <a:t>Begleitmaterialien </a:t>
            </a:r>
            <a:br>
              <a:rPr lang="de-DE" dirty="0"/>
            </a:br>
            <a:r>
              <a:rPr lang="de-DE" dirty="0"/>
              <a:t>des Referenzrahmens Schulqualität NRW</a:t>
            </a:r>
          </a:p>
        </p:txBody>
      </p:sp>
      <p:sp>
        <p:nvSpPr>
          <p:cNvPr id="6" name="Foliennummernplatzhalter 5">
            <a:extLst>
              <a:ext uri="{FF2B5EF4-FFF2-40B4-BE49-F238E27FC236}">
                <a16:creationId xmlns:a16="http://schemas.microsoft.com/office/drawing/2014/main" id="{28048737-79D0-AF75-97E4-D875CE31B994}"/>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19</a:t>
            </a:fld>
            <a:endParaRPr lang="de-DE" dirty="0"/>
          </a:p>
        </p:txBody>
      </p:sp>
      <p:grpSp>
        <p:nvGrpSpPr>
          <p:cNvPr id="12" name="Gruppieren 11">
            <a:extLst>
              <a:ext uri="{FF2B5EF4-FFF2-40B4-BE49-F238E27FC236}">
                <a16:creationId xmlns:a16="http://schemas.microsoft.com/office/drawing/2014/main" id="{34775D48-ADD5-4AAC-9AE5-7D88762942B3}"/>
              </a:ext>
            </a:extLst>
          </p:cNvPr>
          <p:cNvGrpSpPr/>
          <p:nvPr/>
        </p:nvGrpSpPr>
        <p:grpSpPr>
          <a:xfrm>
            <a:off x="1878342" y="1578745"/>
            <a:ext cx="8024193" cy="4993186"/>
            <a:chOff x="1878342" y="1578745"/>
            <a:chExt cx="8024193" cy="4993186"/>
          </a:xfrm>
        </p:grpSpPr>
        <p:pic>
          <p:nvPicPr>
            <p:cNvPr id="3" name="Grafik 2">
              <a:extLst>
                <a:ext uri="{FF2B5EF4-FFF2-40B4-BE49-F238E27FC236}">
                  <a16:creationId xmlns:a16="http://schemas.microsoft.com/office/drawing/2014/main" id="{2BD0ABD1-DC47-4153-8F16-F37D8A887123}"/>
                </a:ext>
              </a:extLst>
            </p:cNvPr>
            <p:cNvPicPr>
              <a:picLocks noChangeAspect="1"/>
            </p:cNvPicPr>
            <p:nvPr/>
          </p:nvPicPr>
          <p:blipFill>
            <a:blip r:embed="rId3"/>
            <a:stretch>
              <a:fillRect/>
            </a:stretch>
          </p:blipFill>
          <p:spPr>
            <a:xfrm>
              <a:off x="1878342" y="1578745"/>
              <a:ext cx="8024193" cy="4993186"/>
            </a:xfrm>
            <a:prstGeom prst="rect">
              <a:avLst/>
            </a:prstGeom>
          </p:spPr>
        </p:pic>
        <p:pic>
          <p:nvPicPr>
            <p:cNvPr id="8" name="Grafik 7">
              <a:extLst>
                <a:ext uri="{FF2B5EF4-FFF2-40B4-BE49-F238E27FC236}">
                  <a16:creationId xmlns:a16="http://schemas.microsoft.com/office/drawing/2014/main" id="{EEC7A14E-E7DA-41F8-A9F3-85E3B144C94E}"/>
                </a:ext>
              </a:extLst>
            </p:cNvPr>
            <p:cNvPicPr>
              <a:picLocks noChangeAspect="1"/>
            </p:cNvPicPr>
            <p:nvPr/>
          </p:nvPicPr>
          <p:blipFill>
            <a:blip r:embed="rId4"/>
            <a:stretch>
              <a:fillRect/>
            </a:stretch>
          </p:blipFill>
          <p:spPr>
            <a:xfrm>
              <a:off x="4563526" y="2153338"/>
              <a:ext cx="2594655" cy="1449838"/>
            </a:xfrm>
            <a:prstGeom prst="rect">
              <a:avLst/>
            </a:prstGeom>
          </p:spPr>
        </p:pic>
      </p:grpSp>
    </p:spTree>
    <p:extLst>
      <p:ext uri="{BB962C8B-B14F-4D97-AF65-F5344CB8AC3E}">
        <p14:creationId xmlns:p14="http://schemas.microsoft.com/office/powerpoint/2010/main" val="3998623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235AA-8F0B-89EE-9F7C-7E849EDC5420}"/>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A5086BD1-C24D-1CD4-01B1-EBB330D62DCE}"/>
              </a:ext>
            </a:extLst>
          </p:cNvPr>
          <p:cNvSpPr>
            <a:spLocks noGrp="1"/>
          </p:cNvSpPr>
          <p:nvPr>
            <p:ph type="title"/>
          </p:nvPr>
        </p:nvSpPr>
        <p:spPr>
          <a:xfrm>
            <a:off x="6441399" y="2175458"/>
            <a:ext cx="5233988" cy="1344734"/>
          </a:xfrm>
        </p:spPr>
        <p:txBody>
          <a:bodyPr/>
          <a:lstStyle/>
          <a:p>
            <a:r>
              <a:rPr lang="de-DE" sz="2400" b="1" dirty="0"/>
              <a:t>Der Referenzrahmen Schulqualität NRW als Instrument der Schulentwicklung</a:t>
            </a:r>
            <a:endParaRPr lang="de-DE" b="0" dirty="0">
              <a:latin typeface="BentonSans Regular" panose="02000503000000020004" pitchFamily="2" charset="77"/>
            </a:endParaRPr>
          </a:p>
        </p:txBody>
      </p:sp>
      <p:sp>
        <p:nvSpPr>
          <p:cNvPr id="3" name="Foliennummernplatzhalter 5">
            <a:extLst>
              <a:ext uri="{FF2B5EF4-FFF2-40B4-BE49-F238E27FC236}">
                <a16:creationId xmlns:a16="http://schemas.microsoft.com/office/drawing/2014/main" id="{F7E86240-CC65-3DEF-AEA8-99DE151105E1}"/>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a:t>
            </a:fld>
            <a:endParaRPr lang="de-DE" dirty="0"/>
          </a:p>
        </p:txBody>
      </p:sp>
      <p:pic>
        <p:nvPicPr>
          <p:cNvPr id="4" name="Bild 3">
            <a:extLst>
              <a:ext uri="{FF2B5EF4-FFF2-40B4-BE49-F238E27FC236}">
                <a16:creationId xmlns:a16="http://schemas.microsoft.com/office/drawing/2014/main" id="{3464220F-CC76-DD0E-77AD-1D42ADE28D71}"/>
              </a:ext>
            </a:extLst>
          </p:cNvPr>
          <p:cNvPicPr>
            <a:picLocks noChangeAspect="1"/>
          </p:cNvPicPr>
          <p:nvPr/>
        </p:nvPicPr>
        <p:blipFill>
          <a:blip r:embed="rId3"/>
          <a:srcRect l="3156" r="3920"/>
          <a:stretch/>
        </p:blipFill>
        <p:spPr>
          <a:xfrm>
            <a:off x="516613" y="2175458"/>
            <a:ext cx="5444000" cy="3295440"/>
          </a:xfrm>
          <a:prstGeom prst="rect">
            <a:avLst/>
          </a:prstGeom>
        </p:spPr>
      </p:pic>
      <p:sp>
        <p:nvSpPr>
          <p:cNvPr id="15" name="Titel 8">
            <a:extLst>
              <a:ext uri="{FF2B5EF4-FFF2-40B4-BE49-F238E27FC236}">
                <a16:creationId xmlns:a16="http://schemas.microsoft.com/office/drawing/2014/main" id="{F9A2D271-8806-2806-32F8-2102A804C9B5}"/>
              </a:ext>
            </a:extLst>
          </p:cNvPr>
          <p:cNvSpPr txBox="1">
            <a:spLocks/>
          </p:cNvSpPr>
          <p:nvPr/>
        </p:nvSpPr>
        <p:spPr>
          <a:xfrm>
            <a:off x="6441399" y="3879736"/>
            <a:ext cx="5233988" cy="134473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2400" b="1" dirty="0"/>
              <a:t>Das Online-Unterstützungsportal zum Referenzrahmen Schulqualität NRW</a:t>
            </a:r>
            <a:endParaRPr lang="de-DE" b="0" dirty="0">
              <a:latin typeface="BentonSans Regular" panose="02000503000000020004" pitchFamily="2" charset="77"/>
            </a:endParaRPr>
          </a:p>
        </p:txBody>
      </p:sp>
    </p:spTree>
    <p:extLst>
      <p:ext uri="{BB962C8B-B14F-4D97-AF65-F5344CB8AC3E}">
        <p14:creationId xmlns:p14="http://schemas.microsoft.com/office/powerpoint/2010/main" val="23583017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9FE30-FF9F-3925-AE98-AC5A31D2513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E706B0D-9538-DFFE-AC21-93F663D25A72}"/>
              </a:ext>
            </a:extLst>
          </p:cNvPr>
          <p:cNvSpPr>
            <a:spLocks noGrp="1"/>
          </p:cNvSpPr>
          <p:nvPr>
            <p:ph type="title"/>
          </p:nvPr>
        </p:nvSpPr>
        <p:spPr>
          <a:xfrm>
            <a:off x="501650" y="404813"/>
            <a:ext cx="8848827" cy="980469"/>
          </a:xfrm>
        </p:spPr>
        <p:txBody>
          <a:bodyPr/>
          <a:lstStyle/>
          <a:p>
            <a:r>
              <a:rPr lang="de-DE" dirty="0"/>
              <a:t>Referenzrahmen Schulqualität NRW</a:t>
            </a:r>
          </a:p>
        </p:txBody>
      </p:sp>
      <p:sp>
        <p:nvSpPr>
          <p:cNvPr id="6" name="Foliennummernplatzhalter 5">
            <a:extLst>
              <a:ext uri="{FF2B5EF4-FFF2-40B4-BE49-F238E27FC236}">
                <a16:creationId xmlns:a16="http://schemas.microsoft.com/office/drawing/2014/main" id="{A3BE72E8-B13B-B127-7E00-50F5EB5096BE}"/>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20</a:t>
            </a:fld>
            <a:endParaRPr lang="de-DE" dirty="0"/>
          </a:p>
        </p:txBody>
      </p:sp>
      <p:pic>
        <p:nvPicPr>
          <p:cNvPr id="2" name="Grafik 1">
            <a:extLst>
              <a:ext uri="{FF2B5EF4-FFF2-40B4-BE49-F238E27FC236}">
                <a16:creationId xmlns:a16="http://schemas.microsoft.com/office/drawing/2014/main" id="{12891B59-8CAC-F944-6AAD-89F5765127B6}"/>
              </a:ext>
            </a:extLst>
          </p:cNvPr>
          <p:cNvPicPr>
            <a:picLocks noChangeAspect="1"/>
          </p:cNvPicPr>
          <p:nvPr/>
        </p:nvPicPr>
        <p:blipFill>
          <a:blip r:embed="rId3"/>
          <a:srcRect l="7000" t="19681"/>
          <a:stretch/>
        </p:blipFill>
        <p:spPr>
          <a:xfrm>
            <a:off x="501650" y="2070847"/>
            <a:ext cx="6489212" cy="3695312"/>
          </a:xfrm>
          <a:prstGeom prst="rect">
            <a:avLst/>
          </a:prstGeom>
        </p:spPr>
      </p:pic>
      <p:sp>
        <p:nvSpPr>
          <p:cNvPr id="12" name="Rechteck 11">
            <a:extLst>
              <a:ext uri="{FF2B5EF4-FFF2-40B4-BE49-F238E27FC236}">
                <a16:creationId xmlns:a16="http://schemas.microsoft.com/office/drawing/2014/main" id="{E32858EB-8C02-A3E6-3F09-C3E62B6438FD}"/>
              </a:ext>
            </a:extLst>
          </p:cNvPr>
          <p:cNvSpPr/>
          <p:nvPr/>
        </p:nvSpPr>
        <p:spPr>
          <a:xfrm>
            <a:off x="7286354" y="3683681"/>
            <a:ext cx="4128246" cy="1585049"/>
          </a:xfrm>
          <a:prstGeom prst="rect">
            <a:avLst/>
          </a:prstGeom>
          <a:ln>
            <a:noFill/>
          </a:ln>
        </p:spPr>
        <p:txBody>
          <a:bodyPr wrap="square">
            <a:spAutoFit/>
          </a:bodyPr>
          <a:lstStyle/>
          <a:p>
            <a:r>
              <a:rPr lang="de-DE" altLang="de-DE" b="1" dirty="0">
                <a:ea typeface="Verdana" panose="020B0604030504040204" pitchFamily="34" charset="0"/>
                <a:cs typeface="Verdana" panose="020B0604030504040204" pitchFamily="34" charset="0"/>
              </a:rPr>
              <a:t>Sie erreichen das Projekt per Mail:</a:t>
            </a:r>
            <a:endParaRPr lang="de-DE" altLang="de-DE" dirty="0">
              <a:ea typeface="Verdana" panose="020B0604030504040204" pitchFamily="34" charset="0"/>
              <a:cs typeface="Verdana" panose="020B0604030504040204" pitchFamily="34" charset="0"/>
            </a:endParaRPr>
          </a:p>
          <a:p>
            <a:pPr>
              <a:spcBef>
                <a:spcPts val="600"/>
              </a:spcBef>
              <a:spcAft>
                <a:spcPts val="600"/>
              </a:spcAft>
            </a:pPr>
            <a:r>
              <a:rPr lang="de-DE" altLang="de-DE" dirty="0">
                <a:hlinkClick r:id="rId4">
                  <a:extLst>
                    <a:ext uri="{A12FA001-AC4F-418D-AE19-62706E023703}">
                      <ahyp:hlinkClr xmlns:ahyp="http://schemas.microsoft.com/office/drawing/2018/hyperlinkcolor" val="tx"/>
                    </a:ext>
                  </a:extLst>
                </a:hlinkClick>
              </a:rPr>
              <a:t>referenzrahmen-nrw@qua-lis.nrw.de</a:t>
            </a:r>
            <a:endParaRPr lang="de-DE" altLang="de-DE" dirty="0"/>
          </a:p>
          <a:p>
            <a:pPr>
              <a:spcBef>
                <a:spcPts val="600"/>
              </a:spcBef>
              <a:spcAft>
                <a:spcPts val="600"/>
              </a:spcAft>
            </a:pPr>
            <a:r>
              <a:rPr lang="de-DE" altLang="de-DE" b="1" dirty="0"/>
              <a:t>Sie erreichen das Projekt per Telefon:</a:t>
            </a:r>
          </a:p>
          <a:p>
            <a:pPr>
              <a:spcBef>
                <a:spcPts val="600"/>
              </a:spcBef>
              <a:spcAft>
                <a:spcPts val="600"/>
              </a:spcAft>
            </a:pPr>
            <a:r>
              <a:rPr lang="de-DE" altLang="de-DE" dirty="0">
                <a:latin typeface="Veranda"/>
              </a:rPr>
              <a:t>02921 / 683-9994</a:t>
            </a:r>
          </a:p>
        </p:txBody>
      </p:sp>
      <p:sp>
        <p:nvSpPr>
          <p:cNvPr id="15" name="Titel 1">
            <a:extLst>
              <a:ext uri="{FF2B5EF4-FFF2-40B4-BE49-F238E27FC236}">
                <a16:creationId xmlns:a16="http://schemas.microsoft.com/office/drawing/2014/main" id="{A174C52F-08EC-D003-ED6A-3887F2A8636C}"/>
              </a:ext>
            </a:extLst>
          </p:cNvPr>
          <p:cNvSpPr txBox="1">
            <a:spLocks/>
          </p:cNvSpPr>
          <p:nvPr/>
        </p:nvSpPr>
        <p:spPr>
          <a:xfrm>
            <a:off x="7346011" y="2105826"/>
            <a:ext cx="3651152"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dirty="0"/>
              <a:t>Vielen Dank</a:t>
            </a:r>
            <a:br>
              <a:rPr lang="de-DE" dirty="0"/>
            </a:br>
            <a:r>
              <a:rPr lang="de-DE" dirty="0"/>
              <a:t>für Ihre Aufmerksamkeit</a:t>
            </a:r>
          </a:p>
        </p:txBody>
      </p:sp>
    </p:spTree>
    <p:extLst>
      <p:ext uri="{BB962C8B-B14F-4D97-AF65-F5344CB8AC3E}">
        <p14:creationId xmlns:p14="http://schemas.microsoft.com/office/powerpoint/2010/main" val="3201675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3D9A2D-2721-E72C-A959-E64EFCCA7235}"/>
              </a:ext>
            </a:extLst>
          </p:cNvPr>
          <p:cNvSpPr>
            <a:spLocks noGrp="1"/>
          </p:cNvSpPr>
          <p:nvPr>
            <p:ph type="title"/>
          </p:nvPr>
        </p:nvSpPr>
        <p:spPr/>
        <p:txBody>
          <a:bodyPr/>
          <a:lstStyle/>
          <a:p>
            <a:r>
              <a:rPr lang="de-DE" b="1" dirty="0"/>
              <a:t>Qualitäts- und </a:t>
            </a:r>
            <a:r>
              <a:rPr lang="de-DE" b="1" dirty="0" err="1"/>
              <a:t>UnterstützungsAgentur</a:t>
            </a:r>
            <a:r>
              <a:rPr lang="de-DE" b="1" dirty="0"/>
              <a:t> –</a:t>
            </a:r>
            <a:br>
              <a:rPr lang="de-DE" b="1" dirty="0"/>
            </a:br>
            <a:r>
              <a:rPr lang="de-DE" b="1" dirty="0"/>
              <a:t>Landesinstitut für Schule des Landes </a:t>
            </a:r>
            <a:br>
              <a:rPr lang="de-DE" b="1" dirty="0"/>
            </a:br>
            <a:r>
              <a:rPr lang="de-DE" b="1" dirty="0"/>
              <a:t>Nordrhein-Westfalen (QUA-</a:t>
            </a:r>
            <a:r>
              <a:rPr lang="de-DE" b="1" dirty="0" err="1"/>
              <a:t>LiS</a:t>
            </a:r>
            <a:r>
              <a:rPr lang="de-DE" b="1" dirty="0"/>
              <a:t> NRW)</a:t>
            </a:r>
            <a:br>
              <a:rPr lang="de-DE" b="1" dirty="0"/>
            </a:br>
            <a:endParaRPr lang="de-DE" dirty="0"/>
          </a:p>
        </p:txBody>
      </p:sp>
      <p:sp>
        <p:nvSpPr>
          <p:cNvPr id="3" name="Textplatzhalter 2">
            <a:extLst>
              <a:ext uri="{FF2B5EF4-FFF2-40B4-BE49-F238E27FC236}">
                <a16:creationId xmlns:a16="http://schemas.microsoft.com/office/drawing/2014/main" id="{552A085A-DB9D-87C0-7BFA-EADD636D1FD7}"/>
              </a:ext>
            </a:extLst>
          </p:cNvPr>
          <p:cNvSpPr>
            <a:spLocks noGrp="1"/>
          </p:cNvSpPr>
          <p:nvPr>
            <p:ph type="body" sz="quarter" idx="14"/>
          </p:nvPr>
        </p:nvSpPr>
        <p:spPr/>
        <p:txBody>
          <a:bodyPr/>
          <a:lstStyle/>
          <a:p>
            <a:pPr marL="0" indent="0">
              <a:spcBef>
                <a:spcPts val="0"/>
              </a:spcBef>
              <a:spcAft>
                <a:spcPts val="1000"/>
              </a:spcAft>
              <a:buNone/>
            </a:pPr>
            <a:r>
              <a:rPr lang="de-DE" dirty="0"/>
              <a:t>Paradieser Weg 64</a:t>
            </a:r>
            <a:br>
              <a:rPr lang="de-DE" dirty="0"/>
            </a:br>
            <a:r>
              <a:rPr lang="de-DE" dirty="0"/>
              <a:t>59494 Soest</a:t>
            </a:r>
          </a:p>
          <a:p>
            <a:pPr marL="0" indent="0">
              <a:spcBef>
                <a:spcPts val="0"/>
              </a:spcBef>
              <a:spcAft>
                <a:spcPts val="1000"/>
              </a:spcAft>
              <a:buNone/>
              <a:tabLst>
                <a:tab pos="1146175" algn="l"/>
              </a:tabLst>
            </a:pPr>
            <a:r>
              <a:rPr lang="de-DE" dirty="0"/>
              <a:t>Telefon: 	02921-683-0</a:t>
            </a:r>
            <a:br>
              <a:rPr lang="de-DE" dirty="0"/>
            </a:br>
            <a:r>
              <a:rPr lang="de-DE" dirty="0"/>
              <a:t>E-Mail: 	</a:t>
            </a:r>
            <a:r>
              <a:rPr lang="de-DE" dirty="0" err="1"/>
              <a:t>poststelle@qua-lis.nrw.de</a:t>
            </a:r>
            <a:br>
              <a:rPr lang="de-DE" dirty="0"/>
            </a:br>
            <a:r>
              <a:rPr lang="de-DE" dirty="0" err="1"/>
              <a:t>www.qua-lis.nrw.de</a:t>
            </a:r>
            <a:endParaRPr lang="de-DE" dirty="0"/>
          </a:p>
          <a:p>
            <a:endParaRPr lang="de-DE" dirty="0"/>
          </a:p>
        </p:txBody>
      </p:sp>
      <p:pic>
        <p:nvPicPr>
          <p:cNvPr id="9" name="Bildplatzhalter 8" descr="Ein Bild, das draußen, Baum, Gebäude, Person enthält.&#10;&#10;Automatisch generierte Beschreibung">
            <a:extLst>
              <a:ext uri="{FF2B5EF4-FFF2-40B4-BE49-F238E27FC236}">
                <a16:creationId xmlns:a16="http://schemas.microsoft.com/office/drawing/2014/main" id="{C3E335D3-6B0E-9FCB-72C8-9EA909AFA288}"/>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839" r="839"/>
          <a:stretch>
            <a:fillRect/>
          </a:stretch>
        </p:blipFill>
        <p:spPr/>
      </p:pic>
      <p:sp>
        <p:nvSpPr>
          <p:cNvPr id="4" name="Foliennummernplatzhalter 5">
            <a:extLst>
              <a:ext uri="{FF2B5EF4-FFF2-40B4-BE49-F238E27FC236}">
                <a16:creationId xmlns:a16="http://schemas.microsoft.com/office/drawing/2014/main" id="{64289A98-47EC-A469-6AD0-E4C5BF368308}"/>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21</a:t>
            </a:fld>
            <a:endParaRPr lang="de-DE" dirty="0"/>
          </a:p>
        </p:txBody>
      </p:sp>
    </p:spTree>
    <p:extLst>
      <p:ext uri="{BB962C8B-B14F-4D97-AF65-F5344CB8AC3E}">
        <p14:creationId xmlns:p14="http://schemas.microsoft.com/office/powerpoint/2010/main" val="2258121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AF15-0063-C7EF-3EFE-01A94B2D1723}"/>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1EBE5361-023F-7134-F19B-A2DAB6DE76A2}"/>
              </a:ext>
            </a:extLst>
          </p:cNvPr>
          <p:cNvSpPr>
            <a:spLocks noGrp="1"/>
          </p:cNvSpPr>
          <p:nvPr>
            <p:ph type="title"/>
          </p:nvPr>
        </p:nvSpPr>
        <p:spPr>
          <a:xfrm>
            <a:off x="6441399" y="3429000"/>
            <a:ext cx="5233988" cy="1344734"/>
          </a:xfrm>
        </p:spPr>
        <p:txBody>
          <a:bodyPr/>
          <a:lstStyle/>
          <a:p>
            <a:r>
              <a:rPr lang="de-DE" sz="2400" b="1" dirty="0"/>
              <a:t>Der Referenzrahmen Schulqualität NRW als Instrument der Schulentwicklung</a:t>
            </a:r>
            <a:endParaRPr lang="de-DE" b="0" dirty="0">
              <a:latin typeface="BentonSans Regular" panose="02000503000000020004" pitchFamily="2" charset="77"/>
            </a:endParaRPr>
          </a:p>
        </p:txBody>
      </p:sp>
      <p:sp>
        <p:nvSpPr>
          <p:cNvPr id="3" name="Foliennummernplatzhalter 5">
            <a:extLst>
              <a:ext uri="{FF2B5EF4-FFF2-40B4-BE49-F238E27FC236}">
                <a16:creationId xmlns:a16="http://schemas.microsoft.com/office/drawing/2014/main" id="{FB0A928A-970D-AA75-7714-20B84255265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a:t>
            </a:fld>
            <a:endParaRPr lang="de-DE" dirty="0"/>
          </a:p>
        </p:txBody>
      </p:sp>
      <p:pic>
        <p:nvPicPr>
          <p:cNvPr id="4" name="Bild 3">
            <a:extLst>
              <a:ext uri="{FF2B5EF4-FFF2-40B4-BE49-F238E27FC236}">
                <a16:creationId xmlns:a16="http://schemas.microsoft.com/office/drawing/2014/main" id="{459CDF8C-24B0-82F5-690F-1FF3D9A5252D}"/>
              </a:ext>
            </a:extLst>
          </p:cNvPr>
          <p:cNvPicPr>
            <a:picLocks noChangeAspect="1"/>
          </p:cNvPicPr>
          <p:nvPr/>
        </p:nvPicPr>
        <p:blipFill>
          <a:blip r:embed="rId3"/>
          <a:srcRect l="3156" r="3920"/>
          <a:stretch/>
        </p:blipFill>
        <p:spPr>
          <a:xfrm>
            <a:off x="516613" y="2175458"/>
            <a:ext cx="5444000" cy="3295440"/>
          </a:xfrm>
          <a:prstGeom prst="rect">
            <a:avLst/>
          </a:prstGeom>
        </p:spPr>
      </p:pic>
    </p:spTree>
    <p:extLst>
      <p:ext uri="{BB962C8B-B14F-4D97-AF65-F5344CB8AC3E}">
        <p14:creationId xmlns:p14="http://schemas.microsoft.com/office/powerpoint/2010/main" val="4124385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AF15-0063-C7EF-3EFE-01A94B2D1723}"/>
            </a:ext>
          </a:extLst>
        </p:cNvPr>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B0A928A-970D-AA75-7714-20B84255265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a:t>
            </a:fld>
            <a:endParaRPr lang="de-DE" dirty="0"/>
          </a:p>
        </p:txBody>
      </p:sp>
      <p:pic>
        <p:nvPicPr>
          <p:cNvPr id="4" name="Bild 3">
            <a:extLst>
              <a:ext uri="{FF2B5EF4-FFF2-40B4-BE49-F238E27FC236}">
                <a16:creationId xmlns:a16="http://schemas.microsoft.com/office/drawing/2014/main" id="{459CDF8C-24B0-82F5-690F-1FF3D9A5252D}"/>
              </a:ext>
            </a:extLst>
          </p:cNvPr>
          <p:cNvPicPr>
            <a:picLocks noChangeAspect="1"/>
          </p:cNvPicPr>
          <p:nvPr/>
        </p:nvPicPr>
        <p:blipFill>
          <a:blip r:embed="rId3"/>
          <a:srcRect l="3156" r="3920"/>
          <a:stretch/>
        </p:blipFill>
        <p:spPr>
          <a:xfrm>
            <a:off x="516613" y="2158794"/>
            <a:ext cx="4196707" cy="2540411"/>
          </a:xfrm>
          <a:prstGeom prst="rect">
            <a:avLst/>
          </a:prstGeom>
        </p:spPr>
      </p:pic>
      <p:sp>
        <p:nvSpPr>
          <p:cNvPr id="7" name="Inhaltsplatzhalter 2">
            <a:extLst>
              <a:ext uri="{FF2B5EF4-FFF2-40B4-BE49-F238E27FC236}">
                <a16:creationId xmlns:a16="http://schemas.microsoft.com/office/drawing/2014/main" id="{2B834611-D75E-4394-9022-EA8E34569658}"/>
              </a:ext>
            </a:extLst>
          </p:cNvPr>
          <p:cNvSpPr txBox="1">
            <a:spLocks/>
          </p:cNvSpPr>
          <p:nvPr/>
        </p:nvSpPr>
        <p:spPr>
          <a:xfrm>
            <a:off x="5023692" y="2247441"/>
            <a:ext cx="6651695" cy="3665956"/>
          </a:xfrm>
          <a:prstGeom prst="rect">
            <a:avLst/>
          </a:prstGeom>
        </p:spPr>
        <p:txBody>
          <a:bodyPr/>
          <a:lst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Rückblick / Genese.</a:t>
            </a:r>
          </a:p>
          <a:p>
            <a:r>
              <a:rPr lang="de-DE" dirty="0"/>
              <a:t>Funktionen des Referenzrahmens Schulqualität NRW</a:t>
            </a:r>
          </a:p>
          <a:p>
            <a:r>
              <a:rPr lang="de-DE" dirty="0"/>
              <a:t>Struktur des Referenzrahmen Schulqualität</a:t>
            </a:r>
          </a:p>
          <a:p>
            <a:r>
              <a:rPr lang="de-DE" dirty="0"/>
              <a:t>Das Online-Unterstützungsportal zum Referenzrahmen Schulqualität NRW</a:t>
            </a:r>
          </a:p>
          <a:p>
            <a:r>
              <a:rPr lang="de-DE" dirty="0"/>
              <a:t>Begleitmaterial</a:t>
            </a:r>
          </a:p>
        </p:txBody>
      </p:sp>
    </p:spTree>
    <p:extLst>
      <p:ext uri="{BB962C8B-B14F-4D97-AF65-F5344CB8AC3E}">
        <p14:creationId xmlns:p14="http://schemas.microsoft.com/office/powerpoint/2010/main" val="2610259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233753D-D207-4B78-DACA-0112B423FED9}"/>
              </a:ext>
            </a:extLst>
          </p:cNvPr>
          <p:cNvSpPr>
            <a:spLocks noGrp="1"/>
          </p:cNvSpPr>
          <p:nvPr>
            <p:ph type="title"/>
          </p:nvPr>
        </p:nvSpPr>
        <p:spPr/>
        <p:txBody>
          <a:bodyPr/>
          <a:lstStyle/>
          <a:p>
            <a:r>
              <a:rPr lang="de-DE" dirty="0"/>
              <a:t>Ein kurzer Rückblick</a:t>
            </a:r>
          </a:p>
        </p:txBody>
      </p:sp>
      <p:sp>
        <p:nvSpPr>
          <p:cNvPr id="3" name="Inhaltsplatzhalter 2">
            <a:extLst>
              <a:ext uri="{FF2B5EF4-FFF2-40B4-BE49-F238E27FC236}">
                <a16:creationId xmlns:a16="http://schemas.microsoft.com/office/drawing/2014/main" id="{E186B764-0348-3BBC-00B2-C5FB00343682}"/>
              </a:ext>
            </a:extLst>
          </p:cNvPr>
          <p:cNvSpPr>
            <a:spLocks noGrp="1"/>
          </p:cNvSpPr>
          <p:nvPr>
            <p:ph idx="1"/>
          </p:nvPr>
        </p:nvSpPr>
        <p:spPr>
          <a:xfrm>
            <a:off x="501651" y="1951038"/>
            <a:ext cx="8644018" cy="4227512"/>
          </a:xfrm>
        </p:spPr>
        <p:txBody>
          <a:bodyPr/>
          <a:lstStyle/>
          <a:p>
            <a:r>
              <a:rPr lang="de-DE" sz="2000" b="1" dirty="0"/>
              <a:t>Der Referenzrahmen Schulqualität NRW (RRSQ)</a:t>
            </a:r>
            <a:r>
              <a:rPr lang="de-DE" sz="2000" dirty="0"/>
              <a:t> wurde 2013 vom Ministerium für Schule und Bildung des Landes Nordrhein-Westfalen (MSB) in Zusammenarbeit mit der Qualitäts- und </a:t>
            </a:r>
            <a:r>
              <a:rPr lang="de-DE" sz="2000" dirty="0" err="1"/>
              <a:t>UnterstützungsAgentur</a:t>
            </a:r>
            <a:r>
              <a:rPr lang="de-DE" sz="2000" dirty="0"/>
              <a:t> – Landesinstitut für Schule des Landes NRW (QUA-</a:t>
            </a:r>
            <a:r>
              <a:rPr lang="de-DE" sz="2000" dirty="0" err="1"/>
              <a:t>LiS</a:t>
            </a:r>
            <a:r>
              <a:rPr lang="de-DE" sz="2000" dirty="0"/>
              <a:t> NRW) entwickelt. Die aktualisierte 2.  Auflage des Referenzrahmens Schulqualität NRW wurde 2020 nach Abstimmung mit dem MSB ergänzt.</a:t>
            </a:r>
          </a:p>
          <a:p>
            <a:r>
              <a:rPr lang="de-DE" sz="2000" dirty="0"/>
              <a:t>In einem umfassenden Abstimmungsverfahren, das auch die Beteiligung von Wissenschaftlerinnen und Wissenschaftlern umfasste, wurden die Inhalte des Referenzrahmens in einem Online-Beteiligungsverfahren zur Diskussion gestellt.</a:t>
            </a:r>
          </a:p>
        </p:txBody>
      </p:sp>
      <p:sp>
        <p:nvSpPr>
          <p:cNvPr id="5" name="Textfeld 4">
            <a:extLst>
              <a:ext uri="{FF2B5EF4-FFF2-40B4-BE49-F238E27FC236}">
                <a16:creationId xmlns:a16="http://schemas.microsoft.com/office/drawing/2014/main" id="{695CA45F-58D8-C819-A122-46B8A20121A4}"/>
              </a:ext>
            </a:extLst>
          </p:cNvPr>
          <p:cNvSpPr txBox="1"/>
          <p:nvPr/>
        </p:nvSpPr>
        <p:spPr>
          <a:xfrm>
            <a:off x="3048556" y="3246002"/>
            <a:ext cx="6097112" cy="369332"/>
          </a:xfrm>
          <a:prstGeom prst="rect">
            <a:avLst/>
          </a:prstGeom>
          <a:noFill/>
        </p:spPr>
        <p:txBody>
          <a:bodyPr wrap="square">
            <a:spAutoFit/>
          </a:bodyPr>
          <a:lstStyle/>
          <a:p>
            <a:r>
              <a:rPr lang="de-DE" dirty="0"/>
              <a:t>0°</a:t>
            </a:r>
          </a:p>
        </p:txBody>
      </p:sp>
      <p:sp>
        <p:nvSpPr>
          <p:cNvPr id="6" name="Foliennummernplatzhalter 5">
            <a:extLst>
              <a:ext uri="{FF2B5EF4-FFF2-40B4-BE49-F238E27FC236}">
                <a16:creationId xmlns:a16="http://schemas.microsoft.com/office/drawing/2014/main" id="{C496107B-F67F-7635-3E5E-E95D8150B549}"/>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a:t>
            </a:fld>
            <a:endParaRPr lang="de-DE" dirty="0"/>
          </a:p>
        </p:txBody>
      </p:sp>
      <p:pic>
        <p:nvPicPr>
          <p:cNvPr id="2" name="Grafik 1">
            <a:extLst>
              <a:ext uri="{FF2B5EF4-FFF2-40B4-BE49-F238E27FC236}">
                <a16:creationId xmlns:a16="http://schemas.microsoft.com/office/drawing/2014/main" id="{3D347D74-BDE0-D0A5-3B26-4C45452C45FE}"/>
              </a:ext>
            </a:extLst>
          </p:cNvPr>
          <p:cNvPicPr>
            <a:picLocks noChangeAspect="1"/>
          </p:cNvPicPr>
          <p:nvPr/>
        </p:nvPicPr>
        <p:blipFill>
          <a:blip r:embed="rId3"/>
          <a:stretch>
            <a:fillRect/>
          </a:stretch>
        </p:blipFill>
        <p:spPr>
          <a:xfrm>
            <a:off x="9616183" y="2169974"/>
            <a:ext cx="2377272" cy="1581756"/>
          </a:xfrm>
          <a:prstGeom prst="rect">
            <a:avLst/>
          </a:prstGeom>
        </p:spPr>
      </p:pic>
    </p:spTree>
    <p:extLst>
      <p:ext uri="{BB962C8B-B14F-4D97-AF65-F5344CB8AC3E}">
        <p14:creationId xmlns:p14="http://schemas.microsoft.com/office/powerpoint/2010/main" val="3150713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92C42-416B-A25A-2725-8189F8B0B3F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200DCD9-2DE3-237C-666C-5D193427A973}"/>
              </a:ext>
            </a:extLst>
          </p:cNvPr>
          <p:cNvSpPr>
            <a:spLocks noGrp="1"/>
          </p:cNvSpPr>
          <p:nvPr>
            <p:ph type="title"/>
          </p:nvPr>
        </p:nvSpPr>
        <p:spPr/>
        <p:txBody>
          <a:bodyPr/>
          <a:lstStyle/>
          <a:p>
            <a:r>
              <a:rPr lang="de-DE" dirty="0"/>
              <a:t>Ein kurzer Rückblick</a:t>
            </a:r>
          </a:p>
        </p:txBody>
      </p:sp>
      <p:sp>
        <p:nvSpPr>
          <p:cNvPr id="3" name="Inhaltsplatzhalter 2">
            <a:extLst>
              <a:ext uri="{FF2B5EF4-FFF2-40B4-BE49-F238E27FC236}">
                <a16:creationId xmlns:a16="http://schemas.microsoft.com/office/drawing/2014/main" id="{57C7335F-5B70-E2EB-0A46-B485B66B3556}"/>
              </a:ext>
            </a:extLst>
          </p:cNvPr>
          <p:cNvSpPr>
            <a:spLocks noGrp="1"/>
          </p:cNvSpPr>
          <p:nvPr>
            <p:ph idx="1"/>
          </p:nvPr>
        </p:nvSpPr>
        <p:spPr>
          <a:xfrm>
            <a:off x="501651" y="1951038"/>
            <a:ext cx="7781737" cy="4227512"/>
          </a:xfrm>
        </p:spPr>
        <p:txBody>
          <a:bodyPr/>
          <a:lstStyle/>
          <a:p>
            <a:r>
              <a:rPr lang="de-DE" sz="2000" dirty="0"/>
              <a:t>Seit März 2014 ist der Referenzrahmen online verfügbar. Druckexemplare wurden ab dem Schuljahr 2015/16 an die Schulen verteilt, und eine aktualisierte Fassung liegt seit dem Schuljahresbeginn 2020/2021 vor.</a:t>
            </a:r>
          </a:p>
          <a:p>
            <a:r>
              <a:rPr lang="de-DE" sz="2000" dirty="0"/>
              <a:t>Sie können den Referenzrahmen im </a:t>
            </a:r>
            <a:r>
              <a:rPr lang="de-DE" sz="2000" dirty="0" err="1"/>
              <a:t>pdf</a:t>
            </a:r>
            <a:r>
              <a:rPr lang="de-DE" sz="2000" dirty="0"/>
              <a:t> Format unter folgender Adresse abrufen:</a:t>
            </a:r>
          </a:p>
          <a:p>
            <a:pPr marL="0" indent="0">
              <a:buNone/>
            </a:pPr>
            <a:r>
              <a:rPr lang="de-DE" sz="2000" dirty="0"/>
              <a:t>     https://</a:t>
            </a:r>
            <a:r>
              <a:rPr lang="de-DE" sz="2000" dirty="0" err="1"/>
              <a:t>www.schulentwicklung.nrw.de</a:t>
            </a:r>
            <a:r>
              <a:rPr lang="de-DE" sz="2000" dirty="0"/>
              <a:t>/referenzrahmen/</a:t>
            </a:r>
            <a:r>
              <a:rPr lang="de-DE" sz="2000" dirty="0" err="1"/>
              <a:t>broschuere.pdf</a:t>
            </a:r>
            <a:endParaRPr lang="de-DE" sz="2000" dirty="0"/>
          </a:p>
          <a:p>
            <a:pPr marL="0" indent="0">
              <a:buNone/>
            </a:pPr>
            <a:endParaRPr lang="de-DE" sz="2000" dirty="0"/>
          </a:p>
        </p:txBody>
      </p:sp>
      <p:sp>
        <p:nvSpPr>
          <p:cNvPr id="6" name="Foliennummernplatzhalter 5">
            <a:extLst>
              <a:ext uri="{FF2B5EF4-FFF2-40B4-BE49-F238E27FC236}">
                <a16:creationId xmlns:a16="http://schemas.microsoft.com/office/drawing/2014/main" id="{005F3FF7-5CD5-A855-1B3E-A7909F333E6D}"/>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6</a:t>
            </a:fld>
            <a:endParaRPr lang="de-DE" dirty="0"/>
          </a:p>
        </p:txBody>
      </p:sp>
      <p:pic>
        <p:nvPicPr>
          <p:cNvPr id="2" name="Grafik 1">
            <a:extLst>
              <a:ext uri="{FF2B5EF4-FFF2-40B4-BE49-F238E27FC236}">
                <a16:creationId xmlns:a16="http://schemas.microsoft.com/office/drawing/2014/main" id="{D40E97D2-09EE-1945-72BF-9FA82207A8A0}"/>
              </a:ext>
            </a:extLst>
          </p:cNvPr>
          <p:cNvPicPr>
            <a:picLocks noChangeAspect="1"/>
          </p:cNvPicPr>
          <p:nvPr/>
        </p:nvPicPr>
        <p:blipFill>
          <a:blip r:embed="rId3"/>
          <a:stretch>
            <a:fillRect/>
          </a:stretch>
        </p:blipFill>
        <p:spPr>
          <a:xfrm>
            <a:off x="8283388" y="1951038"/>
            <a:ext cx="3535255" cy="2352239"/>
          </a:xfrm>
          <a:prstGeom prst="rect">
            <a:avLst/>
          </a:prstGeom>
        </p:spPr>
      </p:pic>
      <p:pic>
        <p:nvPicPr>
          <p:cNvPr id="9" name="Grafik 8">
            <a:extLst>
              <a:ext uri="{FF2B5EF4-FFF2-40B4-BE49-F238E27FC236}">
                <a16:creationId xmlns:a16="http://schemas.microsoft.com/office/drawing/2014/main" id="{38BC8304-5975-24C4-AAE3-6504C2B8D1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0477" y="4559254"/>
            <a:ext cx="1541118" cy="1541118"/>
          </a:xfrm>
          <a:prstGeom prst="rect">
            <a:avLst/>
          </a:prstGeom>
        </p:spPr>
      </p:pic>
    </p:spTree>
    <p:extLst>
      <p:ext uri="{BB962C8B-B14F-4D97-AF65-F5344CB8AC3E}">
        <p14:creationId xmlns:p14="http://schemas.microsoft.com/office/powerpoint/2010/main" val="2641328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348D8-21E6-2F7B-9D3A-29A073D6F363}"/>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E16C06A-A2A9-CDBA-FC88-CCFDF66FDC7D}"/>
              </a:ext>
            </a:extLst>
          </p:cNvPr>
          <p:cNvSpPr>
            <a:spLocks noGrp="1"/>
          </p:cNvSpPr>
          <p:nvPr>
            <p:ph type="title"/>
          </p:nvPr>
        </p:nvSpPr>
        <p:spPr/>
        <p:txBody>
          <a:bodyPr/>
          <a:lstStyle/>
          <a:p>
            <a:r>
              <a:rPr lang="de-DE" dirty="0"/>
              <a:t>Funktionen des Referenzrahmens </a:t>
            </a:r>
            <a:br>
              <a:rPr lang="de-DE" dirty="0"/>
            </a:br>
            <a:r>
              <a:rPr lang="de-DE" dirty="0"/>
              <a:t>Schulqualität NRW</a:t>
            </a:r>
          </a:p>
        </p:txBody>
      </p:sp>
      <p:sp>
        <p:nvSpPr>
          <p:cNvPr id="3" name="Inhaltsplatzhalter 2">
            <a:extLst>
              <a:ext uri="{FF2B5EF4-FFF2-40B4-BE49-F238E27FC236}">
                <a16:creationId xmlns:a16="http://schemas.microsoft.com/office/drawing/2014/main" id="{869D7A34-5D36-3636-25A7-9034A6E6A049}"/>
              </a:ext>
            </a:extLst>
          </p:cNvPr>
          <p:cNvSpPr>
            <a:spLocks noGrp="1"/>
          </p:cNvSpPr>
          <p:nvPr>
            <p:ph idx="1"/>
          </p:nvPr>
        </p:nvSpPr>
        <p:spPr>
          <a:xfrm>
            <a:off x="501650" y="1951038"/>
            <a:ext cx="7983443" cy="4227512"/>
          </a:xfrm>
        </p:spPr>
        <p:txBody>
          <a:bodyPr/>
          <a:lstStyle/>
          <a:p>
            <a:pPr lvl="1">
              <a:buNone/>
            </a:pPr>
            <a:r>
              <a:rPr lang="de-DE" altLang="de-DE" sz="1700" dirty="0"/>
              <a:t>Der Referenzrahmen Schulqualität hat die Funktion, auf der Grundlage</a:t>
            </a:r>
          </a:p>
          <a:p>
            <a:pPr marL="722313" indent="-360363"/>
            <a:r>
              <a:rPr lang="de-DE" altLang="de-DE" sz="1700" dirty="0"/>
              <a:t>tragfähiger Forschungsergebnisse der </a:t>
            </a:r>
            <a:r>
              <a:rPr lang="de-DE" altLang="de-DE" sz="1700" b="1" dirty="0"/>
              <a:t>Bildungs- und Lehr-Lernforschung NRW</a:t>
            </a:r>
          </a:p>
          <a:p>
            <a:pPr marL="722313" indent="-360363"/>
            <a:r>
              <a:rPr lang="de-DE" altLang="de-DE" sz="1700" dirty="0"/>
              <a:t>der E</a:t>
            </a:r>
            <a:r>
              <a:rPr lang="de-DE" sz="1700" dirty="0"/>
              <a:t>rgebnisse und Hinweise zur Steuerung, Kooperation und Organisation von Schule seitens der Organisations-, Schul- und </a:t>
            </a:r>
            <a:r>
              <a:rPr lang="de-DE" sz="1700" dirty="0" err="1"/>
              <a:t>Governanceforschung</a:t>
            </a:r>
            <a:endParaRPr lang="de-DE" sz="1700" dirty="0"/>
          </a:p>
          <a:p>
            <a:pPr marL="722313" indent="-360363"/>
            <a:r>
              <a:rPr lang="de-DE" altLang="de-DE" sz="1700" dirty="0"/>
              <a:t>der aktuellen </a:t>
            </a:r>
            <a:r>
              <a:rPr lang="de-DE" altLang="de-DE" sz="1700" b="1" dirty="0"/>
              <a:t>Schulqualitätsdiskussion </a:t>
            </a:r>
          </a:p>
          <a:p>
            <a:pPr indent="0">
              <a:buNone/>
            </a:pPr>
            <a:r>
              <a:rPr lang="de-DE" altLang="de-DE" sz="1700" dirty="0"/>
              <a:t>aufzuzeigen, was unter </a:t>
            </a:r>
            <a:r>
              <a:rPr lang="de-DE" sz="1700" b="1" dirty="0"/>
              <a:t>„gutem“, qualitätsvollem und erfolgversprechendem Unterricht </a:t>
            </a:r>
            <a:r>
              <a:rPr lang="de-DE" sz="1700" dirty="0"/>
              <a:t>und </a:t>
            </a:r>
            <a:r>
              <a:rPr lang="de-DE" altLang="de-DE" sz="1700" b="1" dirty="0"/>
              <a:t>Schulqualität</a:t>
            </a:r>
            <a:r>
              <a:rPr lang="de-DE" altLang="de-DE" sz="1700" dirty="0"/>
              <a:t> verstanden wird.</a:t>
            </a:r>
            <a:br>
              <a:rPr lang="de-DE" altLang="de-DE" sz="1700" dirty="0"/>
            </a:br>
            <a:endParaRPr lang="de-DE" sz="2000" dirty="0"/>
          </a:p>
        </p:txBody>
      </p:sp>
      <p:sp>
        <p:nvSpPr>
          <p:cNvPr id="6" name="Foliennummernplatzhalter 5">
            <a:extLst>
              <a:ext uri="{FF2B5EF4-FFF2-40B4-BE49-F238E27FC236}">
                <a16:creationId xmlns:a16="http://schemas.microsoft.com/office/drawing/2014/main" id="{6FF0DE69-EBCC-3705-C222-2BA4BF40D15A}"/>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7</a:t>
            </a:fld>
            <a:endParaRPr lang="de-DE" dirty="0"/>
          </a:p>
        </p:txBody>
      </p:sp>
      <p:pic>
        <p:nvPicPr>
          <p:cNvPr id="10" name="Grafik 9">
            <a:extLst>
              <a:ext uri="{FF2B5EF4-FFF2-40B4-BE49-F238E27FC236}">
                <a16:creationId xmlns:a16="http://schemas.microsoft.com/office/drawing/2014/main" id="{12B4F09D-8D82-68E0-63D7-D25860BD9F4A}"/>
              </a:ext>
            </a:extLst>
          </p:cNvPr>
          <p:cNvPicPr>
            <a:picLocks noChangeAspect="1"/>
          </p:cNvPicPr>
          <p:nvPr/>
        </p:nvPicPr>
        <p:blipFill>
          <a:blip r:embed="rId3"/>
          <a:stretch>
            <a:fillRect/>
          </a:stretch>
        </p:blipFill>
        <p:spPr>
          <a:xfrm>
            <a:off x="8814350" y="2477186"/>
            <a:ext cx="2861037" cy="1903627"/>
          </a:xfrm>
          <a:prstGeom prst="rect">
            <a:avLst/>
          </a:prstGeom>
        </p:spPr>
      </p:pic>
    </p:spTree>
    <p:extLst>
      <p:ext uri="{BB962C8B-B14F-4D97-AF65-F5344CB8AC3E}">
        <p14:creationId xmlns:p14="http://schemas.microsoft.com/office/powerpoint/2010/main" val="2728139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75B1D-0E83-DE30-FE78-447B3E71B7D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76C8A5D8-9CDF-EBC6-C274-0629867CF402}"/>
              </a:ext>
            </a:extLst>
          </p:cNvPr>
          <p:cNvSpPr>
            <a:spLocks noGrp="1"/>
          </p:cNvSpPr>
          <p:nvPr>
            <p:ph type="title"/>
          </p:nvPr>
        </p:nvSpPr>
        <p:spPr/>
        <p:txBody>
          <a:bodyPr/>
          <a:lstStyle/>
          <a:p>
            <a:r>
              <a:rPr lang="de-DE" dirty="0"/>
              <a:t>Funktionen des Referenzrahmens </a:t>
            </a:r>
            <a:br>
              <a:rPr lang="de-DE" dirty="0"/>
            </a:br>
            <a:r>
              <a:rPr lang="de-DE" dirty="0"/>
              <a:t>Schulqualität NRW</a:t>
            </a:r>
          </a:p>
        </p:txBody>
      </p:sp>
      <p:sp>
        <p:nvSpPr>
          <p:cNvPr id="3" name="Inhaltsplatzhalter 2">
            <a:extLst>
              <a:ext uri="{FF2B5EF4-FFF2-40B4-BE49-F238E27FC236}">
                <a16:creationId xmlns:a16="http://schemas.microsoft.com/office/drawing/2014/main" id="{A894665B-C2D1-5B5A-8A1D-3A9694FA840B}"/>
              </a:ext>
            </a:extLst>
          </p:cNvPr>
          <p:cNvSpPr>
            <a:spLocks noGrp="1"/>
          </p:cNvSpPr>
          <p:nvPr>
            <p:ph idx="1"/>
          </p:nvPr>
        </p:nvSpPr>
        <p:spPr>
          <a:xfrm>
            <a:off x="501652" y="1951038"/>
            <a:ext cx="4056902" cy="4227512"/>
          </a:xfrm>
        </p:spPr>
        <p:txBody>
          <a:bodyPr/>
          <a:lstStyle/>
          <a:p>
            <a:pPr indent="0">
              <a:buNone/>
            </a:pPr>
            <a:r>
              <a:rPr lang="de-DE" altLang="de-DE" sz="1700" dirty="0"/>
              <a:t>Die Qualitätsaussagen sind als </a:t>
            </a:r>
            <a:r>
              <a:rPr lang="de-DE" altLang="de-DE" sz="1700" b="1" dirty="0"/>
              <a:t>Leitideen</a:t>
            </a:r>
            <a:r>
              <a:rPr lang="de-DE" altLang="de-DE" sz="1700" dirty="0"/>
              <a:t> für Schul- und Unterrichtsqualität zu verstehen, die </a:t>
            </a:r>
            <a:r>
              <a:rPr lang="de-DE" altLang="de-DE" sz="1700" b="1" dirty="0"/>
              <a:t>Entwicklungsrichtungen</a:t>
            </a:r>
            <a:r>
              <a:rPr lang="de-DE" altLang="de-DE" sz="1700" dirty="0"/>
              <a:t> aufzeigen. </a:t>
            </a:r>
          </a:p>
          <a:p>
            <a:pPr indent="0">
              <a:spcBef>
                <a:spcPct val="50000"/>
              </a:spcBef>
              <a:buNone/>
            </a:pPr>
            <a:r>
              <a:rPr lang="de-DE" altLang="de-DE" sz="1700" dirty="0"/>
              <a:t>Eine „gute Schule“ in diesem Sinne ist eine Schule, die ihre </a:t>
            </a:r>
            <a:r>
              <a:rPr lang="de-DE" altLang="de-DE" sz="1700" b="1" dirty="0"/>
              <a:t>Potenziale und Handlungsmöglichkeiten</a:t>
            </a:r>
            <a:r>
              <a:rPr lang="de-DE" altLang="de-DE" sz="1700" dirty="0"/>
              <a:t> daran ausgerichtet ausschöpft.</a:t>
            </a:r>
          </a:p>
          <a:p>
            <a:pPr indent="0">
              <a:buNone/>
            </a:pPr>
            <a:br>
              <a:rPr lang="de-DE" altLang="de-DE" sz="1700" dirty="0"/>
            </a:br>
            <a:endParaRPr lang="de-DE" sz="2000" dirty="0"/>
          </a:p>
        </p:txBody>
      </p:sp>
      <p:sp>
        <p:nvSpPr>
          <p:cNvPr id="6" name="Foliennummernplatzhalter 5">
            <a:extLst>
              <a:ext uri="{FF2B5EF4-FFF2-40B4-BE49-F238E27FC236}">
                <a16:creationId xmlns:a16="http://schemas.microsoft.com/office/drawing/2014/main" id="{FAF8AAE3-EF2A-1F90-144B-8B471E5F6835}"/>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8</a:t>
            </a:fld>
            <a:endParaRPr lang="de-DE" dirty="0"/>
          </a:p>
        </p:txBody>
      </p:sp>
      <p:pic>
        <p:nvPicPr>
          <p:cNvPr id="9" name="Grafik 8">
            <a:extLst>
              <a:ext uri="{FF2B5EF4-FFF2-40B4-BE49-F238E27FC236}">
                <a16:creationId xmlns:a16="http://schemas.microsoft.com/office/drawing/2014/main" id="{6F97DA0A-C6B2-F624-A107-89D4C6BE8BDC}"/>
              </a:ext>
            </a:extLst>
          </p:cNvPr>
          <p:cNvPicPr>
            <a:picLocks noChangeAspect="1"/>
          </p:cNvPicPr>
          <p:nvPr/>
        </p:nvPicPr>
        <p:blipFill>
          <a:blip r:embed="rId3"/>
          <a:stretch>
            <a:fillRect/>
          </a:stretch>
        </p:blipFill>
        <p:spPr>
          <a:xfrm>
            <a:off x="5958842" y="1921132"/>
            <a:ext cx="5716545" cy="3803576"/>
          </a:xfrm>
          <a:prstGeom prst="rect">
            <a:avLst/>
          </a:prstGeom>
        </p:spPr>
      </p:pic>
    </p:spTree>
    <p:extLst>
      <p:ext uri="{BB962C8B-B14F-4D97-AF65-F5344CB8AC3E}">
        <p14:creationId xmlns:p14="http://schemas.microsoft.com/office/powerpoint/2010/main" val="29198028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107CF-3546-5CA0-36ED-E951FFE836E4}"/>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1AD16FE6-B9ED-3642-6E16-2BA58567FB92}"/>
              </a:ext>
            </a:extLst>
          </p:cNvPr>
          <p:cNvSpPr>
            <a:spLocks noGrp="1"/>
          </p:cNvSpPr>
          <p:nvPr>
            <p:ph type="title"/>
          </p:nvPr>
        </p:nvSpPr>
        <p:spPr/>
        <p:txBody>
          <a:bodyPr/>
          <a:lstStyle/>
          <a:p>
            <a:r>
              <a:rPr lang="de-DE" dirty="0"/>
              <a:t>Funktionen des Referenzrahmens </a:t>
            </a:r>
            <a:br>
              <a:rPr lang="de-DE" dirty="0"/>
            </a:br>
            <a:r>
              <a:rPr lang="de-DE" dirty="0"/>
              <a:t>Schulqualität NRW</a:t>
            </a:r>
          </a:p>
        </p:txBody>
      </p:sp>
      <p:sp>
        <p:nvSpPr>
          <p:cNvPr id="3" name="Inhaltsplatzhalter 2">
            <a:extLst>
              <a:ext uri="{FF2B5EF4-FFF2-40B4-BE49-F238E27FC236}">
                <a16:creationId xmlns:a16="http://schemas.microsoft.com/office/drawing/2014/main" id="{C5EB1A05-756E-1396-2CC4-2D54FC71D999}"/>
              </a:ext>
            </a:extLst>
          </p:cNvPr>
          <p:cNvSpPr>
            <a:spLocks noGrp="1"/>
          </p:cNvSpPr>
          <p:nvPr>
            <p:ph idx="1"/>
          </p:nvPr>
        </p:nvSpPr>
        <p:spPr>
          <a:xfrm>
            <a:off x="501651" y="1951038"/>
            <a:ext cx="10484595" cy="5143075"/>
          </a:xfrm>
        </p:spPr>
        <p:txBody>
          <a:bodyPr>
            <a:noAutofit/>
          </a:bodyPr>
          <a:lstStyle/>
          <a:p>
            <a:pPr marL="0" lvl="0" indent="0">
              <a:buNone/>
            </a:pPr>
            <a:r>
              <a:rPr lang="de-DE" sz="1700" dirty="0"/>
              <a:t>Der Referenzrahmen Schulqualität NRW gibt verbindliche Orientierung für: </a:t>
            </a:r>
          </a:p>
          <a:p>
            <a:pPr lvl="0">
              <a:spcBef>
                <a:spcPts val="200"/>
              </a:spcBef>
            </a:pPr>
            <a:r>
              <a:rPr lang="de-DE" sz="1700" dirty="0"/>
              <a:t>Planungs- und Gestaltungsprozesse im Kontext der Entwicklung von Schulkultur und Unterricht,</a:t>
            </a:r>
          </a:p>
          <a:p>
            <a:pPr lvl="0">
              <a:spcBef>
                <a:spcPts val="200"/>
              </a:spcBef>
            </a:pPr>
            <a:r>
              <a:rPr lang="de-DE" sz="1700" dirty="0"/>
              <a:t>Maßnahmen schulinterner Evaluation,</a:t>
            </a:r>
          </a:p>
          <a:p>
            <a:pPr lvl="0">
              <a:spcBef>
                <a:spcPts val="200"/>
              </a:spcBef>
            </a:pPr>
            <a:r>
              <a:rPr lang="de-DE" sz="1700" dirty="0"/>
              <a:t>die Beratung und Unterstützung von Schulen durch die Schulaufsicht,</a:t>
            </a:r>
          </a:p>
          <a:p>
            <a:pPr lvl="0">
              <a:spcBef>
                <a:spcPts val="200"/>
              </a:spcBef>
            </a:pPr>
            <a:r>
              <a:rPr lang="de-DE" sz="1700" dirty="0"/>
              <a:t>die Qualitätsanalyse NRW, die ihre Instrumente und Prüfkriterien an den Qualitätsaussagen ausrichtet,</a:t>
            </a:r>
          </a:p>
          <a:p>
            <a:pPr lvl="0">
              <a:spcBef>
                <a:spcPts val="200"/>
              </a:spcBef>
            </a:pPr>
            <a:r>
              <a:rPr lang="de-DE" sz="1700" dirty="0"/>
              <a:t>die Entwicklung von Zielvereinbarungen zwischen Schulen und Schulaufsicht,</a:t>
            </a:r>
          </a:p>
          <a:p>
            <a:pPr lvl="0">
              <a:spcBef>
                <a:spcPts val="200"/>
              </a:spcBef>
            </a:pPr>
            <a:r>
              <a:rPr lang="de-DE" sz="1700" dirty="0"/>
              <a:t>die Ausrichtung und Konzeption von Fortbildungs- und Unterstützungsangeboten,</a:t>
            </a:r>
          </a:p>
          <a:p>
            <a:pPr lvl="0">
              <a:spcBef>
                <a:spcPts val="200"/>
              </a:spcBef>
            </a:pPr>
            <a:r>
              <a:rPr lang="de-DE" sz="1700" dirty="0"/>
              <a:t>die Lehrerausbildung im Bereich der schulischen Qualitätsentwicklung sowie</a:t>
            </a:r>
          </a:p>
          <a:p>
            <a:pPr lvl="0">
              <a:spcBef>
                <a:spcPts val="200"/>
              </a:spcBef>
            </a:pPr>
            <a:r>
              <a:rPr lang="de-DE" sz="1700" dirty="0"/>
              <a:t>Maßnahmen und Initiativen der Bildungsverwaltung.</a:t>
            </a:r>
            <a:endParaRPr lang="de-DE" sz="2000" dirty="0"/>
          </a:p>
        </p:txBody>
      </p:sp>
      <p:sp>
        <p:nvSpPr>
          <p:cNvPr id="6" name="Foliennummernplatzhalter 5">
            <a:extLst>
              <a:ext uri="{FF2B5EF4-FFF2-40B4-BE49-F238E27FC236}">
                <a16:creationId xmlns:a16="http://schemas.microsoft.com/office/drawing/2014/main" id="{C77C8D76-9D61-451D-7DD1-276657C5049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9</a:t>
            </a:fld>
            <a:endParaRPr lang="de-DE" dirty="0"/>
          </a:p>
        </p:txBody>
      </p:sp>
    </p:spTree>
    <p:extLst>
      <p:ext uri="{BB962C8B-B14F-4D97-AF65-F5344CB8AC3E}">
        <p14:creationId xmlns:p14="http://schemas.microsoft.com/office/powerpoint/2010/main" val="38419696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a:themeElements>
    <a:clrScheme name="Benutzerdefiniert 4">
      <a:dk1>
        <a:srgbClr val="000000"/>
      </a:dk1>
      <a:lt1>
        <a:srgbClr val="FFFFFF"/>
      </a:lt1>
      <a:dk2>
        <a:srgbClr val="0E2841"/>
      </a:dk2>
      <a:lt2>
        <a:srgbClr val="EDEDED"/>
      </a:lt2>
      <a:accent1>
        <a:srgbClr val="E75112"/>
      </a:accent1>
      <a:accent2>
        <a:srgbClr val="ACACAC"/>
      </a:accent2>
      <a:accent3>
        <a:srgbClr val="969696"/>
      </a:accent3>
      <a:accent4>
        <a:srgbClr val="787878"/>
      </a:accent4>
      <a:accent5>
        <a:srgbClr val="009036"/>
      </a:accent5>
      <a:accent6>
        <a:srgbClr val="E2001A"/>
      </a:accent6>
      <a:hlink>
        <a:srgbClr val="175E54"/>
      </a:hlink>
      <a:folHlink>
        <a:srgbClr val="009B74"/>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3175">
          <a:solidFill>
            <a:srgbClr val="5F5F5F"/>
          </a:solidFill>
        </a:ln>
      </a:spPr>
      <a:bodyPr lIns="36000" tIns="36000" rIns="36000" bIns="36000" rtlCol="0" anchor="ctr"/>
      <a:lstStyle>
        <a:defPPr algn="ctr">
          <a:defRPr sz="225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2350</Words>
  <Application>Microsoft Office PowerPoint</Application>
  <PresentationFormat>Breitbild</PresentationFormat>
  <Paragraphs>216</Paragraphs>
  <Slides>21</Slides>
  <Notes>21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21</vt:i4>
      </vt:variant>
    </vt:vector>
  </HeadingPairs>
  <TitlesOfParts>
    <vt:vector size="29" baseType="lpstr">
      <vt:lpstr>Aptos</vt:lpstr>
      <vt:lpstr>Arial</vt:lpstr>
      <vt:lpstr>BentonSans Medium</vt:lpstr>
      <vt:lpstr>BentonSans Regular</vt:lpstr>
      <vt:lpstr>Calibri</vt:lpstr>
      <vt:lpstr>Veranda</vt:lpstr>
      <vt:lpstr>Wingdings 2</vt:lpstr>
      <vt:lpstr>Office</vt:lpstr>
      <vt:lpstr>Der Referenzrahmen Schulqualität NRW als Instrument der Schulentwicklung Das Online-Unterstützungsportal zum  Referenzrahmen Schulqualität NRW </vt:lpstr>
      <vt:lpstr>Der Referenzrahmen Schulqualität NRW als Instrument der Schulentwicklung</vt:lpstr>
      <vt:lpstr>Der Referenzrahmen Schulqualität NRW als Instrument der Schulentwicklung</vt:lpstr>
      <vt:lpstr>PowerPoint-Präsentation</vt:lpstr>
      <vt:lpstr>Ein kurzer Rückblick</vt:lpstr>
      <vt:lpstr>Ein kurzer Rückblick</vt:lpstr>
      <vt:lpstr>Funktionen des Referenzrahmens  Schulqualität NRW</vt:lpstr>
      <vt:lpstr>Funktionen des Referenzrahmens  Schulqualität NRW</vt:lpstr>
      <vt:lpstr>Funktionen des Referenzrahmens  Schulqualität NRW</vt:lpstr>
      <vt:lpstr>Funktionen des Referenzrahmens  Schulqualität NRW</vt:lpstr>
      <vt:lpstr>Struktur des Referenzrahmens  Schulqualität NRW</vt:lpstr>
      <vt:lpstr>Struktur des Referenzrahmens  Schulqualität NRW</vt:lpstr>
      <vt:lpstr>Struktur des Referenzrahmens  Schulqualität NRW</vt:lpstr>
      <vt:lpstr>Der Referenzrahmen Schulqualität NRW als Instrument der Schulentwicklung</vt:lpstr>
      <vt:lpstr>PowerPoint-Präsentation</vt:lpstr>
      <vt:lpstr>Online-Unterstützungsportal  des Referenzrahmens Schulqualität NRW</vt:lpstr>
      <vt:lpstr>Online-Unterstützungsportal  des Referenzrahmens Schulqualität NRW</vt:lpstr>
      <vt:lpstr>Online-Unterstützungsportal  des Referenzrahmens Schulqualität NRW</vt:lpstr>
      <vt:lpstr>Begleitmaterialien  des Referenzrahmens Schulqualität NRW</vt:lpstr>
      <vt:lpstr>Referenzrahmen Schulqualität NRW</vt:lpstr>
      <vt:lpstr>Qualitäts- und UnterstützungsAgentur – Landesinstitut für Schule des Landes  Nordrhein-Westfalen (QUA-LiS NRW)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erste Zeile.</dc:title>
  <dc:creator>Lutz Stöcker</dc:creator>
  <cp:lastModifiedBy>Koltermann, Saskia</cp:lastModifiedBy>
  <cp:revision>62</cp:revision>
  <dcterms:created xsi:type="dcterms:W3CDTF">2024-06-07T16:28:00Z</dcterms:created>
  <dcterms:modified xsi:type="dcterms:W3CDTF">2025-09-19T13:32:54Z</dcterms:modified>
</cp:coreProperties>
</file>