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9" r:id="rId6"/>
    <p:sldMasterId id="2147483681" r:id="rId7"/>
  </p:sldMasterIdLst>
  <p:notesMasterIdLst>
    <p:notesMasterId r:id="rId42"/>
  </p:notesMasterIdLst>
  <p:handoutMasterIdLst>
    <p:handoutMasterId r:id="rId43"/>
  </p:handoutMasterIdLst>
  <p:sldIdLst>
    <p:sldId id="866" r:id="rId8"/>
    <p:sldId id="834" r:id="rId9"/>
    <p:sldId id="783" r:id="rId10"/>
    <p:sldId id="836" r:id="rId11"/>
    <p:sldId id="857" r:id="rId12"/>
    <p:sldId id="864" r:id="rId13"/>
    <p:sldId id="865" r:id="rId14"/>
    <p:sldId id="728" r:id="rId15"/>
    <p:sldId id="417" r:id="rId16"/>
    <p:sldId id="687" r:id="rId17"/>
    <p:sldId id="691" r:id="rId18"/>
    <p:sldId id="802" r:id="rId19"/>
    <p:sldId id="792" r:id="rId20"/>
    <p:sldId id="471" r:id="rId21"/>
    <p:sldId id="804" r:id="rId22"/>
    <p:sldId id="795" r:id="rId23"/>
    <p:sldId id="478" r:id="rId24"/>
    <p:sldId id="532" r:id="rId25"/>
    <p:sldId id="483" r:id="rId26"/>
    <p:sldId id="856" r:id="rId27"/>
    <p:sldId id="786" r:id="rId28"/>
    <p:sldId id="840" r:id="rId29"/>
    <p:sldId id="861" r:id="rId30"/>
    <p:sldId id="702" r:id="rId31"/>
    <p:sldId id="703" r:id="rId32"/>
    <p:sldId id="848" r:id="rId33"/>
    <p:sldId id="849" r:id="rId34"/>
    <p:sldId id="845" r:id="rId35"/>
    <p:sldId id="846" r:id="rId36"/>
    <p:sldId id="862" r:id="rId37"/>
    <p:sldId id="863" r:id="rId38"/>
    <p:sldId id="838" r:id="rId39"/>
    <p:sldId id="850" r:id="rId40"/>
    <p:sldId id="844" r:id="rId41"/>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Tw Cen MT"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Tw Cen MT"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Tw Cen MT"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Tw Cen MT"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Tw Cen MT" pitchFamily="34" charset="0"/>
        <a:ea typeface="ＭＳ Ｐゴシック" pitchFamily="34" charset="-128"/>
        <a:cs typeface="+mn-cs"/>
      </a:defRPr>
    </a:lvl5pPr>
    <a:lvl6pPr marL="2286000" algn="l" defTabSz="914400" rtl="0" eaLnBrk="1" latinLnBrk="0" hangingPunct="1">
      <a:defRPr kern="1200">
        <a:solidFill>
          <a:schemeClr val="tx1"/>
        </a:solidFill>
        <a:latin typeface="Tw Cen MT" pitchFamily="34" charset="0"/>
        <a:ea typeface="ＭＳ Ｐゴシック" pitchFamily="34" charset="-128"/>
        <a:cs typeface="+mn-cs"/>
      </a:defRPr>
    </a:lvl6pPr>
    <a:lvl7pPr marL="2743200" algn="l" defTabSz="914400" rtl="0" eaLnBrk="1" latinLnBrk="0" hangingPunct="1">
      <a:defRPr kern="1200">
        <a:solidFill>
          <a:schemeClr val="tx1"/>
        </a:solidFill>
        <a:latin typeface="Tw Cen MT" pitchFamily="34" charset="0"/>
        <a:ea typeface="ＭＳ Ｐゴシック" pitchFamily="34" charset="-128"/>
        <a:cs typeface="+mn-cs"/>
      </a:defRPr>
    </a:lvl7pPr>
    <a:lvl8pPr marL="3200400" algn="l" defTabSz="914400" rtl="0" eaLnBrk="1" latinLnBrk="0" hangingPunct="1">
      <a:defRPr kern="1200">
        <a:solidFill>
          <a:schemeClr val="tx1"/>
        </a:solidFill>
        <a:latin typeface="Tw Cen MT" pitchFamily="34" charset="0"/>
        <a:ea typeface="ＭＳ Ｐゴシック" pitchFamily="34" charset="-128"/>
        <a:cs typeface="+mn-cs"/>
      </a:defRPr>
    </a:lvl8pPr>
    <a:lvl9pPr marL="3657600" algn="l" defTabSz="914400" rtl="0" eaLnBrk="1" latinLnBrk="0" hangingPunct="1">
      <a:defRPr kern="1200">
        <a:solidFill>
          <a:schemeClr val="tx1"/>
        </a:solidFill>
        <a:latin typeface="Tw Cen MT"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016">
          <p15:clr>
            <a:srgbClr val="A4A3A4"/>
          </p15:clr>
        </p15:guide>
        <p15:guide id="2" pos="2928">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ltefleiter" initials="K" lastIdx="15" clrIdx="0"/>
  <p:cmAuthor id="1" name="..." initials="." lastIdx="5" clrIdx="1"/>
  <p:cmAuthor id="2" name="LMZS" initials="L"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C0066"/>
    <a:srgbClr val="006600"/>
    <a:srgbClr val="FF9900"/>
    <a:srgbClr val="660033"/>
    <a:srgbClr val="008000"/>
    <a:srgbClr val="FF7C80"/>
    <a:srgbClr val="FF99CC"/>
    <a:srgbClr val="6600CC"/>
    <a:srgbClr val="6D9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70450" autoAdjust="0"/>
  </p:normalViewPr>
  <p:slideViewPr>
    <p:cSldViewPr>
      <p:cViewPr varScale="1">
        <p:scale>
          <a:sx n="116" d="100"/>
          <a:sy n="116" d="100"/>
        </p:scale>
        <p:origin x="3108" y="102"/>
      </p:cViewPr>
      <p:guideLst>
        <p:guide orient="horz" pos="2016"/>
        <p:guide pos="2928"/>
      </p:guideLst>
    </p:cSldViewPr>
  </p:slideViewPr>
  <p:notesTextViewPr>
    <p:cViewPr>
      <p:scale>
        <a:sx n="114" d="100"/>
        <a:sy n="114" d="100"/>
      </p:scale>
      <p:origin x="0" y="0"/>
    </p:cViewPr>
  </p:notesTextViewPr>
  <p:sorterViewPr>
    <p:cViewPr>
      <p:scale>
        <a:sx n="100" d="100"/>
        <a:sy n="100" d="100"/>
      </p:scale>
      <p:origin x="0" y="5896"/>
    </p:cViewPr>
  </p:sorterViewPr>
  <p:notesViewPr>
    <p:cSldViewPr>
      <p:cViewPr varScale="1">
        <p:scale>
          <a:sx n="52" d="100"/>
          <a:sy n="52" d="100"/>
        </p:scale>
        <p:origin x="-2922" y="-10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946189" cy="497360"/>
          </a:xfrm>
          <a:prstGeom prst="rect">
            <a:avLst/>
          </a:prstGeom>
        </p:spPr>
        <p:txBody>
          <a:bodyPr vert="horz" lIns="91433" tIns="45716" rIns="91433" bIns="45716" rtlCol="0"/>
          <a:lstStyle>
            <a:lvl1pPr algn="l" fontAlgn="auto">
              <a:spcBef>
                <a:spcPts val="0"/>
              </a:spcBef>
              <a:spcAft>
                <a:spcPts val="0"/>
              </a:spcAft>
              <a:defRPr sz="1200">
                <a:latin typeface="+mn-lt"/>
                <a:ea typeface="+mn-ea"/>
                <a:cs typeface="+mn-cs"/>
              </a:defRPr>
            </a:lvl1pPr>
          </a:lstStyle>
          <a:p>
            <a:pPr>
              <a:defRPr/>
            </a:pPr>
            <a:endParaRPr lang="de-DE" dirty="0"/>
          </a:p>
        </p:txBody>
      </p:sp>
      <p:sp>
        <p:nvSpPr>
          <p:cNvPr id="3" name="Datumsplatzhalter 2"/>
          <p:cNvSpPr>
            <a:spLocks noGrp="1"/>
          </p:cNvSpPr>
          <p:nvPr>
            <p:ph type="dt" sz="quarter" idx="1"/>
          </p:nvPr>
        </p:nvSpPr>
        <p:spPr>
          <a:xfrm>
            <a:off x="3849901" y="0"/>
            <a:ext cx="2946189" cy="497360"/>
          </a:xfrm>
          <a:prstGeom prst="rect">
            <a:avLst/>
          </a:prstGeom>
        </p:spPr>
        <p:txBody>
          <a:bodyPr vert="horz" wrap="square" lIns="91433" tIns="45716" rIns="91433" bIns="45716" numCol="1" anchor="t" anchorCtr="0" compatLnSpc="1">
            <a:prstTxWarp prst="textNoShape">
              <a:avLst/>
            </a:prstTxWarp>
          </a:bodyPr>
          <a:lstStyle>
            <a:lvl1pPr algn="r">
              <a:defRPr sz="1200">
                <a:latin typeface="Calibri" pitchFamily="34" charset="0"/>
                <a:ea typeface="MS PGothic" pitchFamily="34" charset="-128"/>
              </a:defRPr>
            </a:lvl1pPr>
          </a:lstStyle>
          <a:p>
            <a:pPr>
              <a:defRPr/>
            </a:pPr>
            <a:fld id="{5E9F6F89-1966-4291-985E-848C5DF54BC4}" type="datetimeFigureOut">
              <a:rPr lang="de-DE"/>
              <a:pPr>
                <a:defRPr/>
              </a:pPr>
              <a:t>23.08.2019</a:t>
            </a:fld>
            <a:endParaRPr lang="de-DE" dirty="0"/>
          </a:p>
        </p:txBody>
      </p:sp>
      <p:sp>
        <p:nvSpPr>
          <p:cNvPr id="4" name="Fußzeilenplatzhalter 3"/>
          <p:cNvSpPr>
            <a:spLocks noGrp="1"/>
          </p:cNvSpPr>
          <p:nvPr>
            <p:ph type="ftr" sz="quarter" idx="2"/>
          </p:nvPr>
        </p:nvSpPr>
        <p:spPr>
          <a:xfrm>
            <a:off x="3" y="9429288"/>
            <a:ext cx="2946189" cy="497360"/>
          </a:xfrm>
          <a:prstGeom prst="rect">
            <a:avLst/>
          </a:prstGeom>
        </p:spPr>
        <p:txBody>
          <a:bodyPr vert="horz" lIns="91433" tIns="45716" rIns="91433" bIns="45716" rtlCol="0" anchor="b"/>
          <a:lstStyle>
            <a:lvl1pPr algn="l" fontAlgn="auto">
              <a:spcBef>
                <a:spcPts val="0"/>
              </a:spcBef>
              <a:spcAft>
                <a:spcPts val="0"/>
              </a:spcAft>
              <a:defRPr sz="1200">
                <a:latin typeface="+mn-lt"/>
                <a:ea typeface="+mn-ea"/>
                <a:cs typeface="+mn-cs"/>
              </a:defRPr>
            </a:lvl1pPr>
          </a:lstStyle>
          <a:p>
            <a:pPr>
              <a:defRPr/>
            </a:pPr>
            <a:endParaRPr lang="de-DE" dirty="0"/>
          </a:p>
        </p:txBody>
      </p:sp>
      <p:sp>
        <p:nvSpPr>
          <p:cNvPr id="5" name="Foliennummernplatzhalter 4"/>
          <p:cNvSpPr>
            <a:spLocks noGrp="1"/>
          </p:cNvSpPr>
          <p:nvPr>
            <p:ph type="sldNum" sz="quarter" idx="3"/>
          </p:nvPr>
        </p:nvSpPr>
        <p:spPr>
          <a:xfrm>
            <a:off x="3849901" y="9429288"/>
            <a:ext cx="2946189" cy="497360"/>
          </a:xfrm>
          <a:prstGeom prst="rect">
            <a:avLst/>
          </a:prstGeom>
        </p:spPr>
        <p:txBody>
          <a:bodyPr vert="horz" wrap="square" lIns="91433" tIns="45716" rIns="91433" bIns="45716" numCol="1" anchor="b" anchorCtr="0" compatLnSpc="1">
            <a:prstTxWarp prst="textNoShape">
              <a:avLst/>
            </a:prstTxWarp>
          </a:bodyPr>
          <a:lstStyle>
            <a:lvl1pPr algn="r">
              <a:defRPr sz="1200">
                <a:latin typeface="Calibri" pitchFamily="34" charset="0"/>
                <a:ea typeface="MS PGothic" pitchFamily="34" charset="-128"/>
              </a:defRPr>
            </a:lvl1pPr>
          </a:lstStyle>
          <a:p>
            <a:pPr>
              <a:defRPr/>
            </a:pPr>
            <a:fld id="{2231060B-DE1C-4809-9E9C-9369C2C7BFFC}" type="slidenum">
              <a:rPr lang="de-DE"/>
              <a:pPr>
                <a:defRPr/>
              </a:pPr>
              <a:t>‹Nr.›</a:t>
            </a:fld>
            <a:endParaRPr lang="de-DE" dirty="0"/>
          </a:p>
        </p:txBody>
      </p:sp>
    </p:spTree>
    <p:extLst>
      <p:ext uri="{BB962C8B-B14F-4D97-AF65-F5344CB8AC3E}">
        <p14:creationId xmlns:p14="http://schemas.microsoft.com/office/powerpoint/2010/main" val="15546214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946189" cy="497360"/>
          </a:xfrm>
          <a:prstGeom prst="rect">
            <a:avLst/>
          </a:prstGeom>
        </p:spPr>
        <p:txBody>
          <a:bodyPr vert="horz" lIns="91433" tIns="45716" rIns="91433" bIns="45716" rtlCol="0"/>
          <a:lstStyle>
            <a:lvl1pPr algn="l" fontAlgn="auto">
              <a:spcBef>
                <a:spcPts val="0"/>
              </a:spcBef>
              <a:spcAft>
                <a:spcPts val="0"/>
              </a:spcAft>
              <a:defRPr sz="1200">
                <a:latin typeface="+mn-lt"/>
                <a:ea typeface="+mn-ea"/>
                <a:cs typeface="+mn-cs"/>
              </a:defRPr>
            </a:lvl1pPr>
          </a:lstStyle>
          <a:p>
            <a:pPr>
              <a:defRPr/>
            </a:pPr>
            <a:endParaRPr lang="de-DE" dirty="0"/>
          </a:p>
        </p:txBody>
      </p:sp>
      <p:sp>
        <p:nvSpPr>
          <p:cNvPr id="3" name="Datumsplatzhalter 2"/>
          <p:cNvSpPr>
            <a:spLocks noGrp="1"/>
          </p:cNvSpPr>
          <p:nvPr>
            <p:ph type="dt" idx="1"/>
          </p:nvPr>
        </p:nvSpPr>
        <p:spPr>
          <a:xfrm>
            <a:off x="3849901" y="0"/>
            <a:ext cx="2946189" cy="497360"/>
          </a:xfrm>
          <a:prstGeom prst="rect">
            <a:avLst/>
          </a:prstGeom>
        </p:spPr>
        <p:txBody>
          <a:bodyPr vert="horz" wrap="square" lIns="91433" tIns="45716" rIns="91433" bIns="45716" numCol="1" anchor="t" anchorCtr="0" compatLnSpc="1">
            <a:prstTxWarp prst="textNoShape">
              <a:avLst/>
            </a:prstTxWarp>
          </a:bodyPr>
          <a:lstStyle>
            <a:lvl1pPr algn="r">
              <a:defRPr sz="1200">
                <a:latin typeface="Calibri" pitchFamily="34" charset="0"/>
                <a:ea typeface="MS PGothic" pitchFamily="34" charset="-128"/>
              </a:defRPr>
            </a:lvl1pPr>
          </a:lstStyle>
          <a:p>
            <a:pPr>
              <a:defRPr/>
            </a:pPr>
            <a:fld id="{051D54A5-27A3-45D0-AE2E-C2CFCF2B4D4B}" type="datetimeFigureOut">
              <a:rPr lang="de-DE"/>
              <a:pPr>
                <a:defRPr/>
              </a:pPr>
              <a:t>23.08.2019</a:t>
            </a:fld>
            <a:endParaRPr lang="de-DE" dirty="0"/>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33" tIns="45716" rIns="91433" bIns="45716" rtlCol="0" anchor="ctr"/>
          <a:lstStyle/>
          <a:p>
            <a:pPr lvl="0"/>
            <a:endParaRPr lang="de-DE" noProof="0" dirty="0"/>
          </a:p>
        </p:txBody>
      </p:sp>
      <p:sp>
        <p:nvSpPr>
          <p:cNvPr id="5" name="Notizenplatzhalter 4"/>
          <p:cNvSpPr>
            <a:spLocks noGrp="1"/>
          </p:cNvSpPr>
          <p:nvPr>
            <p:ph type="body" sz="quarter" idx="3"/>
          </p:nvPr>
        </p:nvSpPr>
        <p:spPr>
          <a:xfrm>
            <a:off x="679768" y="4716225"/>
            <a:ext cx="5438140" cy="4466753"/>
          </a:xfrm>
          <a:prstGeom prst="rect">
            <a:avLst/>
          </a:prstGeom>
        </p:spPr>
        <p:txBody>
          <a:bodyPr vert="horz" wrap="square" lIns="91433" tIns="45716" rIns="91433" bIns="45716" numCol="1" anchor="t" anchorCtr="0" compatLnSpc="1">
            <a:prstTxWarp prst="textNoShape">
              <a:avLst/>
            </a:prstTxWarp>
          </a:bodyPr>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3" y="9429288"/>
            <a:ext cx="2946189" cy="497360"/>
          </a:xfrm>
          <a:prstGeom prst="rect">
            <a:avLst/>
          </a:prstGeom>
        </p:spPr>
        <p:txBody>
          <a:bodyPr vert="horz" lIns="91433" tIns="45716" rIns="91433" bIns="45716" rtlCol="0" anchor="b"/>
          <a:lstStyle>
            <a:lvl1pPr algn="l" fontAlgn="auto">
              <a:spcBef>
                <a:spcPts val="0"/>
              </a:spcBef>
              <a:spcAft>
                <a:spcPts val="0"/>
              </a:spcAft>
              <a:defRPr sz="1200">
                <a:latin typeface="+mn-lt"/>
                <a:ea typeface="+mn-ea"/>
                <a:cs typeface="+mn-cs"/>
              </a:defRPr>
            </a:lvl1pPr>
          </a:lstStyle>
          <a:p>
            <a:pPr>
              <a:defRPr/>
            </a:pPr>
            <a:endParaRPr lang="de-DE" dirty="0"/>
          </a:p>
        </p:txBody>
      </p:sp>
      <p:sp>
        <p:nvSpPr>
          <p:cNvPr id="7" name="Foliennummernplatzhalter 6"/>
          <p:cNvSpPr>
            <a:spLocks noGrp="1"/>
          </p:cNvSpPr>
          <p:nvPr>
            <p:ph type="sldNum" sz="quarter" idx="5"/>
          </p:nvPr>
        </p:nvSpPr>
        <p:spPr>
          <a:xfrm>
            <a:off x="3849901" y="9429288"/>
            <a:ext cx="2946189" cy="497360"/>
          </a:xfrm>
          <a:prstGeom prst="rect">
            <a:avLst/>
          </a:prstGeom>
        </p:spPr>
        <p:txBody>
          <a:bodyPr vert="horz" wrap="square" lIns="91433" tIns="45716" rIns="91433" bIns="45716" numCol="1" anchor="b" anchorCtr="0" compatLnSpc="1">
            <a:prstTxWarp prst="textNoShape">
              <a:avLst/>
            </a:prstTxWarp>
          </a:bodyPr>
          <a:lstStyle>
            <a:lvl1pPr algn="r">
              <a:defRPr sz="1200">
                <a:latin typeface="Calibri" pitchFamily="34" charset="0"/>
                <a:ea typeface="MS PGothic" pitchFamily="34" charset="-128"/>
              </a:defRPr>
            </a:lvl1pPr>
          </a:lstStyle>
          <a:p>
            <a:pPr>
              <a:defRPr/>
            </a:pPr>
            <a:fld id="{2E280212-44E9-44C3-993F-2F157CD1CDD4}" type="slidenum">
              <a:rPr lang="de-DE"/>
              <a:pPr>
                <a:defRPr/>
              </a:pPr>
              <a:t>‹Nr.›</a:t>
            </a:fld>
            <a:endParaRPr lang="de-DE" dirty="0"/>
          </a:p>
        </p:txBody>
      </p:sp>
    </p:spTree>
    <p:extLst>
      <p:ext uri="{BB962C8B-B14F-4D97-AF65-F5344CB8AC3E}">
        <p14:creationId xmlns:p14="http://schemas.microsoft.com/office/powerpoint/2010/main" val="39512090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itchFamily="-110"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schulministerium.nrw.de/BP/Schulsystem/Foerderangebote/Symposium_Uebersicht/Schleiche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92165" name="Foliennummernplatzhalt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959267F1-12DA-4C8D-9359-21E01E092003}" type="slidenum">
              <a:rPr lang="de-DE" smtClean="0">
                <a:solidFill>
                  <a:prstClr val="black"/>
                </a:solidFill>
                <a:latin typeface="Calibri" pitchFamily="34" charset="0"/>
              </a:rPr>
              <a:pPr eaLnBrk="1" hangingPunct="1"/>
              <a:t>1</a:t>
            </a:fld>
            <a:endParaRPr lang="de-DE" dirty="0" smtClean="0">
              <a:solidFill>
                <a:prstClr val="black"/>
              </a:solidFill>
              <a:latin typeface="Calibri" pitchFamily="34" charset="0"/>
            </a:endParaRPr>
          </a:p>
        </p:txBody>
      </p:sp>
    </p:spTree>
    <p:extLst>
      <p:ext uri="{BB962C8B-B14F-4D97-AF65-F5344CB8AC3E}">
        <p14:creationId xmlns:p14="http://schemas.microsoft.com/office/powerpoint/2010/main" val="211094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Rolff, H. G.: Teamentwicklung.</a:t>
            </a:r>
            <a:r>
              <a:rPr lang="de-DE" baseline="0" noProof="0" dirty="0" smtClean="0"/>
              <a:t> In: Huber, S. G. (Hrsg.): Handbuch für Steuergruppen. Köln 3/2011, S. 244</a:t>
            </a:r>
            <a:endParaRPr lang="de-DE" noProof="0" dirty="0" smtClean="0"/>
          </a:p>
          <a:p>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14</a:t>
            </a:fld>
            <a:endParaRPr lang="de-DE" dirty="0"/>
          </a:p>
        </p:txBody>
      </p:sp>
    </p:spTree>
    <p:extLst>
      <p:ext uri="{BB962C8B-B14F-4D97-AF65-F5344CB8AC3E}">
        <p14:creationId xmlns:p14="http://schemas.microsoft.com/office/powerpoint/2010/main" val="2643213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0" noProof="0" dirty="0" smtClean="0"/>
              <a:t>Die zweite Definition beinhaltet eigentlich alle Qualitätsmerkmale und Teamkompetenzen, auf die sich das Modul 1 bezieht und die es entwickeln will.</a:t>
            </a:r>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15</a:t>
            </a:fld>
            <a:endParaRPr lang="de-DE" dirty="0"/>
          </a:p>
        </p:txBody>
      </p:sp>
    </p:spTree>
    <p:extLst>
      <p:ext uri="{BB962C8B-B14F-4D97-AF65-F5344CB8AC3E}">
        <p14:creationId xmlns:p14="http://schemas.microsoft.com/office/powerpoint/2010/main" val="200779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Rolff, H. G.: Teamentwicklung.</a:t>
            </a:r>
            <a:r>
              <a:rPr lang="de-DE" baseline="0" noProof="0" dirty="0" smtClean="0"/>
              <a:t> In: Huber, S. G. (Hrsg.): Handbuch für Steuergruppen. Köln 3/2011, S. 245</a:t>
            </a:r>
            <a:endParaRPr lang="de-DE" noProof="0" dirty="0" smtClean="0"/>
          </a:p>
          <a:p>
            <a:endParaRPr lang="de-DE"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Schaubild in Anlehnung an </a:t>
            </a:r>
            <a:r>
              <a:rPr lang="de-DE" noProof="0" dirty="0" smtClean="0">
                <a:latin typeface="Calibri" charset="0"/>
              </a:rPr>
              <a:t>Philipp, Elmar: Teamentwicklung in der Schule. Konzepte und Methoden. Weinheim und Basel 2006, S. 29</a:t>
            </a:r>
          </a:p>
          <a:p>
            <a:endParaRPr lang="de-DE" noProof="0" dirty="0" smtClean="0"/>
          </a:p>
          <a:p>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16</a:t>
            </a:fld>
            <a:endParaRPr lang="de-DE" dirty="0"/>
          </a:p>
        </p:txBody>
      </p:sp>
    </p:spTree>
    <p:extLst>
      <p:ext uri="{BB962C8B-B14F-4D97-AF65-F5344CB8AC3E}">
        <p14:creationId xmlns:p14="http://schemas.microsoft.com/office/powerpoint/2010/main" val="3425841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noProof="0" dirty="0" smtClean="0"/>
              <a:t>… erkennen den Qualitätsmehrwert der PLG für die</a:t>
            </a:r>
            <a:r>
              <a:rPr lang="de-DE" baseline="0" noProof="0" dirty="0" smtClean="0"/>
              <a:t> Kooperation im Team mit dem Ziel, Unterricht fokussiert auf Individuelle Förderung zu entwickeln.</a:t>
            </a:r>
          </a:p>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smtClean="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17</a:t>
            </a:fld>
            <a:endParaRPr lang="de-DE" dirty="0"/>
          </a:p>
        </p:txBody>
      </p:sp>
    </p:spTree>
    <p:extLst>
      <p:ext uri="{BB962C8B-B14F-4D97-AF65-F5344CB8AC3E}">
        <p14:creationId xmlns:p14="http://schemas.microsoft.com/office/powerpoint/2010/main" val="189788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18</a:t>
            </a:fld>
            <a:endParaRPr lang="de-DE" dirty="0"/>
          </a:p>
        </p:txBody>
      </p:sp>
    </p:spTree>
    <p:extLst>
      <p:ext uri="{BB962C8B-B14F-4D97-AF65-F5344CB8AC3E}">
        <p14:creationId xmlns:p14="http://schemas.microsoft.com/office/powerpoint/2010/main" val="2420320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19</a:t>
            </a:fld>
            <a:endParaRPr lang="de-DE" dirty="0"/>
          </a:p>
        </p:txBody>
      </p:sp>
    </p:spTree>
    <p:extLst>
      <p:ext uri="{BB962C8B-B14F-4D97-AF65-F5344CB8AC3E}">
        <p14:creationId xmlns:p14="http://schemas.microsoft.com/office/powerpoint/2010/main" val="2055049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smtClean="0"/>
              <a:t>Bonsen, Martin/Rolff, Hans-Günter:</a:t>
            </a:r>
            <a:r>
              <a:rPr lang="de-DE" baseline="0" dirty="0" smtClean="0"/>
              <a:t> </a:t>
            </a:r>
            <a:r>
              <a:rPr lang="de-DE" dirty="0" smtClean="0"/>
              <a:t>Professionelle Lerngemeinschaften von Lehrerinnen und Lehrern. In:</a:t>
            </a:r>
            <a:r>
              <a:rPr lang="de-DE" baseline="0" dirty="0" smtClean="0"/>
              <a:t> </a:t>
            </a:r>
            <a:r>
              <a:rPr lang="de-DE" dirty="0" smtClean="0"/>
              <a:t>Zeitschrift für Pädagogik 52 (2006) 2, S. 167</a:t>
            </a:r>
            <a:r>
              <a:rPr lang="de-DE" sz="1200" kern="1200" dirty="0" smtClean="0">
                <a:solidFill>
                  <a:schemeClr val="tx1"/>
                </a:solidFill>
                <a:latin typeface="+mn-lt"/>
                <a:ea typeface="ＭＳ Ｐゴシック" pitchFamily="-110" charset="-128"/>
                <a:cs typeface="MS PGothic" charset="0"/>
              </a:rPr>
              <a:t>–</a:t>
            </a:r>
            <a:r>
              <a:rPr lang="de-DE" dirty="0" smtClean="0"/>
              <a:t>184</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20</a:t>
            </a:fld>
            <a:endParaRPr lang="de-DE" dirty="0"/>
          </a:p>
        </p:txBody>
      </p:sp>
    </p:spTree>
    <p:extLst>
      <p:ext uri="{BB962C8B-B14F-4D97-AF65-F5344CB8AC3E}">
        <p14:creationId xmlns:p14="http://schemas.microsoft.com/office/powerpoint/2010/main" val="166334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21</a:t>
            </a:fld>
            <a:endParaRPr lang="de-DE" dirty="0"/>
          </a:p>
        </p:txBody>
      </p:sp>
    </p:spTree>
    <p:extLst>
      <p:ext uri="{BB962C8B-B14F-4D97-AF65-F5344CB8AC3E}">
        <p14:creationId xmlns:p14="http://schemas.microsoft.com/office/powerpoint/2010/main" val="2423639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22</a:t>
            </a:fld>
            <a:endParaRPr lang="de-DE" dirty="0"/>
          </a:p>
        </p:txBody>
      </p:sp>
    </p:spTree>
    <p:extLst>
      <p:ext uri="{BB962C8B-B14F-4D97-AF65-F5344CB8AC3E}">
        <p14:creationId xmlns:p14="http://schemas.microsoft.com/office/powerpoint/2010/main" val="1685315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23</a:t>
            </a:fld>
            <a:endParaRPr lang="de-DE" dirty="0"/>
          </a:p>
        </p:txBody>
      </p:sp>
    </p:spTree>
    <p:extLst>
      <p:ext uri="{BB962C8B-B14F-4D97-AF65-F5344CB8AC3E}">
        <p14:creationId xmlns:p14="http://schemas.microsoft.com/office/powerpoint/2010/main" val="16633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4</a:t>
            </a:fld>
            <a:endParaRPr lang="de-DE" dirty="0"/>
          </a:p>
        </p:txBody>
      </p:sp>
    </p:spTree>
    <p:extLst>
      <p:ext uri="{BB962C8B-B14F-4D97-AF65-F5344CB8AC3E}">
        <p14:creationId xmlns:p14="http://schemas.microsoft.com/office/powerpoint/2010/main" val="253985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24</a:t>
            </a:fld>
            <a:endParaRPr lang="de-DE" dirty="0"/>
          </a:p>
        </p:txBody>
      </p:sp>
    </p:spTree>
    <p:extLst>
      <p:ext uri="{BB962C8B-B14F-4D97-AF65-F5344CB8AC3E}">
        <p14:creationId xmlns:p14="http://schemas.microsoft.com/office/powerpoint/2010/main" val="622058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25</a:t>
            </a:fld>
            <a:endParaRPr lang="de-DE" dirty="0"/>
          </a:p>
        </p:txBody>
      </p:sp>
    </p:spTree>
    <p:extLst>
      <p:ext uri="{BB962C8B-B14F-4D97-AF65-F5344CB8AC3E}">
        <p14:creationId xmlns:p14="http://schemas.microsoft.com/office/powerpoint/2010/main" val="2487017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baseline="0" noProof="0" dirty="0" smtClean="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26</a:t>
            </a:fld>
            <a:endParaRPr lang="de-DE" dirty="0"/>
          </a:p>
        </p:txBody>
      </p:sp>
    </p:spTree>
    <p:extLst>
      <p:ext uri="{BB962C8B-B14F-4D97-AF65-F5344CB8AC3E}">
        <p14:creationId xmlns:p14="http://schemas.microsoft.com/office/powerpoint/2010/main" val="2901582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i="1" noProof="0" dirty="0"/>
          </a:p>
        </p:txBody>
      </p:sp>
      <p:sp>
        <p:nvSpPr>
          <p:cNvPr id="4" name="Slide Number Placeholder 3"/>
          <p:cNvSpPr>
            <a:spLocks noGrp="1"/>
          </p:cNvSpPr>
          <p:nvPr>
            <p:ph type="sldNum" sz="quarter" idx="10"/>
          </p:nvPr>
        </p:nvSpPr>
        <p:spPr/>
        <p:txBody>
          <a:bodyPr/>
          <a:lstStyle/>
          <a:p>
            <a:fld id="{994C16B9-ABAB-C347-83BA-D202227F42B8}" type="slidenum">
              <a:rPr lang="en-US" smtClean="0"/>
              <a:pPr/>
              <a:t>27</a:t>
            </a:fld>
            <a:endParaRPr lang="en-US" dirty="0"/>
          </a:p>
        </p:txBody>
      </p:sp>
    </p:spTree>
    <p:extLst>
      <p:ext uri="{BB962C8B-B14F-4D97-AF65-F5344CB8AC3E}">
        <p14:creationId xmlns:p14="http://schemas.microsoft.com/office/powerpoint/2010/main" val="1203369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b="1" noProof="0" dirty="0">
              <a:solidFill>
                <a:srgbClr val="FF0000"/>
              </a:solidFill>
            </a:endParaRPr>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28</a:t>
            </a:fld>
            <a:endParaRPr lang="de-DE" dirty="0"/>
          </a:p>
        </p:txBody>
      </p:sp>
    </p:spTree>
    <p:extLst>
      <p:ext uri="{BB962C8B-B14F-4D97-AF65-F5344CB8AC3E}">
        <p14:creationId xmlns:p14="http://schemas.microsoft.com/office/powerpoint/2010/main" val="582565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noProof="0" dirty="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29</a:t>
            </a:fld>
            <a:endParaRPr lang="de-DE" dirty="0"/>
          </a:p>
        </p:txBody>
      </p:sp>
    </p:spTree>
    <p:extLst>
      <p:ext uri="{BB962C8B-B14F-4D97-AF65-F5344CB8AC3E}">
        <p14:creationId xmlns:p14="http://schemas.microsoft.com/office/powerpoint/2010/main" val="3624507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a:solidFill>
                <a:srgbClr val="FF0000"/>
              </a:solidFill>
            </a:endParaRPr>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30</a:t>
            </a:fld>
            <a:endParaRPr lang="de-DE" dirty="0"/>
          </a:p>
        </p:txBody>
      </p:sp>
    </p:spTree>
    <p:extLst>
      <p:ext uri="{BB962C8B-B14F-4D97-AF65-F5344CB8AC3E}">
        <p14:creationId xmlns:p14="http://schemas.microsoft.com/office/powerpoint/2010/main" val="4821544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de-DE" noProof="0" dirty="0">
              <a:solidFill>
                <a:srgbClr val="FF0000"/>
              </a:solidFill>
            </a:endParaRPr>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31</a:t>
            </a:fld>
            <a:endParaRPr lang="de-DE" dirty="0"/>
          </a:p>
        </p:txBody>
      </p:sp>
    </p:spTree>
    <p:extLst>
      <p:ext uri="{BB962C8B-B14F-4D97-AF65-F5344CB8AC3E}">
        <p14:creationId xmlns:p14="http://schemas.microsoft.com/office/powerpoint/2010/main" val="4821544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32</a:t>
            </a:fld>
            <a:endParaRPr lang="de-DE" dirty="0"/>
          </a:p>
        </p:txBody>
      </p:sp>
    </p:spTree>
    <p:extLst>
      <p:ext uri="{BB962C8B-B14F-4D97-AF65-F5344CB8AC3E}">
        <p14:creationId xmlns:p14="http://schemas.microsoft.com/office/powerpoint/2010/main" val="359968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2E280212-44E9-44C3-993F-2F157CD1CDD4}" type="slidenum">
              <a:rPr lang="de-DE" smtClean="0"/>
              <a:pPr>
                <a:defRPr/>
              </a:pPr>
              <a:t>5</a:t>
            </a:fld>
            <a:endParaRPr lang="de-DE" dirty="0"/>
          </a:p>
        </p:txBody>
      </p:sp>
    </p:spTree>
    <p:extLst>
      <p:ext uri="{BB962C8B-B14F-4D97-AF65-F5344CB8AC3E}">
        <p14:creationId xmlns:p14="http://schemas.microsoft.com/office/powerpoint/2010/main" val="253985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de-DE" dirty="0" smtClean="0">
              <a:ea typeface="ＭＳ Ｐゴシック" pitchFamily="34" charset="-128"/>
            </a:endParaRPr>
          </a:p>
        </p:txBody>
      </p:sp>
      <p:sp>
        <p:nvSpPr>
          <p:cNvPr id="103429" name="Foliennummernplatzhalt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63D97809-5187-46F3-92E1-AC87B3EAB3A5}" type="slidenum">
              <a:rPr lang="de-DE" smtClean="0">
                <a:latin typeface="Calibri" pitchFamily="34" charset="0"/>
              </a:rPr>
              <a:pPr eaLnBrk="1" hangingPunct="1"/>
              <a:t>8</a:t>
            </a:fld>
            <a:endParaRPr lang="de-DE" dirty="0" smtClean="0">
              <a:latin typeface="Calibri" pitchFamily="34" charset="0"/>
            </a:endParaRPr>
          </a:p>
        </p:txBody>
      </p:sp>
    </p:spTree>
    <p:extLst>
      <p:ext uri="{BB962C8B-B14F-4D97-AF65-F5344CB8AC3E}">
        <p14:creationId xmlns:p14="http://schemas.microsoft.com/office/powerpoint/2010/main" val="62264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noProof="0" dirty="0" smtClean="0"/>
              <a:t>Rolff, H. G.: Teamentwicklung.</a:t>
            </a:r>
            <a:r>
              <a:rPr lang="de-DE" baseline="0" noProof="0" dirty="0" smtClean="0"/>
              <a:t> In: Huber, S. G. (Hrsg.): Handbuch für Steuergruppen. Köln 3/2011, S. 244</a:t>
            </a:r>
            <a:endParaRPr lang="de-DE" noProof="0"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9</a:t>
            </a:fld>
            <a:endParaRPr lang="de-DE" dirty="0"/>
          </a:p>
        </p:txBody>
      </p:sp>
    </p:spTree>
    <p:extLst>
      <p:ext uri="{BB962C8B-B14F-4D97-AF65-F5344CB8AC3E}">
        <p14:creationId xmlns:p14="http://schemas.microsoft.com/office/powerpoint/2010/main" val="2230497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Tx/>
              <a:buNone/>
              <a:tabLst/>
              <a:defRPr/>
            </a:pPr>
            <a:r>
              <a:rPr lang="de-DE" sz="1200" kern="1200" dirty="0" smtClean="0">
                <a:solidFill>
                  <a:schemeClr val="tx1"/>
                </a:solidFill>
                <a:latin typeface="+mn-lt"/>
                <a:ea typeface="ＭＳ Ｐゴシック" pitchFamily="-110" charset="-128"/>
                <a:cs typeface="MS PGothic" charset="0"/>
              </a:rPr>
              <a:t>Dr. </a:t>
            </a:r>
            <a:r>
              <a:rPr lang="de-DE" sz="1200" b="0" kern="1200" dirty="0" smtClean="0">
                <a:solidFill>
                  <a:schemeClr val="tx1"/>
                </a:solidFill>
                <a:latin typeface="+mn-lt"/>
                <a:ea typeface="ＭＳ Ｐゴシック" pitchFamily="-110" charset="-128"/>
                <a:cs typeface="MS PGothic" charset="0"/>
              </a:rPr>
              <a:t>Andreas Schleicher, ist Mitarbeiter beim OECD-Sekretariat, Paris. Sein Satz zur</a:t>
            </a:r>
            <a:r>
              <a:rPr lang="de-DE" sz="1200" b="0" kern="1200" baseline="0" dirty="0" smtClean="0">
                <a:solidFill>
                  <a:schemeClr val="tx1"/>
                </a:solidFill>
                <a:latin typeface="+mn-lt"/>
                <a:ea typeface="ＭＳ Ｐゴシック" pitchFamily="-110" charset="-128"/>
                <a:cs typeface="MS PGothic" charset="0"/>
              </a:rPr>
              <a:t> </a:t>
            </a:r>
            <a:r>
              <a:rPr lang="de-DE" sz="1200" b="0" kern="1200" dirty="0" smtClean="0">
                <a:solidFill>
                  <a:schemeClr val="tx1"/>
                </a:solidFill>
                <a:latin typeface="+mn-lt"/>
                <a:ea typeface="ＭＳ Ｐゴシック" pitchFamily="-110" charset="-128"/>
                <a:cs typeface="MS PGothic" charset="0"/>
              </a:rPr>
              <a:t>Individuellen Förderung stammt aus einer auf der Website des Schulministeriums veröffentlichten Rede (SCHULMINISTERIUM.NRW.DE. Das Bildungsportal, </a:t>
            </a:r>
            <a:r>
              <a:rPr lang="de-DE" sz="1200" b="0" u="none" kern="1200" dirty="0" smtClean="0">
                <a:solidFill>
                  <a:schemeClr val="tx1"/>
                </a:solidFill>
                <a:latin typeface="+mn-lt"/>
                <a:ea typeface="ＭＳ Ｐゴシック" pitchFamily="-110" charset="-128"/>
                <a:cs typeface="MS PGothic" charset="0"/>
                <a:hlinkClick r:id="rId3"/>
              </a:rPr>
              <a:t>http://www.schulministerium.nrw.de/BP/Schulsystem/Foerderangebote/Symposium_Uebersicht/Schleicher/)</a:t>
            </a:r>
            <a:r>
              <a:rPr lang="de-DE" sz="1200" b="0" u="none" kern="1200" dirty="0" smtClean="0">
                <a:solidFill>
                  <a:schemeClr val="tx1"/>
                </a:solidFill>
                <a:latin typeface="+mn-lt"/>
                <a:ea typeface="ＭＳ Ｐゴシック" pitchFamily="-110" charset="-128"/>
                <a:cs typeface="MS PGothic" charset="0"/>
              </a:rPr>
              <a:t>.</a:t>
            </a:r>
          </a:p>
          <a:p>
            <a:pPr marL="171450" marR="0" indent="-171450" algn="l" defTabSz="914400" rtl="0" eaLnBrk="0" fontAlgn="base" latinLnBrk="0" hangingPunct="0">
              <a:lnSpc>
                <a:spcPct val="100000"/>
              </a:lnSpc>
              <a:spcBef>
                <a:spcPct val="30000"/>
              </a:spcBef>
              <a:spcAft>
                <a:spcPct val="0"/>
              </a:spcAft>
              <a:buClrTx/>
              <a:buSzTx/>
              <a:buFontTx/>
              <a:buChar char="•"/>
              <a:tabLst/>
              <a:defRPr/>
            </a:pPr>
            <a:endParaRPr lang="en-US" dirty="0"/>
          </a:p>
        </p:txBody>
      </p:sp>
      <p:sp>
        <p:nvSpPr>
          <p:cNvPr id="5" name="Slide Number Placeholder 4"/>
          <p:cNvSpPr>
            <a:spLocks noGrp="1"/>
          </p:cNvSpPr>
          <p:nvPr>
            <p:ph type="sldNum" sz="quarter" idx="11"/>
          </p:nvPr>
        </p:nvSpPr>
        <p:spPr/>
        <p:txBody>
          <a:bodyPr/>
          <a:lstStyle/>
          <a:p>
            <a:pPr>
              <a:defRPr/>
            </a:pPr>
            <a:fld id="{2E280212-44E9-44C3-993F-2F157CD1CDD4}" type="slidenum">
              <a:rPr lang="de-DE" smtClean="0"/>
              <a:pPr>
                <a:defRPr/>
              </a:pPr>
              <a:t>10</a:t>
            </a:fld>
            <a:endParaRPr lang="de-DE" dirty="0"/>
          </a:p>
        </p:txBody>
      </p:sp>
    </p:spTree>
    <p:extLst>
      <p:ext uri="{BB962C8B-B14F-4D97-AF65-F5344CB8AC3E}">
        <p14:creationId xmlns:p14="http://schemas.microsoft.com/office/powerpoint/2010/main" val="3824058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de-DE" noProof="0" dirty="0" smtClean="0"/>
              <a:t>Sie</a:t>
            </a:r>
            <a:r>
              <a:rPr lang="de-DE" baseline="0" noProof="0" dirty="0" smtClean="0"/>
              <a:t> aktualisieren oder erweitern ggf. Ihre individuellen Kenntnisse bezüglich verschiedener Rollen und individueller Potenziale, die zum Gelingen von Teamarbeit beitragen. An dieser Stelle des Vortrages könnten folgende Fragen zielführend sein: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Wie gut kennen Sie diejenigen </a:t>
            </a:r>
            <a:r>
              <a:rPr lang="de-DE" baseline="0" noProof="0" dirty="0" err="1" smtClean="0"/>
              <a:t>KollegInnen</a:t>
            </a:r>
            <a:r>
              <a:rPr lang="de-DE" baseline="0" noProof="0" dirty="0" smtClean="0"/>
              <a:t>, mit denen Sie zusammenarbeiten?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Könnten Sie deren Stärken benennen?</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de-DE" baseline="0" noProof="0" dirty="0" smtClean="0"/>
              <a:t>Gibt es Raum und Zeit, damit </a:t>
            </a:r>
            <a:r>
              <a:rPr lang="de-DE" baseline="0" noProof="0" dirty="0" err="1" smtClean="0"/>
              <a:t>KollegInnen</a:t>
            </a:r>
            <a:r>
              <a:rPr lang="de-DE" baseline="0" noProof="0" dirty="0" smtClean="0"/>
              <a:t> ihre Stärken entwickeln und einbringen können? (Durch die Fortbildung erhalten die Kolleginnen dazu die Möglichkeit)</a:t>
            </a:r>
          </a:p>
          <a:p>
            <a:pPr marL="0" marR="0" indent="0" algn="l" defTabSz="914400" rtl="0" eaLnBrk="1" fontAlgn="base" latinLnBrk="0" hangingPunct="1">
              <a:lnSpc>
                <a:spcPct val="100000"/>
              </a:lnSpc>
              <a:spcBef>
                <a:spcPct val="0"/>
              </a:spcBef>
              <a:spcAft>
                <a:spcPct val="0"/>
              </a:spcAft>
              <a:buClrTx/>
              <a:buSzTx/>
              <a:buFontTx/>
              <a:buNone/>
              <a:tabLst/>
              <a:defRPr/>
            </a:pPr>
            <a:r>
              <a:rPr lang="de-DE" baseline="0" noProof="0" dirty="0" smtClean="0"/>
              <a:t>Kür: Vertiefung zu Rollen möglich</a:t>
            </a:r>
            <a:endParaRPr lang="de-DE" noProof="0" dirty="0" smtClean="0">
              <a:ea typeface="ＭＳ Ｐゴシック" pitchFamily="34" charset="-128"/>
            </a:endParaRPr>
          </a:p>
          <a:p>
            <a:pPr eaLnBrk="1" hangingPunct="1">
              <a:spcBef>
                <a:spcPct val="0"/>
              </a:spcBef>
            </a:pPr>
            <a:endParaRPr lang="de-DE" noProof="0" dirty="0" smtClean="0">
              <a:ea typeface="ＭＳ Ｐゴシック" pitchFamily="34" charset="-128"/>
            </a:endParaRPr>
          </a:p>
        </p:txBody>
      </p:sp>
      <p:sp>
        <p:nvSpPr>
          <p:cNvPr id="99333" name="Foliennummernplatzhalt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w Cen MT" pitchFamily="34" charset="0"/>
                <a:ea typeface="ＭＳ Ｐゴシック" pitchFamily="34" charset="-128"/>
              </a:defRPr>
            </a:lvl1pPr>
            <a:lvl2pPr marL="734926" indent="-282664" eaLnBrk="0" hangingPunct="0">
              <a:defRPr>
                <a:solidFill>
                  <a:schemeClr val="tx1"/>
                </a:solidFill>
                <a:latin typeface="Tw Cen MT" pitchFamily="34" charset="0"/>
                <a:ea typeface="ＭＳ Ｐゴシック" pitchFamily="34" charset="-128"/>
              </a:defRPr>
            </a:lvl2pPr>
            <a:lvl3pPr marL="1130656" indent="-226131" eaLnBrk="0" hangingPunct="0">
              <a:defRPr>
                <a:solidFill>
                  <a:schemeClr val="tx1"/>
                </a:solidFill>
                <a:latin typeface="Tw Cen MT" pitchFamily="34" charset="0"/>
                <a:ea typeface="ＭＳ Ｐゴシック" pitchFamily="34" charset="-128"/>
              </a:defRPr>
            </a:lvl3pPr>
            <a:lvl4pPr marL="1582918" indent="-226131" eaLnBrk="0" hangingPunct="0">
              <a:defRPr>
                <a:solidFill>
                  <a:schemeClr val="tx1"/>
                </a:solidFill>
                <a:latin typeface="Tw Cen MT" pitchFamily="34" charset="0"/>
                <a:ea typeface="ＭＳ Ｐゴシック" pitchFamily="34" charset="-128"/>
              </a:defRPr>
            </a:lvl4pPr>
            <a:lvl5pPr marL="2035180" indent="-226131" eaLnBrk="0" hangingPunct="0">
              <a:defRPr>
                <a:solidFill>
                  <a:schemeClr val="tx1"/>
                </a:solidFill>
                <a:latin typeface="Tw Cen MT" pitchFamily="34" charset="0"/>
                <a:ea typeface="ＭＳ Ｐゴシック" pitchFamily="34" charset="-128"/>
              </a:defRPr>
            </a:lvl5pPr>
            <a:lvl6pPr marL="2487442" indent="-226131"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39705" indent="-226131"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391967" indent="-226131"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44229" indent="-226131"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fld id="{A15F8C87-2C41-4018-8481-8B3C49C88B44}" type="slidenum">
              <a:rPr lang="de-DE" smtClean="0">
                <a:latin typeface="Calibri" pitchFamily="34" charset="0"/>
              </a:rPr>
              <a:pPr eaLnBrk="1" hangingPunct="1"/>
              <a:t>11</a:t>
            </a:fld>
            <a:endParaRPr lang="de-DE" dirty="0" smtClean="0">
              <a:latin typeface="Calibri" pitchFamily="34" charset="0"/>
            </a:endParaRPr>
          </a:p>
        </p:txBody>
      </p:sp>
    </p:spTree>
    <p:extLst>
      <p:ext uri="{BB962C8B-B14F-4D97-AF65-F5344CB8AC3E}">
        <p14:creationId xmlns:p14="http://schemas.microsoft.com/office/powerpoint/2010/main" val="4257546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p>
        </p:txBody>
      </p:sp>
      <p:sp>
        <p:nvSpPr>
          <p:cNvPr id="4" name="Slide Number Placeholder 3"/>
          <p:cNvSpPr>
            <a:spLocks noGrp="1"/>
          </p:cNvSpPr>
          <p:nvPr>
            <p:ph type="sldNum" sz="quarter" idx="10"/>
          </p:nvPr>
        </p:nvSpPr>
        <p:spPr/>
        <p:txBody>
          <a:bodyPr/>
          <a:lstStyle/>
          <a:p>
            <a:pPr>
              <a:defRPr/>
            </a:pPr>
            <a:fld id="{2E280212-44E9-44C3-993F-2F157CD1CDD4}" type="slidenum">
              <a:rPr lang="de-DE" smtClean="0"/>
              <a:pPr>
                <a:defRPr/>
              </a:pPr>
              <a:t>12</a:t>
            </a:fld>
            <a:endParaRPr lang="de-DE" dirty="0"/>
          </a:p>
        </p:txBody>
      </p:sp>
    </p:spTree>
    <p:extLst>
      <p:ext uri="{BB962C8B-B14F-4D97-AF65-F5344CB8AC3E}">
        <p14:creationId xmlns:p14="http://schemas.microsoft.com/office/powerpoint/2010/main" val="50142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bwMode="auto">
          <a:noFill/>
          <a:ln>
            <a:solidFill>
              <a:srgbClr val="000000"/>
            </a:solidFill>
            <a:miter lim="800000"/>
            <a:headEnd/>
            <a:tailEnd/>
          </a:ln>
        </p:spPr>
      </p:sp>
      <p:sp>
        <p:nvSpPr>
          <p:cNvPr id="46083"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5" name="Foliennummernplatzhalter 4"/>
          <p:cNvSpPr>
            <a:spLocks noGrp="1"/>
          </p:cNvSpPr>
          <p:nvPr>
            <p:ph type="sldNum" sz="quarter" idx="5"/>
          </p:nvPr>
        </p:nvSpPr>
        <p:spPr/>
        <p:txBody>
          <a:bodyPr/>
          <a:lstStyle/>
          <a:p>
            <a:pPr>
              <a:defRPr/>
            </a:pPr>
            <a:fld id="{3FDB99E7-FA8D-46CD-B395-09650C57B93D}" type="slidenum">
              <a:rPr lang="de-DE" smtClean="0"/>
              <a:pPr>
                <a:defRPr/>
              </a:pPr>
              <a:t>13</a:t>
            </a:fld>
            <a:endParaRPr lang="de-DE" dirty="0"/>
          </a:p>
        </p:txBody>
      </p:sp>
    </p:spTree>
    <p:extLst>
      <p:ext uri="{BB962C8B-B14F-4D97-AF65-F5344CB8AC3E}">
        <p14:creationId xmlns:p14="http://schemas.microsoft.com/office/powerpoint/2010/main" val="524912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5BAD44B4-9867-4CBB-B820-FA39EF3C118C}" type="datetimeFigureOut">
              <a:rPr lang="de-DE" smtClean="0"/>
              <a:t>23.08.2019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159108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5BAD44B4-9867-4CBB-B820-FA39EF3C118C}" type="datetimeFigureOut">
              <a:rPr lang="de-DE" smtClean="0"/>
              <a:t>23.08.2019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28483419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5BAD44B4-9867-4CBB-B820-FA39EF3C118C}" type="datetimeFigureOut">
              <a:rPr lang="de-DE" smtClean="0"/>
              <a:t>23.08.2019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3379712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5BAD44B4-9867-4CBB-B820-FA39EF3C118C}" type="datetimeFigureOut">
              <a:rPr lang="de-DE" smtClean="0"/>
              <a:t>23.08.2019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075571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BAD44B4-9867-4CBB-B820-FA39EF3C118C}" type="datetimeFigureOut">
              <a:rPr lang="de-DE" smtClean="0"/>
              <a:t>23.08.2019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2698629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BAD44B4-9867-4CBB-B820-FA39EF3C118C}" type="datetimeFigureOut">
              <a:rPr lang="de-DE" smtClean="0"/>
              <a:t>23.08.2019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3538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BAD44B4-9867-4CBB-B820-FA39EF3C118C}" type="datetimeFigureOut">
              <a:rPr lang="de-DE" smtClean="0"/>
              <a:t>23.08.2019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636543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23.08.2019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998405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23.08.2019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3949105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241906751"/>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sz="half" idx="1"/>
          </p:nvPr>
        </p:nvSpPr>
        <p:spPr>
          <a:xfrm>
            <a:off x="3810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6482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sz="half" idx="1"/>
          </p:nvPr>
        </p:nvSpPr>
        <p:spPr>
          <a:xfrm>
            <a:off x="3810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648200" y="1828800"/>
            <a:ext cx="4114800" cy="46482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1340144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6"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150746703"/>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4">
    <p:spTree>
      <p:nvGrpSpPr>
        <p:cNvPr id="1" name=""/>
        <p:cNvGrpSpPr/>
        <p:nvPr/>
      </p:nvGrpSpPr>
      <p:grpSpPr>
        <a:xfrm>
          <a:off x="0" y="0"/>
          <a:ext cx="0" cy="0"/>
          <a:chOff x="0" y="0"/>
          <a:chExt cx="0" cy="0"/>
        </a:xfrm>
      </p:grpSpPr>
      <p:sp>
        <p:nvSpPr>
          <p:cNvPr id="5"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119325870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5">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1066799"/>
            <a:ext cx="5486400" cy="3660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701409519"/>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7">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fontAlgn="auto">
              <a:spcBef>
                <a:spcPts val="0"/>
              </a:spcBef>
              <a:spcAft>
                <a:spcPts val="0"/>
              </a:spcAft>
            </a:pPr>
            <a:fld id="{06E58B99-2B3E-4644-B253-D0A7369EC996}" type="datetime1">
              <a:rPr lang="de-DE" smtClean="0">
                <a:solidFill>
                  <a:srgbClr val="003264"/>
                </a:solidFill>
                <a:latin typeface="Calibri"/>
                <a:ea typeface="+mn-ea"/>
              </a:rPr>
              <a:pPr fontAlgn="auto">
                <a:spcBef>
                  <a:spcPts val="0"/>
                </a:spcBef>
                <a:spcAft>
                  <a:spcPts val="0"/>
                </a:spcAft>
              </a:pPr>
              <a:t>23.08.2019</a:t>
            </a:fld>
            <a:endParaRPr lang="de-DE">
              <a:solidFill>
                <a:srgbClr val="003264"/>
              </a:solidFill>
              <a:latin typeface="Calibri"/>
              <a:ea typeface="+mn-ea"/>
            </a:endParaRPr>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pPr fontAlgn="auto">
              <a:spcBef>
                <a:spcPts val="0"/>
              </a:spcBef>
              <a:spcAft>
                <a:spcPts val="0"/>
              </a:spcAft>
            </a:pPr>
            <a:endParaRPr lang="de-DE">
              <a:solidFill>
                <a:srgbClr val="003264"/>
              </a:solidFill>
              <a:latin typeface="Calibri"/>
              <a:ea typeface="+mn-ea"/>
            </a:endParaRPr>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pPr fontAlgn="auto">
              <a:spcBef>
                <a:spcPts val="0"/>
              </a:spcBef>
              <a:spcAft>
                <a:spcPts val="0"/>
              </a:spcAft>
            </a:pPr>
            <a:fld id="{6D56EE57-6043-4010-AA7B-4FB69DBAC5C5}" type="slidenum">
              <a:rPr lang="de-DE" smtClean="0">
                <a:solidFill>
                  <a:srgbClr val="003264"/>
                </a:solidFill>
                <a:latin typeface="Calibri"/>
                <a:ea typeface="+mn-ea"/>
              </a:rPr>
              <a:pPr fontAlgn="auto">
                <a:spcBef>
                  <a:spcPts val="0"/>
                </a:spcBef>
                <a:spcAft>
                  <a:spcPts val="0"/>
                </a:spcAft>
              </a:pPr>
              <a:t>‹Nr.›</a:t>
            </a:fld>
            <a:endParaRPr lang="de-DE">
              <a:solidFill>
                <a:srgbClr val="003264"/>
              </a:solidFill>
              <a:latin typeface="Calibri"/>
              <a:ea typeface="+mn-ea"/>
            </a:endParaRPr>
          </a:p>
        </p:txBody>
      </p:sp>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2756367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pic>
        <p:nvPicPr>
          <p:cNvPr id="4" name="Bild 3" descr="BST-0149 Hintergrund ohne Logo-10-10.jpg"/>
          <p:cNvPicPr>
            <a:picLocks noChangeAspect="1"/>
          </p:cNvPicPr>
          <p:nvPr userDrawn="1"/>
        </p:nvPicPr>
        <p:blipFill>
          <a:blip r:embed="rId2" cstate="print"/>
          <a:stretch>
            <a:fillRect/>
          </a:stretch>
        </p:blipFill>
        <p:spPr>
          <a:xfrm>
            <a:off x="0" y="0"/>
            <a:ext cx="9144000" cy="6858000"/>
          </a:xfrm>
          <a:prstGeom prst="rect">
            <a:avLst/>
          </a:prstGeom>
        </p:spPr>
      </p:pic>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40955282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7121" y="683254"/>
            <a:ext cx="2347369" cy="471456"/>
          </a:xfrm>
        </p:spPr>
        <p:txBody>
          <a:bodyPr/>
          <a:lstStyle/>
          <a:p>
            <a:r>
              <a:rPr lang="en-US" smtClean="0"/>
              <a:t>Click to edit Master title style</a:t>
            </a:r>
            <a:endParaRPr lang="en-US"/>
          </a:p>
        </p:txBody>
      </p:sp>
      <p:sp>
        <p:nvSpPr>
          <p:cNvPr id="3" name="Subtitle 2"/>
          <p:cNvSpPr>
            <a:spLocks noGrp="1"/>
          </p:cNvSpPr>
          <p:nvPr>
            <p:ph type="subTitle" idx="1"/>
          </p:nvPr>
        </p:nvSpPr>
        <p:spPr>
          <a:xfrm>
            <a:off x="414241" y="1246354"/>
            <a:ext cx="1933128" cy="562081"/>
          </a:xfrm>
        </p:spPr>
        <p:txBody>
          <a:bodyPr/>
          <a:lstStyle>
            <a:lvl1pPr marL="0" indent="0" algn="ctr">
              <a:buNone/>
              <a:defRPr>
                <a:solidFill>
                  <a:schemeClr val="tx1">
                    <a:tint val="75000"/>
                  </a:schemeClr>
                </a:solidFill>
              </a:defRPr>
            </a:lvl1pPr>
            <a:lvl2pPr marL="141595" indent="0" algn="ctr">
              <a:buNone/>
              <a:defRPr>
                <a:solidFill>
                  <a:schemeClr val="tx1">
                    <a:tint val="75000"/>
                  </a:schemeClr>
                </a:solidFill>
              </a:defRPr>
            </a:lvl2pPr>
            <a:lvl3pPr marL="283190" indent="0" algn="ctr">
              <a:buNone/>
              <a:defRPr>
                <a:solidFill>
                  <a:schemeClr val="tx1">
                    <a:tint val="75000"/>
                  </a:schemeClr>
                </a:solidFill>
              </a:defRPr>
            </a:lvl3pPr>
            <a:lvl4pPr marL="424785" indent="0" algn="ctr">
              <a:buNone/>
              <a:defRPr>
                <a:solidFill>
                  <a:schemeClr val="tx1">
                    <a:tint val="75000"/>
                  </a:schemeClr>
                </a:solidFill>
              </a:defRPr>
            </a:lvl4pPr>
            <a:lvl5pPr marL="566379" indent="0" algn="ctr">
              <a:buNone/>
              <a:defRPr>
                <a:solidFill>
                  <a:schemeClr val="tx1">
                    <a:tint val="75000"/>
                  </a:schemeClr>
                </a:solidFill>
              </a:defRPr>
            </a:lvl5pPr>
            <a:lvl6pPr marL="707974" indent="0" algn="ctr">
              <a:buNone/>
              <a:defRPr>
                <a:solidFill>
                  <a:schemeClr val="tx1">
                    <a:tint val="75000"/>
                  </a:schemeClr>
                </a:solidFill>
              </a:defRPr>
            </a:lvl6pPr>
            <a:lvl7pPr marL="849569" indent="0" algn="ctr">
              <a:buNone/>
              <a:defRPr>
                <a:solidFill>
                  <a:schemeClr val="tx1">
                    <a:tint val="75000"/>
                  </a:schemeClr>
                </a:solidFill>
              </a:defRPr>
            </a:lvl7pPr>
            <a:lvl8pPr marL="991164" indent="0" algn="ctr">
              <a:buNone/>
              <a:defRPr>
                <a:solidFill>
                  <a:schemeClr val="tx1">
                    <a:tint val="75000"/>
                  </a:schemeClr>
                </a:solidFill>
              </a:defRPr>
            </a:lvl8pPr>
            <a:lvl9pPr marL="113275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138080" y="2038562"/>
            <a:ext cx="644376" cy="117100"/>
          </a:xfrm>
          <a:prstGeom prst="rect">
            <a:avLst/>
          </a:prstGeom>
        </p:spPr>
        <p:txBody>
          <a:bodyPr lIns="28319" tIns="14159" rIns="28319" bIns="14159"/>
          <a:lstStyle/>
          <a:p>
            <a:pPr fontAlgn="auto">
              <a:spcBef>
                <a:spcPts val="0"/>
              </a:spcBef>
              <a:spcAft>
                <a:spcPts val="0"/>
              </a:spcAft>
            </a:pPr>
            <a:fld id="{1D8BD707-D9CF-40AE-B4C6-C98DA3205C09}" type="datetimeFigureOut">
              <a:rPr lang="en-US" smtClean="0">
                <a:solidFill>
                  <a:srgbClr val="003264"/>
                </a:solidFill>
                <a:latin typeface="Calibri"/>
                <a:ea typeface="+mn-ea"/>
              </a:rPr>
              <a:pPr fontAlgn="auto">
                <a:spcBef>
                  <a:spcPts val="0"/>
                </a:spcBef>
                <a:spcAft>
                  <a:spcPts val="0"/>
                </a:spcAft>
              </a:pPr>
              <a:t>8/23/2019</a:t>
            </a:fld>
            <a:endParaRPr lang="en-US">
              <a:solidFill>
                <a:srgbClr val="003264"/>
              </a:solidFill>
              <a:latin typeface="Calibri"/>
              <a:ea typeface="+mn-ea"/>
            </a:endParaRPr>
          </a:p>
        </p:txBody>
      </p:sp>
      <p:sp>
        <p:nvSpPr>
          <p:cNvPr id="5" name="Footer Placeholder 4"/>
          <p:cNvSpPr>
            <a:spLocks noGrp="1"/>
          </p:cNvSpPr>
          <p:nvPr>
            <p:ph type="ftr" sz="quarter" idx="11"/>
          </p:nvPr>
        </p:nvSpPr>
        <p:spPr>
          <a:xfrm>
            <a:off x="943550" y="2038562"/>
            <a:ext cx="874510" cy="117100"/>
          </a:xfrm>
          <a:prstGeom prst="rect">
            <a:avLst/>
          </a:prstGeom>
        </p:spPr>
        <p:txBody>
          <a:bodyPr lIns="28319" tIns="14159" rIns="28319" bIns="14159"/>
          <a:lstStyle/>
          <a:p>
            <a:pPr fontAlgn="auto">
              <a:spcBef>
                <a:spcPts val="0"/>
              </a:spcBef>
              <a:spcAft>
                <a:spcPts val="0"/>
              </a:spcAft>
            </a:pPr>
            <a:endParaRPr lang="en-US">
              <a:solidFill>
                <a:srgbClr val="003264"/>
              </a:solidFill>
              <a:latin typeface="Calibri"/>
              <a:ea typeface="+mn-ea"/>
            </a:endParaRPr>
          </a:p>
        </p:txBody>
      </p:sp>
      <p:sp>
        <p:nvSpPr>
          <p:cNvPr id="6" name="Slide Number Placeholder 5"/>
          <p:cNvSpPr>
            <a:spLocks noGrp="1"/>
          </p:cNvSpPr>
          <p:nvPr>
            <p:ph type="sldNum" sz="quarter" idx="12"/>
          </p:nvPr>
        </p:nvSpPr>
        <p:spPr>
          <a:xfrm>
            <a:off x="1979154" y="2038562"/>
            <a:ext cx="644376" cy="117100"/>
          </a:xfrm>
          <a:prstGeom prst="rect">
            <a:avLst/>
          </a:prstGeom>
        </p:spPr>
        <p:txBody>
          <a:bodyPr lIns="28319" tIns="14159" rIns="28319" bIns="14159"/>
          <a:lstStyle/>
          <a:p>
            <a:pPr fontAlgn="auto">
              <a:spcBef>
                <a:spcPts val="0"/>
              </a:spcBef>
              <a:spcAft>
                <a:spcPts val="0"/>
              </a:spcAft>
            </a:pPr>
            <a:fld id="{B6F15528-21DE-4FAA-801E-634DDDAF4B2B}" type="slidenum">
              <a:rPr lang="en-US" smtClean="0">
                <a:solidFill>
                  <a:srgbClr val="003264"/>
                </a:solidFill>
                <a:latin typeface="Calibri"/>
                <a:ea typeface="+mn-ea"/>
              </a:rPr>
              <a:pPr fontAlgn="auto">
                <a:spcBef>
                  <a:spcPts val="0"/>
                </a:spcBef>
                <a:spcAft>
                  <a:spcPts val="0"/>
                </a:spcAft>
              </a:pPr>
              <a:t>‹Nr.›</a:t>
            </a:fld>
            <a:endParaRPr lang="en-US">
              <a:solidFill>
                <a:srgbClr val="003264"/>
              </a:solidFill>
              <a:latin typeface="Calibri"/>
              <a:ea typeface="+mn-ea"/>
            </a:endParaRPr>
          </a:p>
        </p:txBody>
      </p:sp>
    </p:spTree>
    <p:extLst>
      <p:ext uri="{BB962C8B-B14F-4D97-AF65-F5344CB8AC3E}">
        <p14:creationId xmlns:p14="http://schemas.microsoft.com/office/powerpoint/2010/main" val="23276351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p:txBody>
          <a:bodyPr/>
          <a:lstStyle>
            <a:lvl1pPr>
              <a:defRPr sz="1800"/>
            </a:lvl1pPr>
            <a:lvl2pPr>
              <a:defRPr sz="1800"/>
            </a:lvl2pPr>
            <a:lvl3pPr>
              <a:defRPr sz="1800"/>
            </a:lvl3pPr>
            <a:lvl4pPr>
              <a:defRPr sz="1800"/>
            </a:lvl4pPr>
            <a:lvl5pPr marL="1206000">
              <a:defRPr sz="1800"/>
            </a:lvl5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2"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a:defRPr/>
            </a:pPr>
            <a:r>
              <a:rPr lang="de-DE" dirty="0" smtClean="0">
                <a:solidFill>
                  <a:srgbClr val="FFFFFF"/>
                </a:solidFill>
                <a:ea typeface="+mn-ea"/>
              </a:rPr>
              <a:t>Seite </a:t>
            </a:r>
            <a:fld id="{9538BF33-4C5D-4BDC-AD99-E2E5F32AEEAF}" type="slidenum">
              <a:rPr lang="de-DE" smtClean="0">
                <a:solidFill>
                  <a:srgbClr val="FFFFFF"/>
                </a:solidFill>
                <a:ea typeface="+mn-ea"/>
              </a:rPr>
              <a:pPr>
                <a:defRPr/>
              </a:pPr>
              <a:t>‹Nr.›</a:t>
            </a:fld>
            <a:endParaRPr lang="de-DE" dirty="0">
              <a:solidFill>
                <a:srgbClr val="FFFFFF"/>
              </a:solidFill>
              <a:ea typeface="+mn-ea"/>
            </a:endParaRPr>
          </a:p>
        </p:txBody>
      </p:sp>
    </p:spTree>
    <p:extLst>
      <p:ext uri="{BB962C8B-B14F-4D97-AF65-F5344CB8AC3E}">
        <p14:creationId xmlns:p14="http://schemas.microsoft.com/office/powerpoint/2010/main" val="6719455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6"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
    <p:spTree>
      <p:nvGrpSpPr>
        <p:cNvPr id="1" name=""/>
        <p:cNvGrpSpPr/>
        <p:nvPr/>
      </p:nvGrpSpPr>
      <p:grpSpPr>
        <a:xfrm>
          <a:off x="0" y="0"/>
          <a:ext cx="0" cy="0"/>
          <a:chOff x="0" y="0"/>
          <a:chExt cx="0" cy="0"/>
        </a:xfrm>
      </p:grpSpPr>
      <p:sp>
        <p:nvSpPr>
          <p:cNvPr id="5"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5">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1066799"/>
            <a:ext cx="5486400" cy="3660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dirty="0" smtClean="0"/>
              <a:t>Bild durch Klicken auf Symbol hinzufügen</a:t>
            </a:r>
            <a:endParaRPr lang="de-DE" noProof="0"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8" name="Foliennummernplatzhalter 5"/>
          <p:cNvSpPr txBox="1">
            <a:spLocks/>
          </p:cNvSpPr>
          <p:nvPr/>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2709531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7">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8" name="Inhaltsplatzhalter 7"/>
          <p:cNvSpPr>
            <a:spLocks noGrp="1"/>
          </p:cNvSpPr>
          <p:nvPr>
            <p:ph sz="quarter" idx="1"/>
          </p:nvPr>
        </p:nvSpPr>
        <p:spPr>
          <a:xfrm>
            <a:off x="457200" y="1219200"/>
            <a:ext cx="8229600" cy="493776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Foliennummernplatzhalter 5"/>
          <p:cNvSpPr txBox="1">
            <a:spLocks/>
          </p:cNvSpPr>
          <p:nvPr userDrawn="1"/>
        </p:nvSpPr>
        <p:spPr>
          <a:xfrm>
            <a:off x="304800" y="152400"/>
            <a:ext cx="990600" cy="304800"/>
          </a:xfrm>
          <a:prstGeom prst="rect">
            <a:avLst/>
          </a:prstGeom>
        </p:spPr>
        <p:txBody>
          <a:bodyPr vert="horz" lIns="0" tIns="0" rIns="0" bIns="0" rtlCol="0" anchor="ctr"/>
          <a:lstStyle>
            <a:lvl1pPr>
              <a:defRPr sz="10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chemeClr val="bg1"/>
                </a:solidFill>
                <a:effectLst/>
                <a:uLnTx/>
                <a:uFillTx/>
                <a:latin typeface="+mj-lt"/>
                <a:ea typeface="+mn-ea"/>
                <a:cs typeface="+mn-cs"/>
              </a:rPr>
              <a:t>Seite </a:t>
            </a:r>
            <a:fld id="{9538BF33-4C5D-4BDC-AD99-E2E5F32AEEAF}" type="slidenum">
              <a:rPr kumimoji="0" lang="de-DE" sz="1000" b="0" i="0" u="none" strike="noStrike" kern="1200" cap="none" spc="0" normalizeH="0" baseline="0" noProof="0" smtClean="0">
                <a:ln>
                  <a:noFill/>
                </a:ln>
                <a:solidFill>
                  <a:schemeClr val="bg1"/>
                </a:solidFill>
                <a:effectLst/>
                <a:uLnTx/>
                <a:uFillTx/>
                <a:latin typeface="+mj-lt"/>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‹Nr.›</a:t>
            </a:fld>
            <a:endParaRPr kumimoji="0" lang="de-DE" sz="1000" b="0" i="0" u="none" strike="noStrike" kern="1200" cap="none" spc="0" normalizeH="0" baseline="0" noProof="0" dirty="0">
              <a:ln>
                <a:noFill/>
              </a:ln>
              <a:solidFill>
                <a:schemeClr val="bg1"/>
              </a:solidFill>
              <a:effectLst/>
              <a:uLnTx/>
              <a:uFillTx/>
              <a:latin typeface="+mj-lt"/>
              <a:ea typeface="+mn-ea"/>
              <a:cs typeface="+mn-cs"/>
            </a:endParaRPr>
          </a:p>
        </p:txBody>
      </p:sp>
    </p:spTree>
    <p:extLst>
      <p:ext uri="{BB962C8B-B14F-4D97-AF65-F5344CB8AC3E}">
        <p14:creationId xmlns:p14="http://schemas.microsoft.com/office/powerpoint/2010/main" val="390846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23.08.2019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235659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BAD44B4-9867-4CBB-B820-FA39EF3C118C}" type="datetimeFigureOut">
              <a:rPr lang="de-DE" smtClean="0"/>
              <a:t>23.08.2019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11AE040-1E85-487A-A694-FD185620333A}" type="slidenum">
              <a:rPr lang="de-DE" smtClean="0"/>
              <a:t>‹Nr.›</a:t>
            </a:fld>
            <a:endParaRPr lang="de-DE"/>
          </a:p>
        </p:txBody>
      </p:sp>
    </p:spTree>
    <p:extLst>
      <p:ext uri="{BB962C8B-B14F-4D97-AF65-F5344CB8AC3E}">
        <p14:creationId xmlns:p14="http://schemas.microsoft.com/office/powerpoint/2010/main" val="1445493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jpe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Bild 7" descr="BST-0149 Hintergrund ohne Logo-10-10.jpg"/>
          <p:cNvPicPr>
            <a:picLocks noChangeAspect="1"/>
          </p:cNvPicPr>
          <p:nvPr/>
        </p:nvPicPr>
        <p:blipFill>
          <a:blip r:embed="rId9" cstate="print"/>
          <a:stretch>
            <a:fillRect/>
          </a:stretch>
        </p:blipFill>
        <p:spPr>
          <a:xfrm>
            <a:off x="0" y="0"/>
            <a:ext cx="9144000" cy="6858000"/>
          </a:xfrm>
          <a:prstGeom prst="rect">
            <a:avLst/>
          </a:prstGeom>
        </p:spPr>
      </p:pic>
      <p:sp>
        <p:nvSpPr>
          <p:cNvPr id="4100" name="Rectangle 4"/>
          <p:cNvSpPr>
            <a:spLocks noGrp="1" noChangeArrowheads="1"/>
          </p:cNvSpPr>
          <p:nvPr>
            <p:ph type="title"/>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das Titelformat zu bearbeiten</a:t>
            </a:r>
          </a:p>
        </p:txBody>
      </p:sp>
      <p:sp>
        <p:nvSpPr>
          <p:cNvPr id="4101" name="Rectangle 5"/>
          <p:cNvSpPr>
            <a:spLocks noGrp="1" noChangeArrowheads="1"/>
          </p:cNvSpPr>
          <p:nvPr>
            <p:ph type="body" idx="1"/>
          </p:nvPr>
        </p:nvSpPr>
        <p:spPr bwMode="gray">
          <a:xfrm>
            <a:off x="304800" y="1905000"/>
            <a:ext cx="8458200" cy="449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hf sldNum="0" hdr="0" ftr="0" dt="0"/>
  <p:txStyles>
    <p:title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p:titleStyle>
    <p:bodyStyle>
      <a:lvl1pPr marL="190500" indent="-190500" algn="l" rtl="0" eaLnBrk="1" fontAlgn="base" hangingPunct="1">
        <a:spcBef>
          <a:spcPts val="1200"/>
        </a:spcBef>
        <a:spcAft>
          <a:spcPts val="900"/>
        </a:spcAft>
        <a:buClr>
          <a:schemeClr val="hlink"/>
        </a:buClr>
        <a:buFontTx/>
        <a:buNone/>
        <a:defRPr sz="1800" b="1" i="0">
          <a:solidFill>
            <a:srgbClr val="003264"/>
          </a:solidFill>
          <a:latin typeface="Calibri"/>
          <a:ea typeface="+mn-ea"/>
          <a:cs typeface="Calibri"/>
        </a:defRPr>
      </a:lvl1pPr>
      <a:lvl2pPr marL="180000" indent="-180000" algn="l" rtl="0" eaLnBrk="1" fontAlgn="base" hangingPunct="1">
        <a:spcBef>
          <a:spcPct val="0"/>
        </a:spcBef>
        <a:spcAft>
          <a:spcPts val="900"/>
        </a:spcAft>
        <a:buClr>
          <a:srgbClr val="003264"/>
        </a:buClr>
        <a:buFont typeface="Arial"/>
        <a:buChar char="•"/>
        <a:defRPr sz="1800" b="0" i="0">
          <a:solidFill>
            <a:srgbClr val="003264"/>
          </a:solidFill>
          <a:latin typeface="Calibri"/>
          <a:cs typeface="Calibri"/>
        </a:defRPr>
      </a:lvl2pPr>
      <a:lvl3pPr marL="381600" indent="-176400" algn="l" rtl="0" eaLnBrk="1" fontAlgn="base" hangingPunct="1">
        <a:spcBef>
          <a:spcPct val="0"/>
        </a:spcBef>
        <a:spcAft>
          <a:spcPts val="900"/>
        </a:spcAft>
        <a:buSzPct val="75000"/>
        <a:buFont typeface="Wingdings" pitchFamily="2" charset="2"/>
        <a:buChar char="§"/>
        <a:defRPr sz="1800" b="0" i="0">
          <a:solidFill>
            <a:srgbClr val="003264"/>
          </a:solidFill>
          <a:latin typeface="Calibri"/>
          <a:cs typeface="Calibri"/>
        </a:defRPr>
      </a:lvl3pPr>
      <a:lvl4pPr marL="0" indent="450000" algn="l" rtl="0" eaLnBrk="1" fontAlgn="base" hangingPunct="1">
        <a:spcBef>
          <a:spcPct val="0"/>
        </a:spcBef>
        <a:spcAft>
          <a:spcPts val="900"/>
        </a:spcAft>
        <a:buSzPct val="75000"/>
        <a:buFont typeface="Wingdings" pitchFamily="2" charset="2"/>
        <a:defRPr sz="1800" b="0" i="0">
          <a:solidFill>
            <a:srgbClr val="003264"/>
          </a:solidFill>
          <a:latin typeface="Calibri"/>
          <a:cs typeface="Calibri"/>
        </a:defRPr>
      </a:lvl4pPr>
      <a:lvl5pPr marL="2284413" indent="-455613" algn="l" rtl="0" eaLnBrk="1" fontAlgn="base" hangingPunct="1">
        <a:spcBef>
          <a:spcPct val="0"/>
        </a:spcBef>
        <a:spcAft>
          <a:spcPts val="900"/>
        </a:spcAft>
        <a:defRPr>
          <a:solidFill>
            <a:schemeClr val="tx1"/>
          </a:solidFill>
          <a:latin typeface="+mn-lt"/>
        </a:defRPr>
      </a:lvl5pPr>
      <a:lvl6pPr marL="2741613" algn="l" rtl="0" eaLnBrk="1" fontAlgn="base" hangingPunct="1">
        <a:spcBef>
          <a:spcPct val="0"/>
        </a:spcBef>
        <a:spcAft>
          <a:spcPts val="900"/>
        </a:spcAft>
        <a:defRPr>
          <a:solidFill>
            <a:schemeClr val="tx1"/>
          </a:solidFill>
          <a:latin typeface="+mn-lt"/>
        </a:defRPr>
      </a:lvl6pPr>
      <a:lvl7pPr marL="3198813" algn="l" rtl="0" eaLnBrk="1" fontAlgn="base" hangingPunct="1">
        <a:spcBef>
          <a:spcPct val="0"/>
        </a:spcBef>
        <a:spcAft>
          <a:spcPts val="900"/>
        </a:spcAft>
        <a:defRPr>
          <a:solidFill>
            <a:schemeClr val="tx1"/>
          </a:solidFill>
          <a:latin typeface="+mn-lt"/>
        </a:defRPr>
      </a:lvl7pPr>
      <a:lvl8pPr marL="3656013" algn="l" rtl="0" eaLnBrk="1" fontAlgn="base" hangingPunct="1">
        <a:spcBef>
          <a:spcPct val="0"/>
        </a:spcBef>
        <a:spcAft>
          <a:spcPts val="900"/>
        </a:spcAft>
        <a:defRPr>
          <a:solidFill>
            <a:schemeClr val="tx1"/>
          </a:solidFill>
          <a:latin typeface="+mn-lt"/>
        </a:defRPr>
      </a:lvl8pPr>
      <a:lvl9pPr marL="4113213" algn="l" rtl="0" eaLnBrk="1" fontAlgn="base" hangingPunct="1">
        <a:spcBef>
          <a:spcPct val="0"/>
        </a:spcBef>
        <a:spcAft>
          <a:spcPts val="900"/>
        </a:spcAft>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AD44B4-9867-4CBB-B820-FA39EF3C118C}" type="datetimeFigureOut">
              <a:rPr lang="de-DE" smtClean="0"/>
              <a:t>23.08.2019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AE040-1E85-487A-A694-FD185620333A}" type="slidenum">
              <a:rPr lang="de-DE" smtClean="0"/>
              <a:t>‹Nr.›</a:t>
            </a:fld>
            <a:endParaRPr lang="de-DE"/>
          </a:p>
        </p:txBody>
      </p:sp>
    </p:spTree>
    <p:extLst>
      <p:ext uri="{BB962C8B-B14F-4D97-AF65-F5344CB8AC3E}">
        <p14:creationId xmlns:p14="http://schemas.microsoft.com/office/powerpoint/2010/main" val="423274862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Bild 7" descr="BST-0149 Hintergrund ohne Logo-10-10.jpg"/>
          <p:cNvPicPr>
            <a:picLocks noChangeAspect="1"/>
          </p:cNvPicPr>
          <p:nvPr/>
        </p:nvPicPr>
        <p:blipFill>
          <a:blip r:embed="rId11" cstate="print"/>
          <a:stretch>
            <a:fillRect/>
          </a:stretch>
        </p:blipFill>
        <p:spPr>
          <a:xfrm>
            <a:off x="0" y="0"/>
            <a:ext cx="9144000" cy="6858000"/>
          </a:xfrm>
          <a:prstGeom prst="rect">
            <a:avLst/>
          </a:prstGeom>
        </p:spPr>
      </p:pic>
      <p:sp>
        <p:nvSpPr>
          <p:cNvPr id="4100" name="Rectangle 4"/>
          <p:cNvSpPr>
            <a:spLocks noGrp="1" noChangeArrowheads="1"/>
          </p:cNvSpPr>
          <p:nvPr>
            <p:ph type="title"/>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das Titelformat zu bearbeiten</a:t>
            </a:r>
          </a:p>
        </p:txBody>
      </p:sp>
      <p:sp>
        <p:nvSpPr>
          <p:cNvPr id="4101" name="Rectangle 5"/>
          <p:cNvSpPr>
            <a:spLocks noGrp="1" noChangeArrowheads="1"/>
          </p:cNvSpPr>
          <p:nvPr>
            <p:ph type="body" idx="1"/>
          </p:nvPr>
        </p:nvSpPr>
        <p:spPr bwMode="gray">
          <a:xfrm>
            <a:off x="304800" y="1905000"/>
            <a:ext cx="8458200" cy="449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p:txBody>
      </p:sp>
    </p:spTree>
    <p:extLst>
      <p:ext uri="{BB962C8B-B14F-4D97-AF65-F5344CB8AC3E}">
        <p14:creationId xmlns:p14="http://schemas.microsoft.com/office/powerpoint/2010/main" val="249815913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hdr="0" ftr="0" dt="0"/>
  <p:txStyles>
    <p:title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p:titleStyle>
    <p:bodyStyle>
      <a:lvl1pPr marL="190500" indent="-190500" algn="l" rtl="0" eaLnBrk="1" fontAlgn="base" hangingPunct="1">
        <a:spcBef>
          <a:spcPts val="1200"/>
        </a:spcBef>
        <a:spcAft>
          <a:spcPts val="900"/>
        </a:spcAft>
        <a:buClr>
          <a:schemeClr val="hlink"/>
        </a:buClr>
        <a:buFontTx/>
        <a:buNone/>
        <a:defRPr sz="1800" b="1" i="0">
          <a:solidFill>
            <a:srgbClr val="003264"/>
          </a:solidFill>
          <a:latin typeface="Calibri"/>
          <a:ea typeface="+mn-ea"/>
          <a:cs typeface="Calibri"/>
        </a:defRPr>
      </a:lvl1pPr>
      <a:lvl2pPr marL="180000" indent="-180000" algn="l" rtl="0" eaLnBrk="1" fontAlgn="base" hangingPunct="1">
        <a:spcBef>
          <a:spcPct val="0"/>
        </a:spcBef>
        <a:spcAft>
          <a:spcPts val="900"/>
        </a:spcAft>
        <a:buClr>
          <a:srgbClr val="003264"/>
        </a:buClr>
        <a:buFont typeface="Arial"/>
        <a:buChar char="•"/>
        <a:defRPr sz="1800" b="0" i="0">
          <a:solidFill>
            <a:srgbClr val="003264"/>
          </a:solidFill>
          <a:latin typeface="Calibri"/>
          <a:cs typeface="Calibri"/>
        </a:defRPr>
      </a:lvl2pPr>
      <a:lvl3pPr marL="381600" indent="-176400" algn="l" rtl="0" eaLnBrk="1" fontAlgn="base" hangingPunct="1">
        <a:spcBef>
          <a:spcPct val="0"/>
        </a:spcBef>
        <a:spcAft>
          <a:spcPts val="900"/>
        </a:spcAft>
        <a:buSzPct val="75000"/>
        <a:buFont typeface="Wingdings" pitchFamily="2" charset="2"/>
        <a:buChar char="§"/>
        <a:defRPr sz="1800" b="0" i="0">
          <a:solidFill>
            <a:srgbClr val="003264"/>
          </a:solidFill>
          <a:latin typeface="Calibri"/>
          <a:cs typeface="Calibri"/>
        </a:defRPr>
      </a:lvl3pPr>
      <a:lvl4pPr marL="0" indent="450000" algn="l" rtl="0" eaLnBrk="1" fontAlgn="base" hangingPunct="1">
        <a:spcBef>
          <a:spcPct val="0"/>
        </a:spcBef>
        <a:spcAft>
          <a:spcPts val="900"/>
        </a:spcAft>
        <a:buSzPct val="75000"/>
        <a:buFont typeface="Wingdings" pitchFamily="2" charset="2"/>
        <a:defRPr sz="1800" b="0" i="0">
          <a:solidFill>
            <a:srgbClr val="003264"/>
          </a:solidFill>
          <a:latin typeface="Calibri"/>
          <a:cs typeface="Calibri"/>
        </a:defRPr>
      </a:lvl4pPr>
      <a:lvl5pPr marL="2284413" indent="-455613" algn="l" rtl="0" eaLnBrk="1" fontAlgn="base" hangingPunct="1">
        <a:spcBef>
          <a:spcPct val="0"/>
        </a:spcBef>
        <a:spcAft>
          <a:spcPts val="900"/>
        </a:spcAft>
        <a:defRPr>
          <a:solidFill>
            <a:schemeClr val="tx1"/>
          </a:solidFill>
          <a:latin typeface="+mn-lt"/>
        </a:defRPr>
      </a:lvl5pPr>
      <a:lvl6pPr marL="2741613" algn="l" rtl="0" eaLnBrk="1" fontAlgn="base" hangingPunct="1">
        <a:spcBef>
          <a:spcPct val="0"/>
        </a:spcBef>
        <a:spcAft>
          <a:spcPts val="900"/>
        </a:spcAft>
        <a:defRPr>
          <a:solidFill>
            <a:schemeClr val="tx1"/>
          </a:solidFill>
          <a:latin typeface="+mn-lt"/>
        </a:defRPr>
      </a:lvl6pPr>
      <a:lvl7pPr marL="3198813" algn="l" rtl="0" eaLnBrk="1" fontAlgn="base" hangingPunct="1">
        <a:spcBef>
          <a:spcPct val="0"/>
        </a:spcBef>
        <a:spcAft>
          <a:spcPts val="900"/>
        </a:spcAft>
        <a:defRPr>
          <a:solidFill>
            <a:schemeClr val="tx1"/>
          </a:solidFill>
          <a:latin typeface="+mn-lt"/>
        </a:defRPr>
      </a:lvl7pPr>
      <a:lvl8pPr marL="3656013" algn="l" rtl="0" eaLnBrk="1" fontAlgn="base" hangingPunct="1">
        <a:spcBef>
          <a:spcPct val="0"/>
        </a:spcBef>
        <a:spcAft>
          <a:spcPts val="900"/>
        </a:spcAft>
        <a:defRPr>
          <a:solidFill>
            <a:schemeClr val="tx1"/>
          </a:solidFill>
          <a:latin typeface="+mn-lt"/>
        </a:defRPr>
      </a:lvl8pPr>
      <a:lvl9pPr marL="4113213" algn="l" rtl="0" eaLnBrk="1" fontAlgn="base" hangingPunct="1">
        <a:spcBef>
          <a:spcPct val="0"/>
        </a:spcBef>
        <a:spcAft>
          <a:spcPts val="900"/>
        </a:spcAft>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7.gi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eine-schule-fuer-alle-rlp.de/attachments/File/foerderung-in-anderen-laendern.pdf" TargetMode="Externa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 7" descr="BST-0149 Hintergrund-03.jpg"/>
          <p:cNvPicPr>
            <a:picLocks noChangeAspect="1"/>
          </p:cNvPicPr>
          <p:nvPr/>
        </p:nvPicPr>
        <p:blipFill>
          <a:blip r:embed="rId3" cstate="print"/>
          <a:stretch>
            <a:fillRect/>
          </a:stretch>
        </p:blipFill>
        <p:spPr>
          <a:xfrm>
            <a:off x="0" y="0"/>
            <a:ext cx="9144000" cy="6858000"/>
          </a:xfrm>
          <a:prstGeom prst="rect">
            <a:avLst/>
          </a:prstGeom>
        </p:spPr>
      </p:pic>
      <p:sp>
        <p:nvSpPr>
          <p:cNvPr id="16386" name="Titel 1"/>
          <p:cNvSpPr>
            <a:spLocks noGrp="1"/>
          </p:cNvSpPr>
          <p:nvPr>
            <p:ph type="ctrTitle"/>
          </p:nvPr>
        </p:nvSpPr>
        <p:spPr>
          <a:xfrm>
            <a:off x="306000" y="1278459"/>
            <a:ext cx="8143875" cy="1214437"/>
          </a:xfrm>
          <a:noFill/>
        </p:spPr>
        <p:txBody>
          <a:bodyPr>
            <a:normAutofit/>
          </a:bodyPr>
          <a:lstStyle/>
          <a:p>
            <a:pPr eaLnBrk="1" hangingPunct="1">
              <a:lnSpc>
                <a:spcPct val="100000"/>
              </a:lnSpc>
              <a:spcAft>
                <a:spcPts val="0"/>
              </a:spcAft>
              <a:defRPr/>
            </a:pPr>
            <a:r>
              <a:rPr lang="de-DE" sz="2800" dirty="0">
                <a:ea typeface="ＭＳ Ｐゴシック" pitchFamily="34" charset="-128"/>
              </a:rPr>
              <a:t>Weiterentwicklung des Unterrichts </a:t>
            </a:r>
            <a:br>
              <a:rPr lang="de-DE" sz="2800" dirty="0">
                <a:ea typeface="ＭＳ Ｐゴシック" pitchFamily="34" charset="-128"/>
              </a:rPr>
            </a:br>
            <a:r>
              <a:rPr lang="de-DE" sz="2800" dirty="0">
                <a:ea typeface="ＭＳ Ｐゴシック" pitchFamily="34" charset="-128"/>
              </a:rPr>
              <a:t>fokussiert auf individuelle Förderung</a:t>
            </a:r>
          </a:p>
        </p:txBody>
      </p:sp>
      <p:sp>
        <p:nvSpPr>
          <p:cNvPr id="14340" name="Rechteck 4"/>
          <p:cNvSpPr>
            <a:spLocks noChangeArrowheads="1"/>
          </p:cNvSpPr>
          <p:nvPr/>
        </p:nvSpPr>
        <p:spPr bwMode="auto">
          <a:xfrm>
            <a:off x="228600" y="4876800"/>
            <a:ext cx="606174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sz="2300" b="1" dirty="0">
                <a:solidFill>
                  <a:srgbClr val="003264"/>
                </a:solidFill>
                <a:latin typeface="Calibri"/>
                <a:cs typeface="Calibri"/>
              </a:rPr>
              <a:t>Modul I – Teamentwicklung</a:t>
            </a:r>
          </a:p>
          <a:p>
            <a:pPr lvl="0" indent="-514350"/>
            <a:r>
              <a:rPr lang="de-DE" sz="2300" b="1" dirty="0">
                <a:solidFill>
                  <a:srgbClr val="003264"/>
                </a:solidFill>
                <a:latin typeface="Calibri"/>
                <a:cs typeface="Calibri"/>
              </a:rPr>
              <a:t>2. </a:t>
            </a:r>
            <a:r>
              <a:rPr lang="de-DE" sz="2300" b="1" dirty="0" err="1">
                <a:solidFill>
                  <a:srgbClr val="003264"/>
                </a:solidFill>
                <a:latin typeface="Calibri"/>
                <a:cs typeface="Calibri"/>
              </a:rPr>
              <a:t>Halbtag</a:t>
            </a:r>
            <a:r>
              <a:rPr lang="de-DE" sz="2300" b="1" dirty="0">
                <a:solidFill>
                  <a:srgbClr val="003264"/>
                </a:solidFill>
                <a:latin typeface="Calibri"/>
                <a:cs typeface="Calibri"/>
              </a:rPr>
              <a:t> </a:t>
            </a:r>
          </a:p>
          <a:p>
            <a:pPr lvl="0" indent="-514350"/>
            <a:r>
              <a:rPr lang="de-DE" sz="2300" b="1" dirty="0">
                <a:solidFill>
                  <a:srgbClr val="003264"/>
                </a:solidFill>
                <a:latin typeface="Calibri"/>
                <a:cs typeface="Calibri"/>
              </a:rPr>
              <a:t>Teams bilden – stärken – entwickeln </a:t>
            </a:r>
          </a:p>
        </p:txBody>
      </p:sp>
      <p:pic>
        <p:nvPicPr>
          <p:cNvPr id="1029" name="Picture 5" descr="P:\Laufende Projekte\63101\Kommunikation_ÖA\Fotos_Team\DSCF0003 (Medium).jpg"/>
          <p:cNvPicPr>
            <a:picLocks noChangeAspect="1" noChangeArrowheads="1"/>
          </p:cNvPicPr>
          <p:nvPr/>
        </p:nvPicPr>
        <p:blipFill>
          <a:blip r:embed="rId4" cstate="print"/>
          <a:srcRect/>
          <a:stretch>
            <a:fillRect/>
          </a:stretch>
        </p:blipFill>
        <p:spPr bwMode="auto">
          <a:xfrm>
            <a:off x="3222000" y="2492896"/>
            <a:ext cx="2700000" cy="2025000"/>
          </a:xfrm>
          <a:prstGeom prst="rect">
            <a:avLst/>
          </a:prstGeom>
          <a:noFill/>
        </p:spPr>
      </p:pic>
      <p:pic>
        <p:nvPicPr>
          <p:cNvPr id="1030" name="Picture 6" descr="P:\Laufende Projekte\63101\Kommunikation_ÖA\Fotos_Team\Sommerakademie_Salem_2_small.JPG"/>
          <p:cNvPicPr>
            <a:picLocks noChangeAspect="1" noChangeArrowheads="1"/>
          </p:cNvPicPr>
          <p:nvPr/>
        </p:nvPicPr>
        <p:blipFill>
          <a:blip r:embed="rId5" cstate="print">
            <a:lum bright="10000"/>
          </a:blip>
          <a:srcRect/>
          <a:stretch>
            <a:fillRect/>
          </a:stretch>
        </p:blipFill>
        <p:spPr bwMode="auto">
          <a:xfrm>
            <a:off x="6135227" y="2492896"/>
            <a:ext cx="2700000" cy="2025000"/>
          </a:xfrm>
          <a:prstGeom prst="rect">
            <a:avLst/>
          </a:prstGeom>
          <a:noFill/>
        </p:spPr>
      </p:pic>
      <p:pic>
        <p:nvPicPr>
          <p:cNvPr id="10" name="Picture 2" descr="C:\Users\lmzs\Desktop\DownloadedFile-1.jpeg"/>
          <p:cNvPicPr>
            <a:picLocks noChangeAspect="1" noChangeArrowheads="1"/>
          </p:cNvPicPr>
          <p:nvPr/>
        </p:nvPicPr>
        <p:blipFill rotWithShape="1">
          <a:blip r:embed="rId6">
            <a:extLst>
              <a:ext uri="{28A0092B-C50C-407E-A947-70E740481C1C}">
                <a14:useLocalDpi xmlns:a14="http://schemas.microsoft.com/office/drawing/2010/main" val="0"/>
              </a:ext>
            </a:extLst>
          </a:blip>
          <a:srcRect l="7596" r="8145"/>
          <a:stretch/>
        </p:blipFill>
        <p:spPr bwMode="auto">
          <a:xfrm>
            <a:off x="306000" y="2492671"/>
            <a:ext cx="2700000" cy="2025225"/>
          </a:xfrm>
          <a:prstGeom prst="rect">
            <a:avLst/>
          </a:prstGeom>
          <a:noFill/>
          <a:extLst>
            <a:ext uri="{909E8E84-426E-40DD-AFC4-6F175D3DCCD1}">
              <a14:hiddenFill xmlns:a14="http://schemas.microsoft.com/office/drawing/2010/main">
                <a:solidFill>
                  <a:srgbClr val="FFFFFF"/>
                </a:solidFill>
              </a14:hiddenFill>
            </a:ext>
          </a:extLst>
        </p:spPr>
      </p:pic>
      <p:pic>
        <p:nvPicPr>
          <p:cNvPr id="9" name="Grafik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21088" y="6285879"/>
            <a:ext cx="1828800" cy="487454"/>
          </a:xfrm>
          <a:prstGeom prst="rect">
            <a:avLst/>
          </a:prstGeom>
        </p:spPr>
      </p:pic>
    </p:spTree>
    <p:extLst>
      <p:ext uri="{BB962C8B-B14F-4D97-AF65-F5344CB8AC3E}">
        <p14:creationId xmlns:p14="http://schemas.microsoft.com/office/powerpoint/2010/main" val="37342224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Text Box 4"/>
          <p:cNvSpPr txBox="1">
            <a:spLocks noChangeArrowheads="1"/>
          </p:cNvSpPr>
          <p:nvPr/>
        </p:nvSpPr>
        <p:spPr bwMode="auto">
          <a:xfrm>
            <a:off x="225896" y="1844824"/>
            <a:ext cx="7658472" cy="236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lnSpc>
                <a:spcPct val="80000"/>
              </a:lnSpc>
              <a:spcBef>
                <a:spcPct val="50000"/>
              </a:spcBef>
            </a:pPr>
            <a:r>
              <a:rPr lang="de-DE" dirty="0" smtClean="0">
                <a:solidFill>
                  <a:srgbClr val="003264"/>
                </a:solidFill>
                <a:latin typeface="Calibri"/>
                <a:cs typeface="Calibri"/>
              </a:rPr>
              <a:t>„Gewöhnliche Schüler </a:t>
            </a:r>
            <a:r>
              <a:rPr lang="de-DE" dirty="0">
                <a:solidFill>
                  <a:srgbClr val="003264"/>
                </a:solidFill>
                <a:latin typeface="Calibri"/>
                <a:cs typeface="Calibri"/>
              </a:rPr>
              <a:t>haben </a:t>
            </a:r>
            <a:r>
              <a:rPr lang="de-DE" dirty="0" smtClean="0">
                <a:solidFill>
                  <a:srgbClr val="003264"/>
                </a:solidFill>
                <a:latin typeface="Calibri"/>
                <a:cs typeface="Calibri"/>
              </a:rPr>
              <a:t>außergewöhnliche Fähigkeiten.“ </a:t>
            </a:r>
          </a:p>
          <a:p>
            <a:pPr algn="r" eaLnBrk="1" hangingPunct="1">
              <a:lnSpc>
                <a:spcPct val="80000"/>
              </a:lnSpc>
              <a:spcBef>
                <a:spcPct val="50000"/>
              </a:spcBef>
            </a:pPr>
            <a:r>
              <a:rPr lang="de-DE" dirty="0" smtClean="0">
                <a:solidFill>
                  <a:srgbClr val="003264"/>
                </a:solidFill>
                <a:latin typeface="Calibri"/>
                <a:cs typeface="Calibri"/>
              </a:rPr>
              <a:t>   (Andreas Schleicher) </a:t>
            </a:r>
            <a:br>
              <a:rPr lang="de-DE" dirty="0" smtClean="0">
                <a:solidFill>
                  <a:srgbClr val="003264"/>
                </a:solidFill>
                <a:latin typeface="Calibri"/>
                <a:cs typeface="Calibri"/>
              </a:rPr>
            </a:br>
            <a:endParaRPr lang="de-DE" dirty="0" smtClean="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 und ihre Lehrerinnen und Lehrer auch!</a:t>
            </a:r>
          </a:p>
          <a:p>
            <a:pPr eaLnBrk="1" hangingPunct="1">
              <a:spcBef>
                <a:spcPct val="50000"/>
              </a:spcBef>
            </a:pPr>
            <a:endParaRPr lang="de-DE" dirty="0" smtClean="0">
              <a:solidFill>
                <a:srgbClr val="003264"/>
              </a:solidFill>
              <a:latin typeface="Calibri"/>
              <a:cs typeface="Calibri"/>
            </a:endParaRPr>
          </a:p>
          <a:p>
            <a:pPr eaLnBrk="1" hangingPunct="1">
              <a:spcBef>
                <a:spcPct val="50000"/>
              </a:spcBef>
            </a:pPr>
            <a:r>
              <a:rPr lang="de-DE" dirty="0" smtClean="0">
                <a:solidFill>
                  <a:srgbClr val="003264"/>
                </a:solidFill>
                <a:latin typeface="Calibri"/>
                <a:cs typeface="Calibri"/>
              </a:rPr>
              <a:t>Wie nutzen wir heterogene Potenziale im Kolleg/inn/en-Team?</a:t>
            </a:r>
            <a:r>
              <a:rPr lang="de-DE" dirty="0">
                <a:solidFill>
                  <a:srgbClr val="003264"/>
                </a:solidFill>
                <a:latin typeface="Calibri"/>
                <a:cs typeface="Calibri"/>
              </a:rPr>
              <a:t/>
            </a:r>
            <a:br>
              <a:rPr lang="de-DE" dirty="0">
                <a:solidFill>
                  <a:srgbClr val="003264"/>
                </a:solidFill>
                <a:latin typeface="Calibri"/>
                <a:cs typeface="Calibri"/>
              </a:rPr>
            </a:br>
            <a:endParaRPr lang="de-DE" dirty="0">
              <a:solidFill>
                <a:srgbClr val="003264"/>
              </a:solidFill>
              <a:latin typeface="Calibri"/>
              <a:cs typeface="Calibri"/>
            </a:endParaRPr>
          </a:p>
        </p:txBody>
      </p:sp>
      <p:sp>
        <p:nvSpPr>
          <p:cNvPr id="6" name="Titel 1"/>
          <p:cNvSpPr txBox="1">
            <a:spLocks/>
          </p:cNvSpPr>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ea typeface="+mj-ea"/>
                <a:cs typeface="Calibri"/>
              </a:rPr>
              <a:t>Einzelpersönlichkeit und Teamgeist</a:t>
            </a:r>
            <a:endParaRPr kumimoji="0" lang="de-DE" sz="2300" b="1" i="0" u="none" strike="noStrike" kern="0" cap="none" spc="0" normalizeH="0" baseline="0" noProof="0" dirty="0">
              <a:ln>
                <a:noFill/>
              </a:ln>
              <a:solidFill>
                <a:srgbClr val="003264"/>
              </a:solidFill>
              <a:effectLst/>
              <a:uLnTx/>
              <a:uFillTx/>
              <a:latin typeface="Calibri"/>
              <a:ea typeface="+mj-ea"/>
              <a:cs typeface="Calibri"/>
            </a:endParaRPr>
          </a:p>
        </p:txBody>
      </p:sp>
      <p:pic>
        <p:nvPicPr>
          <p:cNvPr id="5" name="Grafik 4" descr="streichholz.jpg"/>
          <p:cNvPicPr>
            <a:picLocks noChangeAspect="1"/>
          </p:cNvPicPr>
          <p:nvPr/>
        </p:nvPicPr>
        <p:blipFill>
          <a:blip r:embed="rId3" cstate="print"/>
          <a:stretch>
            <a:fillRect/>
          </a:stretch>
        </p:blipFill>
        <p:spPr>
          <a:xfrm>
            <a:off x="7020272" y="5007044"/>
            <a:ext cx="2123728" cy="18509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5236">
                                            <p:txEl>
                                              <p:pRg st="0" end="0"/>
                                            </p:txEl>
                                          </p:spTgt>
                                        </p:tgtEl>
                                        <p:attrNameLst>
                                          <p:attrName>style.visibility</p:attrName>
                                        </p:attrNameLst>
                                      </p:cBhvr>
                                      <p:to>
                                        <p:strVal val="visible"/>
                                      </p:to>
                                    </p:set>
                                    <p:anim calcmode="lin" valueType="num">
                                      <p:cBhvr additive="base">
                                        <p:cTn id="7" dur="500" fill="hold"/>
                                        <p:tgtEl>
                                          <p:spTgt spid="9523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523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5236">
                                            <p:txEl>
                                              <p:pRg st="1" end="1"/>
                                            </p:txEl>
                                          </p:spTgt>
                                        </p:tgtEl>
                                        <p:attrNameLst>
                                          <p:attrName>style.visibility</p:attrName>
                                        </p:attrNameLst>
                                      </p:cBhvr>
                                      <p:to>
                                        <p:strVal val="visible"/>
                                      </p:to>
                                    </p:set>
                                    <p:anim calcmode="lin" valueType="num">
                                      <p:cBhvr additive="base">
                                        <p:cTn id="13" dur="500" fill="hold"/>
                                        <p:tgtEl>
                                          <p:spTgt spid="9523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523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5236">
                                            <p:txEl>
                                              <p:pRg st="2" end="2"/>
                                            </p:txEl>
                                          </p:spTgt>
                                        </p:tgtEl>
                                        <p:attrNameLst>
                                          <p:attrName>style.visibility</p:attrName>
                                        </p:attrNameLst>
                                      </p:cBhvr>
                                      <p:to>
                                        <p:strVal val="visible"/>
                                      </p:to>
                                    </p:set>
                                    <p:anim calcmode="lin" valueType="num">
                                      <p:cBhvr additive="base">
                                        <p:cTn id="19" dur="500" fill="hold"/>
                                        <p:tgtEl>
                                          <p:spTgt spid="9523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523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5236">
                                            <p:txEl>
                                              <p:pRg st="4" end="4"/>
                                            </p:txEl>
                                          </p:spTgt>
                                        </p:tgtEl>
                                        <p:attrNameLst>
                                          <p:attrName>style.visibility</p:attrName>
                                        </p:attrNameLst>
                                      </p:cBhvr>
                                      <p:to>
                                        <p:strVal val="visible"/>
                                      </p:to>
                                    </p:set>
                                    <p:anim calcmode="lin" valueType="num">
                                      <p:cBhvr additive="base">
                                        <p:cTn id="25" dur="500" fill="hold"/>
                                        <p:tgtEl>
                                          <p:spTgt spid="95236">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523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el 1"/>
          <p:cNvSpPr>
            <a:spLocks noGrp="1"/>
          </p:cNvSpPr>
          <p:nvPr>
            <p:ph type="title"/>
          </p:nvPr>
        </p:nvSpPr>
        <p:spPr>
          <a:xfrm>
            <a:off x="306000" y="692696"/>
            <a:ext cx="8240713" cy="609600"/>
          </a:xfrm>
        </p:spPr>
        <p:txBody>
          <a:bodyPr/>
          <a:lstStyle/>
          <a:p>
            <a:pPr eaLnBrk="1" hangingPunct="1"/>
            <a:r>
              <a:rPr lang="de-DE" b="1" dirty="0" smtClean="0">
                <a:solidFill>
                  <a:srgbClr val="003264"/>
                </a:solidFill>
                <a:ea typeface="ＭＳ Ｐゴシック" pitchFamily="34" charset="-128"/>
              </a:rPr>
              <a:t/>
            </a:r>
            <a:br>
              <a:rPr lang="de-DE" b="1" dirty="0" smtClean="0">
                <a:solidFill>
                  <a:srgbClr val="003264"/>
                </a:solidFill>
                <a:ea typeface="ＭＳ Ｐゴシック" pitchFamily="34" charset="-128"/>
              </a:rPr>
            </a:br>
            <a:r>
              <a:rPr lang="de-DE" dirty="0" smtClean="0">
                <a:solidFill>
                  <a:srgbClr val="003264"/>
                </a:solidFill>
                <a:ea typeface="ＭＳ Ｐゴシック" pitchFamily="34" charset="-128"/>
              </a:rPr>
              <a:t>Rollenpotenziale von Teams entwickeln – </a:t>
            </a:r>
            <a:br>
              <a:rPr lang="de-DE" dirty="0" smtClean="0">
                <a:solidFill>
                  <a:srgbClr val="003264"/>
                </a:solidFill>
                <a:ea typeface="ＭＳ Ｐゴシック" pitchFamily="34" charset="-128"/>
              </a:rPr>
            </a:br>
            <a:r>
              <a:rPr lang="de-DE" b="1" dirty="0" smtClean="0">
                <a:solidFill>
                  <a:srgbClr val="003264"/>
                </a:solidFill>
                <a:ea typeface="ＭＳ Ｐゴシック" pitchFamily="34" charset="-128"/>
              </a:rPr>
              <a:t>Teams benötigen Mitglieder mit unterschiedlichen Rollen</a:t>
            </a:r>
            <a:endParaRPr lang="de-DE" dirty="0" smtClean="0">
              <a:solidFill>
                <a:srgbClr val="003264"/>
              </a:solidFill>
              <a:ea typeface="ＭＳ Ｐゴシック" pitchFamily="34" charset="-128"/>
            </a:endParaRPr>
          </a:p>
        </p:txBody>
      </p:sp>
      <p:sp>
        <p:nvSpPr>
          <p:cNvPr id="12292" name="Textfeld 11"/>
          <p:cNvSpPr txBox="1">
            <a:spLocks noChangeArrowheads="1"/>
          </p:cNvSpPr>
          <p:nvPr/>
        </p:nvSpPr>
        <p:spPr bwMode="auto">
          <a:xfrm>
            <a:off x="285750" y="1484784"/>
            <a:ext cx="8096250" cy="3670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Tahoma" pitchFamily="34" charset="0"/>
              <a:buChar char="•"/>
            </a:pPr>
            <a:endParaRPr lang="de-DE" dirty="0" smtClean="0">
              <a:solidFill>
                <a:srgbClr val="003264"/>
              </a:solidFill>
              <a:latin typeface="Calibri" pitchFamily="34" charset="0"/>
            </a:endParaRPr>
          </a:p>
          <a:p>
            <a:pPr eaLnBrk="1" hangingPunct="1">
              <a:buFont typeface="Tahoma" pitchFamily="34" charset="0"/>
              <a:buChar char="•"/>
            </a:pPr>
            <a:endParaRPr lang="de-DE" dirty="0">
              <a:solidFill>
                <a:srgbClr val="003264"/>
              </a:solidFill>
              <a:latin typeface="Calibri" pitchFamily="34" charset="0"/>
            </a:endParaRPr>
          </a:p>
          <a:p>
            <a:pPr eaLnBrk="1" hangingPunct="1">
              <a:spcAft>
                <a:spcPts val="900"/>
              </a:spcAft>
              <a:buFont typeface="Arial" pitchFamily="34" charset="0"/>
              <a:buChar char="•"/>
            </a:pPr>
            <a:r>
              <a:rPr lang="de-DE" dirty="0" smtClean="0">
                <a:solidFill>
                  <a:srgbClr val="003264"/>
                </a:solidFill>
                <a:latin typeface="Calibri" pitchFamily="34" charset="0"/>
              </a:rPr>
              <a:t>  um in Schwung zu kommen</a:t>
            </a:r>
          </a:p>
          <a:p>
            <a:pPr eaLnBrk="1" hangingPunct="1">
              <a:spcAft>
                <a:spcPts val="900"/>
              </a:spcAft>
              <a:buFont typeface="Arial" pitchFamily="34" charset="0"/>
              <a:buChar char="•"/>
            </a:pPr>
            <a:r>
              <a:rPr lang="de-DE" dirty="0" smtClean="0">
                <a:solidFill>
                  <a:srgbClr val="003264"/>
                </a:solidFill>
                <a:latin typeface="Calibri" pitchFamily="34" charset="0"/>
              </a:rPr>
              <a:t>  um </a:t>
            </a:r>
            <a:r>
              <a:rPr lang="de-DE" dirty="0">
                <a:solidFill>
                  <a:srgbClr val="003264"/>
                </a:solidFill>
                <a:latin typeface="Calibri" pitchFamily="34" charset="0"/>
              </a:rPr>
              <a:t>am Ball zu bleiben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das Ziel nicht aus den Augen zu verlieren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neue Ideen zu entwickeln</a:t>
            </a:r>
          </a:p>
          <a:p>
            <a:pPr eaLnBrk="1" hangingPunct="1">
              <a:spcAft>
                <a:spcPts val="900"/>
              </a:spcAft>
              <a:buFont typeface="Arial" pitchFamily="34" charset="0"/>
              <a:buChar char="•"/>
            </a:pPr>
            <a:r>
              <a:rPr lang="de-DE" dirty="0" smtClean="0">
                <a:solidFill>
                  <a:srgbClr val="003264"/>
                </a:solidFill>
                <a:latin typeface="Calibri" pitchFamily="34" charset="0"/>
              </a:rPr>
              <a:t>  </a:t>
            </a:r>
            <a:r>
              <a:rPr lang="de-DE" dirty="0">
                <a:solidFill>
                  <a:srgbClr val="003264"/>
                </a:solidFill>
                <a:latin typeface="Calibri" pitchFamily="34" charset="0"/>
              </a:rPr>
              <a:t>um Interesse zu behalten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gute Ergebnisse</a:t>
            </a:r>
            <a:r>
              <a:rPr lang="de-DE" dirty="0" smtClean="0">
                <a:solidFill>
                  <a:srgbClr val="003264"/>
                </a:solidFill>
                <a:latin typeface="Calibri" pitchFamily="34" charset="0"/>
              </a:rPr>
              <a:t> zu </a:t>
            </a:r>
            <a:r>
              <a:rPr lang="de-DE" dirty="0">
                <a:solidFill>
                  <a:srgbClr val="003264"/>
                </a:solidFill>
                <a:latin typeface="Calibri" pitchFamily="34" charset="0"/>
              </a:rPr>
              <a:t>erzielen</a:t>
            </a:r>
          </a:p>
          <a:p>
            <a:pPr eaLnBrk="1" hangingPunct="1">
              <a:spcAft>
                <a:spcPts val="900"/>
              </a:spcAft>
              <a:buFont typeface="Arial" pitchFamily="34" charset="0"/>
              <a:buChar char="•"/>
            </a:pPr>
            <a:r>
              <a:rPr lang="de-DE" dirty="0">
                <a:solidFill>
                  <a:srgbClr val="003264"/>
                </a:solidFill>
                <a:latin typeface="Calibri" pitchFamily="34" charset="0"/>
              </a:rPr>
              <a:t> </a:t>
            </a:r>
            <a:r>
              <a:rPr lang="de-DE" dirty="0" smtClean="0">
                <a:solidFill>
                  <a:srgbClr val="003264"/>
                </a:solidFill>
                <a:latin typeface="Calibri" pitchFamily="34" charset="0"/>
              </a:rPr>
              <a:t> um </a:t>
            </a:r>
            <a:r>
              <a:rPr lang="de-DE" dirty="0">
                <a:solidFill>
                  <a:srgbClr val="003264"/>
                </a:solidFill>
                <a:latin typeface="Calibri" pitchFamily="34" charset="0"/>
              </a:rPr>
              <a:t>...</a:t>
            </a:r>
          </a:p>
          <a:p>
            <a:pPr eaLnBrk="1" hangingPunct="1"/>
            <a:endParaRPr lang="de-DE" dirty="0">
              <a:solidFill>
                <a:srgbClr val="003264"/>
              </a:solidFill>
              <a:latin typeface="Calibri" pitchFamily="34" charset="0"/>
            </a:endParaRPr>
          </a:p>
        </p:txBody>
      </p:sp>
      <p:sp>
        <p:nvSpPr>
          <p:cNvPr id="12293" name="Text Box 5"/>
          <p:cNvSpPr txBox="1">
            <a:spLocks noChangeArrowheads="1"/>
          </p:cNvSpPr>
          <p:nvPr/>
        </p:nvSpPr>
        <p:spPr bwMode="auto">
          <a:xfrm>
            <a:off x="351247" y="5276895"/>
            <a:ext cx="43204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spcBef>
                <a:spcPts val="0"/>
              </a:spcBef>
            </a:pPr>
            <a:r>
              <a:rPr lang="de-DE" dirty="0">
                <a:solidFill>
                  <a:srgbClr val="003264"/>
                </a:solidFill>
                <a:latin typeface="+mj-lt"/>
              </a:rPr>
              <a:t>In einer bestimmten Rolle </a:t>
            </a:r>
            <a:endParaRPr lang="de-DE" dirty="0" smtClean="0">
              <a:solidFill>
                <a:srgbClr val="003264"/>
              </a:solidFill>
              <a:latin typeface="+mj-lt"/>
            </a:endParaRPr>
          </a:p>
          <a:p>
            <a:pPr eaLnBrk="1" hangingPunct="1">
              <a:spcBef>
                <a:spcPts val="0"/>
              </a:spcBef>
            </a:pPr>
            <a:r>
              <a:rPr lang="de-DE" dirty="0" smtClean="0">
                <a:solidFill>
                  <a:srgbClr val="003264"/>
                </a:solidFill>
                <a:latin typeface="+mj-lt"/>
              </a:rPr>
              <a:t>blühen wir </a:t>
            </a:r>
            <a:r>
              <a:rPr lang="de-DE" dirty="0">
                <a:solidFill>
                  <a:srgbClr val="003264"/>
                </a:solidFill>
                <a:latin typeface="+mj-lt"/>
              </a:rPr>
              <a:t>auf, </a:t>
            </a:r>
            <a:r>
              <a:rPr lang="de-DE" dirty="0" smtClean="0">
                <a:solidFill>
                  <a:srgbClr val="003264"/>
                </a:solidFill>
                <a:latin typeface="+mj-lt"/>
              </a:rPr>
              <a:t>in </a:t>
            </a:r>
            <a:r>
              <a:rPr lang="de-DE" dirty="0">
                <a:solidFill>
                  <a:srgbClr val="003264"/>
                </a:solidFill>
                <a:latin typeface="+mj-lt"/>
              </a:rPr>
              <a:t>einer anderen </a:t>
            </a:r>
            <a:endParaRPr lang="de-DE" dirty="0" smtClean="0">
              <a:solidFill>
                <a:srgbClr val="003264"/>
              </a:solidFill>
              <a:latin typeface="+mj-lt"/>
            </a:endParaRPr>
          </a:p>
          <a:p>
            <a:pPr eaLnBrk="1" hangingPunct="1">
              <a:spcBef>
                <a:spcPts val="0"/>
              </a:spcBef>
            </a:pPr>
            <a:r>
              <a:rPr lang="de-DE" dirty="0" smtClean="0">
                <a:solidFill>
                  <a:srgbClr val="003264"/>
                </a:solidFill>
                <a:latin typeface="+mj-lt"/>
              </a:rPr>
              <a:t>gehen </a:t>
            </a:r>
            <a:r>
              <a:rPr lang="de-DE" dirty="0">
                <a:solidFill>
                  <a:srgbClr val="003264"/>
                </a:solidFill>
                <a:latin typeface="+mj-lt"/>
              </a:rPr>
              <a:t>wir unter.</a:t>
            </a:r>
          </a:p>
        </p:txBody>
      </p:sp>
      <p:grpSp>
        <p:nvGrpSpPr>
          <p:cNvPr id="6" name="Group 5"/>
          <p:cNvGrpSpPr/>
          <p:nvPr/>
        </p:nvGrpSpPr>
        <p:grpSpPr>
          <a:xfrm>
            <a:off x="3562735" y="3098509"/>
            <a:ext cx="5401753" cy="3210811"/>
            <a:chOff x="3419872" y="1268760"/>
            <a:chExt cx="5401753" cy="3210811"/>
          </a:xfrm>
        </p:grpSpPr>
        <p:pic>
          <p:nvPicPr>
            <p:cNvPr id="8" name="Bild 34" descr="wolke.png"/>
            <p:cNvPicPr>
              <a:picLocks noChangeAspect="1"/>
            </p:cNvPicPr>
            <p:nvPr/>
          </p:nvPicPr>
          <p:blipFill>
            <a:blip r:embed="rId3" cstate="print"/>
            <a:stretch>
              <a:fillRect/>
            </a:stretch>
          </p:blipFill>
          <p:spPr>
            <a:xfrm>
              <a:off x="4700030" y="1627848"/>
              <a:ext cx="2677872" cy="2526671"/>
            </a:xfrm>
            <a:prstGeom prst="rect">
              <a:avLst/>
            </a:prstGeom>
          </p:spPr>
        </p:pic>
        <p:sp>
          <p:nvSpPr>
            <p:cNvPr id="9" name="Abgerundetes Rechteck 35"/>
            <p:cNvSpPr/>
            <p:nvPr/>
          </p:nvSpPr>
          <p:spPr bwMode="auto">
            <a:xfrm>
              <a:off x="5364088" y="1268760"/>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Moderator/in</a:t>
              </a:r>
            </a:p>
          </p:txBody>
        </p:sp>
        <p:sp>
          <p:nvSpPr>
            <p:cNvPr id="10" name="Abgerundetes Rechteck 36"/>
            <p:cNvSpPr/>
            <p:nvPr/>
          </p:nvSpPr>
          <p:spPr bwMode="auto">
            <a:xfrm>
              <a:off x="7164288" y="1772816"/>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Ideengeber/in</a:t>
              </a:r>
            </a:p>
          </p:txBody>
        </p:sp>
        <p:sp>
          <p:nvSpPr>
            <p:cNvPr id="11" name="Abgerundetes Rechteck 37"/>
            <p:cNvSpPr/>
            <p:nvPr/>
          </p:nvSpPr>
          <p:spPr bwMode="auto">
            <a:xfrm>
              <a:off x="7524328" y="2492896"/>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Gestalter/in</a:t>
              </a:r>
            </a:p>
          </p:txBody>
        </p:sp>
        <p:sp>
          <p:nvSpPr>
            <p:cNvPr id="12" name="Abgerundetes Rechteck 38"/>
            <p:cNvSpPr/>
            <p:nvPr/>
          </p:nvSpPr>
          <p:spPr bwMode="auto">
            <a:xfrm>
              <a:off x="7380312" y="3284984"/>
              <a:ext cx="1216216"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Zuverlässige/r</a:t>
              </a:r>
            </a:p>
          </p:txBody>
        </p:sp>
        <p:sp>
          <p:nvSpPr>
            <p:cNvPr id="13" name="Abgerundetes Rechteck 39"/>
            <p:cNvSpPr/>
            <p:nvPr/>
          </p:nvSpPr>
          <p:spPr bwMode="auto">
            <a:xfrm>
              <a:off x="6804248" y="4005064"/>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Systematiker/in</a:t>
              </a:r>
            </a:p>
          </p:txBody>
        </p:sp>
        <p:sp>
          <p:nvSpPr>
            <p:cNvPr id="14" name="Abgerundetes Rechteck 40"/>
            <p:cNvSpPr/>
            <p:nvPr/>
          </p:nvSpPr>
          <p:spPr bwMode="auto">
            <a:xfrm>
              <a:off x="4429794" y="4155247"/>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Qualitätssichernde/r</a:t>
              </a:r>
            </a:p>
          </p:txBody>
        </p:sp>
        <p:sp>
          <p:nvSpPr>
            <p:cNvPr id="15" name="Abgerundetes Rechteck 41"/>
            <p:cNvSpPr/>
            <p:nvPr/>
          </p:nvSpPr>
          <p:spPr bwMode="auto">
            <a:xfrm>
              <a:off x="3563888" y="3501008"/>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Teamworker/in</a:t>
              </a:r>
            </a:p>
          </p:txBody>
        </p:sp>
        <p:sp>
          <p:nvSpPr>
            <p:cNvPr id="16" name="Abgerundetes Rechteck 42"/>
            <p:cNvSpPr/>
            <p:nvPr/>
          </p:nvSpPr>
          <p:spPr bwMode="auto">
            <a:xfrm>
              <a:off x="3419872" y="2535355"/>
              <a:ext cx="1152128" cy="461597"/>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Stratege/</a:t>
              </a:r>
              <a:br>
                <a:rPr lang="de-DE" sz="1400" b="1" dirty="0" smtClean="0">
                  <a:solidFill>
                    <a:srgbClr val="003264"/>
                  </a:solidFill>
                  <a:latin typeface="+mn-lt"/>
                </a:rPr>
              </a:br>
              <a:r>
                <a:rPr lang="de-DE" sz="1400" b="1" dirty="0" smtClean="0">
                  <a:solidFill>
                    <a:srgbClr val="003264"/>
                  </a:solidFill>
                  <a:latin typeface="+mn-lt"/>
                </a:rPr>
                <a:t>Strategin</a:t>
              </a:r>
            </a:p>
          </p:txBody>
        </p:sp>
        <p:sp>
          <p:nvSpPr>
            <p:cNvPr id="17" name="Abgerundetes Rechteck 43"/>
            <p:cNvSpPr/>
            <p:nvPr/>
          </p:nvSpPr>
          <p:spPr bwMode="auto">
            <a:xfrm>
              <a:off x="3707904" y="1916832"/>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Aktivierer/in</a:t>
              </a:r>
            </a:p>
          </p:txBody>
        </p:sp>
        <p:sp>
          <p:nvSpPr>
            <p:cNvPr id="18" name="TextBox 17"/>
            <p:cNvSpPr txBox="1"/>
            <p:nvPr/>
          </p:nvSpPr>
          <p:spPr>
            <a:xfrm>
              <a:off x="5220072" y="2492896"/>
              <a:ext cx="1728192" cy="877163"/>
            </a:xfrm>
            <a:prstGeom prst="rect">
              <a:avLst/>
            </a:prstGeom>
            <a:noFill/>
          </p:spPr>
          <p:txBody>
            <a:bodyPr wrap="square" rtlCol="0">
              <a:spAutoFit/>
            </a:bodyPr>
            <a:lstStyle/>
            <a:p>
              <a:pPr algn="ctr"/>
              <a:r>
                <a:rPr lang="de-DE" sz="1700" b="1" dirty="0" smtClean="0">
                  <a:latin typeface="+mn-lt"/>
                </a:rPr>
                <a:t>Rollen in</a:t>
              </a:r>
            </a:p>
            <a:p>
              <a:pPr algn="ctr"/>
              <a:r>
                <a:rPr lang="de-DE" sz="1700" b="1" dirty="0" smtClean="0">
                  <a:latin typeface="+mn-lt"/>
                </a:rPr>
                <a:t>erfolgreichen</a:t>
              </a:r>
            </a:p>
            <a:p>
              <a:pPr algn="ctr"/>
              <a:r>
                <a:rPr lang="de-DE" sz="1700" b="1" dirty="0" smtClean="0">
                  <a:latin typeface="+mn-lt"/>
                </a:rPr>
                <a:t>Teams</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2">
                                            <p:txEl>
                                              <p:pRg st="2" end="2"/>
                                            </p:txEl>
                                          </p:spTgt>
                                        </p:tgtEl>
                                        <p:attrNameLst>
                                          <p:attrName>style.visibility</p:attrName>
                                        </p:attrNameLst>
                                      </p:cBhvr>
                                      <p:to>
                                        <p:strVal val="visible"/>
                                      </p:to>
                                    </p:set>
                                    <p:anim calcmode="lin" valueType="num">
                                      <p:cBhvr additive="base">
                                        <p:cTn id="7" dur="500" fill="hold"/>
                                        <p:tgtEl>
                                          <p:spTgt spid="1229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anim calcmode="lin" valueType="num">
                                      <p:cBhvr additive="base">
                                        <p:cTn id="13" dur="500" fill="hold"/>
                                        <p:tgtEl>
                                          <p:spTgt spid="1229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2">
                                            <p:txEl>
                                              <p:pRg st="4" end="4"/>
                                            </p:txEl>
                                          </p:spTgt>
                                        </p:tgtEl>
                                        <p:attrNameLst>
                                          <p:attrName>style.visibility</p:attrName>
                                        </p:attrNameLst>
                                      </p:cBhvr>
                                      <p:to>
                                        <p:strVal val="visible"/>
                                      </p:to>
                                    </p:set>
                                    <p:anim calcmode="lin" valueType="num">
                                      <p:cBhvr additive="base">
                                        <p:cTn id="19" dur="500" fill="hold"/>
                                        <p:tgtEl>
                                          <p:spTgt spid="12292">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2">
                                            <p:txEl>
                                              <p:pRg st="5" end="5"/>
                                            </p:txEl>
                                          </p:spTgt>
                                        </p:tgtEl>
                                        <p:attrNameLst>
                                          <p:attrName>style.visibility</p:attrName>
                                        </p:attrNameLst>
                                      </p:cBhvr>
                                      <p:to>
                                        <p:strVal val="visible"/>
                                      </p:to>
                                    </p:set>
                                    <p:anim calcmode="lin" valueType="num">
                                      <p:cBhvr additive="base">
                                        <p:cTn id="25" dur="500" fill="hold"/>
                                        <p:tgtEl>
                                          <p:spTgt spid="12292">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29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292">
                                            <p:txEl>
                                              <p:pRg st="6" end="6"/>
                                            </p:txEl>
                                          </p:spTgt>
                                        </p:tgtEl>
                                        <p:attrNameLst>
                                          <p:attrName>style.visibility</p:attrName>
                                        </p:attrNameLst>
                                      </p:cBhvr>
                                      <p:to>
                                        <p:strVal val="visible"/>
                                      </p:to>
                                    </p:set>
                                    <p:anim calcmode="lin" valueType="num">
                                      <p:cBhvr additive="base">
                                        <p:cTn id="31" dur="500" fill="hold"/>
                                        <p:tgtEl>
                                          <p:spTgt spid="12292">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29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292">
                                            <p:txEl>
                                              <p:pRg st="7" end="7"/>
                                            </p:txEl>
                                          </p:spTgt>
                                        </p:tgtEl>
                                        <p:attrNameLst>
                                          <p:attrName>style.visibility</p:attrName>
                                        </p:attrNameLst>
                                      </p:cBhvr>
                                      <p:to>
                                        <p:strVal val="visible"/>
                                      </p:to>
                                    </p:set>
                                    <p:anim calcmode="lin" valueType="num">
                                      <p:cBhvr additive="base">
                                        <p:cTn id="37" dur="500" fill="hold"/>
                                        <p:tgtEl>
                                          <p:spTgt spid="12292">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229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292">
                                            <p:txEl>
                                              <p:pRg st="8" end="8"/>
                                            </p:txEl>
                                          </p:spTgt>
                                        </p:tgtEl>
                                        <p:attrNameLst>
                                          <p:attrName>style.visibility</p:attrName>
                                        </p:attrNameLst>
                                      </p:cBhvr>
                                      <p:to>
                                        <p:strVal val="visible"/>
                                      </p:to>
                                    </p:set>
                                    <p:anim calcmode="lin" valueType="num">
                                      <p:cBhvr additive="base">
                                        <p:cTn id="43" dur="500" fill="hold"/>
                                        <p:tgtEl>
                                          <p:spTgt spid="12292">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229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293"/>
                                        </p:tgtEl>
                                        <p:attrNameLst>
                                          <p:attrName>style.visibility</p:attrName>
                                        </p:attrNameLst>
                                      </p:cBhvr>
                                      <p:to>
                                        <p:strVal val="visible"/>
                                      </p:to>
                                    </p:set>
                                    <p:anim calcmode="lin" valueType="num">
                                      <p:cBhvr additive="base">
                                        <p:cTn id="49" dur="500" fill="hold"/>
                                        <p:tgtEl>
                                          <p:spTgt spid="12293"/>
                                        </p:tgtEl>
                                        <p:attrNameLst>
                                          <p:attrName>ppt_x</p:attrName>
                                        </p:attrNameLst>
                                      </p:cBhvr>
                                      <p:tavLst>
                                        <p:tav tm="0">
                                          <p:val>
                                            <p:strVal val="#ppt_x"/>
                                          </p:val>
                                        </p:tav>
                                        <p:tav tm="100000">
                                          <p:val>
                                            <p:strVal val="#ppt_x"/>
                                          </p:val>
                                        </p:tav>
                                      </p:tavLst>
                                    </p:anim>
                                    <p:anim calcmode="lin" valueType="num">
                                      <p:cBhvr additive="base">
                                        <p:cTn id="50"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autoUpdateAnimBg="0"/>
      <p:bldP spid="1229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7229872" cy="685800"/>
          </a:xfrm>
        </p:spPr>
        <p:txBody>
          <a:bodyPr/>
          <a:lstStyle/>
          <a:p>
            <a:r>
              <a:rPr lang="de-DE" dirty="0" smtClean="0"/>
              <a:t>Mögliche Funktionsbereiche von Teamrollen</a:t>
            </a:r>
            <a:endParaRPr lang="de-DE" dirty="0"/>
          </a:p>
        </p:txBody>
      </p:sp>
      <p:grpSp>
        <p:nvGrpSpPr>
          <p:cNvPr id="45" name="Group 44"/>
          <p:cNvGrpSpPr/>
          <p:nvPr/>
        </p:nvGrpSpPr>
        <p:grpSpPr>
          <a:xfrm>
            <a:off x="1619672" y="1904256"/>
            <a:ext cx="5832648" cy="3960440"/>
            <a:chOff x="1187624" y="2636912"/>
            <a:chExt cx="5832648" cy="3960440"/>
          </a:xfrm>
        </p:grpSpPr>
        <p:grpSp>
          <p:nvGrpSpPr>
            <p:cNvPr id="31" name="Group 30"/>
            <p:cNvGrpSpPr/>
            <p:nvPr/>
          </p:nvGrpSpPr>
          <p:grpSpPr>
            <a:xfrm>
              <a:off x="2195734" y="2924944"/>
              <a:ext cx="3672409" cy="3384376"/>
              <a:chOff x="2195735" y="2924944"/>
              <a:chExt cx="3168354" cy="2736304"/>
            </a:xfrm>
          </p:grpSpPr>
          <p:sp>
            <p:nvSpPr>
              <p:cNvPr id="4" name="Right Triangle 3"/>
              <p:cNvSpPr/>
              <p:nvPr/>
            </p:nvSpPr>
            <p:spPr bwMode="auto">
              <a:xfrm rot="10800000" flipV="1">
                <a:off x="2195735" y="4293096"/>
                <a:ext cx="1584176"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5" name="Right Triangle 14"/>
              <p:cNvSpPr/>
              <p:nvPr/>
            </p:nvSpPr>
            <p:spPr bwMode="auto">
              <a:xfrm flipV="1">
                <a:off x="2195736" y="4293096"/>
                <a:ext cx="1543265"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6" name="Right Triangle 15"/>
              <p:cNvSpPr/>
              <p:nvPr/>
            </p:nvSpPr>
            <p:spPr bwMode="auto">
              <a:xfrm rot="10800000" flipH="1" flipV="1">
                <a:off x="3779912" y="4293096"/>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7" name="Right Triangle 16"/>
              <p:cNvSpPr/>
              <p:nvPr/>
            </p:nvSpPr>
            <p:spPr bwMode="auto">
              <a:xfrm flipH="1" flipV="1">
                <a:off x="3779911" y="4293096"/>
                <a:ext cx="1584176" cy="1368152"/>
              </a:xfrm>
              <a:prstGeom prst="rtTriangle">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19" name="Right Triangle 18"/>
              <p:cNvSpPr/>
              <p:nvPr/>
            </p:nvSpPr>
            <p:spPr bwMode="auto">
              <a:xfrm rot="10800000">
                <a:off x="2195736" y="2924944"/>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0" name="Right Triangle 19"/>
              <p:cNvSpPr/>
              <p:nvPr/>
            </p:nvSpPr>
            <p:spPr bwMode="auto">
              <a:xfrm>
                <a:off x="2195737" y="2924944"/>
                <a:ext cx="1543265"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1" name="Right Triangle 20"/>
              <p:cNvSpPr/>
              <p:nvPr/>
            </p:nvSpPr>
            <p:spPr bwMode="auto">
              <a:xfrm rot="10800000" flipH="1">
                <a:off x="3779913" y="2924944"/>
                <a:ext cx="1584176" cy="1368152"/>
              </a:xfrm>
              <a:prstGeom prst="rtTriangle">
                <a:avLst/>
              </a:prstGeom>
              <a:solidFill>
                <a:srgbClr val="C5E5A5"/>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22" name="Right Triangle 21"/>
              <p:cNvSpPr/>
              <p:nvPr/>
            </p:nvSpPr>
            <p:spPr bwMode="auto">
              <a:xfrm flipH="1">
                <a:off x="3779912" y="2924944"/>
                <a:ext cx="1584176" cy="1368152"/>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grpSp>
        <p:sp>
          <p:nvSpPr>
            <p:cNvPr id="23" name="Rounded Rectangle 22"/>
            <p:cNvSpPr/>
            <p:nvPr/>
          </p:nvSpPr>
          <p:spPr bwMode="auto">
            <a:xfrm>
              <a:off x="1187624" y="2636912"/>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Beraten &amp;</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verbessern</a:t>
              </a:r>
              <a:endParaRPr kumimoji="0" lang="de-DE" b="0" i="0" u="none" strike="noStrike" cap="none" normalizeH="0" baseline="0" dirty="0" smtClean="0">
                <a:ln>
                  <a:noFill/>
                </a:ln>
                <a:solidFill>
                  <a:schemeClr val="tx1"/>
                </a:solidFill>
                <a:effectLst/>
                <a:latin typeface="+mn-lt"/>
              </a:endParaRPr>
            </a:p>
          </p:txBody>
        </p:sp>
        <p:sp>
          <p:nvSpPr>
            <p:cNvPr id="28" name="Rounded Rectangle 27"/>
            <p:cNvSpPr/>
            <p:nvPr/>
          </p:nvSpPr>
          <p:spPr bwMode="auto">
            <a:xfrm>
              <a:off x="1187624" y="6021288"/>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Evaluieren</a:t>
              </a:r>
              <a:r>
                <a:rPr kumimoji="0" lang="de-DE" b="0" i="0" u="none" strike="noStrike" cap="none" normalizeH="0" dirty="0" smtClean="0">
                  <a:ln>
                    <a:noFill/>
                  </a:ln>
                  <a:solidFill>
                    <a:schemeClr val="tx1"/>
                  </a:solidFill>
                  <a:effectLst/>
                  <a:latin typeface="+mn-lt"/>
                </a:rPr>
                <a:t> &amp;</a:t>
              </a:r>
            </a:p>
            <a:p>
              <a:pPr marL="0" marR="0" indent="0" algn="ctr" defTabSz="914400" rtl="0" eaLnBrk="0" fontAlgn="base" latinLnBrk="0" hangingPunct="0">
                <a:lnSpc>
                  <a:spcPct val="100000"/>
                </a:lnSpc>
                <a:spcBef>
                  <a:spcPct val="0"/>
                </a:spcBef>
                <a:spcAft>
                  <a:spcPct val="0"/>
                </a:spcAft>
                <a:buClrTx/>
                <a:buSzTx/>
                <a:buFontTx/>
                <a:buNone/>
                <a:tabLst/>
              </a:pPr>
              <a:r>
                <a:rPr lang="de-DE" baseline="0" dirty="0" smtClean="0">
                  <a:latin typeface="+mn-lt"/>
                </a:rPr>
                <a:t>kritisieren</a:t>
              </a:r>
              <a:endParaRPr kumimoji="0" lang="de-DE" b="0" i="0" u="none" strike="noStrike" cap="none" normalizeH="0" baseline="0" dirty="0" smtClean="0">
                <a:ln>
                  <a:noFill/>
                </a:ln>
                <a:solidFill>
                  <a:schemeClr val="tx1"/>
                </a:solidFill>
                <a:effectLst/>
                <a:latin typeface="+mn-lt"/>
              </a:endParaRPr>
            </a:p>
          </p:txBody>
        </p:sp>
        <p:sp>
          <p:nvSpPr>
            <p:cNvPr id="29" name="Rounded Rectangle 28"/>
            <p:cNvSpPr/>
            <p:nvPr/>
          </p:nvSpPr>
          <p:spPr bwMode="auto">
            <a:xfrm>
              <a:off x="5652120" y="6021288"/>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Realisieren </a:t>
              </a:r>
              <a:r>
                <a:rPr kumimoji="0" lang="de-DE" b="0" i="0" u="none" strike="noStrike" cap="none" normalizeH="0" dirty="0" smtClean="0">
                  <a:ln>
                    <a:noFill/>
                  </a:ln>
                  <a:solidFill>
                    <a:schemeClr val="tx1"/>
                  </a:solidFill>
                  <a:effectLst/>
                  <a:latin typeface="+mn-lt"/>
                </a:rPr>
                <a:t>&amp;</a:t>
              </a:r>
            </a:p>
            <a:p>
              <a:pPr marL="0" marR="0" indent="0" algn="ctr" defTabSz="914400" rtl="0" eaLnBrk="0" fontAlgn="base" latinLnBrk="0" hangingPunct="0">
                <a:lnSpc>
                  <a:spcPct val="100000"/>
                </a:lnSpc>
                <a:spcBef>
                  <a:spcPct val="0"/>
                </a:spcBef>
                <a:spcAft>
                  <a:spcPct val="0"/>
                </a:spcAft>
                <a:buClrTx/>
                <a:buSzTx/>
                <a:buFontTx/>
                <a:buNone/>
                <a:tabLst/>
              </a:pPr>
              <a:r>
                <a:rPr lang="de-DE" baseline="0" dirty="0" smtClean="0">
                  <a:latin typeface="+mn-lt"/>
                </a:rPr>
                <a:t>strukturieren</a:t>
              </a:r>
              <a:endParaRPr kumimoji="0" lang="de-DE" b="0" i="0" u="none" strike="noStrike" cap="none" normalizeH="0" baseline="0" dirty="0" smtClean="0">
                <a:ln>
                  <a:noFill/>
                </a:ln>
                <a:solidFill>
                  <a:schemeClr val="tx1"/>
                </a:solidFill>
                <a:effectLst/>
                <a:latin typeface="+mn-lt"/>
              </a:endParaRPr>
            </a:p>
          </p:txBody>
        </p:sp>
        <p:sp>
          <p:nvSpPr>
            <p:cNvPr id="30" name="Rounded Rectangle 29"/>
            <p:cNvSpPr/>
            <p:nvPr/>
          </p:nvSpPr>
          <p:spPr bwMode="auto">
            <a:xfrm>
              <a:off x="5652120" y="2636912"/>
              <a:ext cx="1368152" cy="576064"/>
            </a:xfrm>
            <a:prstGeom prst="roundRect">
              <a:avLst/>
            </a:prstGeom>
            <a:solidFill>
              <a:schemeClr val="accent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Imaginieren</a:t>
              </a:r>
              <a:r>
                <a:rPr kumimoji="0" lang="de-DE" b="0" i="0" u="none" strike="noStrike" cap="none" normalizeH="0" dirty="0" smtClean="0">
                  <a:ln>
                    <a:noFill/>
                  </a:ln>
                  <a:solidFill>
                    <a:schemeClr val="tx1"/>
                  </a:solidFill>
                  <a:effectLst/>
                  <a:latin typeface="+mn-lt"/>
                </a:rPr>
                <a:t> &amp; designen</a:t>
              </a:r>
              <a:endParaRPr kumimoji="0" lang="de-DE" b="0" i="0" u="none" strike="noStrike" cap="none" normalizeH="0" baseline="0" dirty="0" smtClean="0">
                <a:ln>
                  <a:noFill/>
                </a:ln>
                <a:solidFill>
                  <a:schemeClr val="tx1"/>
                </a:solidFill>
                <a:effectLst/>
                <a:latin typeface="+mn-lt"/>
              </a:endParaRPr>
            </a:p>
          </p:txBody>
        </p:sp>
        <p:sp>
          <p:nvSpPr>
            <p:cNvPr id="34" name="TextBox 33"/>
            <p:cNvSpPr txBox="1"/>
            <p:nvPr/>
          </p:nvSpPr>
          <p:spPr>
            <a:xfrm>
              <a:off x="2267744" y="4077072"/>
              <a:ext cx="1316066" cy="369332"/>
            </a:xfrm>
            <a:prstGeom prst="rect">
              <a:avLst/>
            </a:prstGeom>
            <a:noFill/>
          </p:spPr>
          <p:txBody>
            <a:bodyPr wrap="none" rtlCol="0">
              <a:spAutoFit/>
            </a:bodyPr>
            <a:lstStyle/>
            <a:p>
              <a:r>
                <a:rPr lang="de-DE" dirty="0" smtClean="0">
                  <a:latin typeface="+mn-lt"/>
                </a:rPr>
                <a:t>VermittlerIn</a:t>
              </a:r>
              <a:endParaRPr lang="de-DE" dirty="0">
                <a:latin typeface="+mn-lt"/>
              </a:endParaRPr>
            </a:p>
          </p:txBody>
        </p:sp>
        <p:sp>
          <p:nvSpPr>
            <p:cNvPr id="36" name="TextBox 35"/>
            <p:cNvSpPr txBox="1"/>
            <p:nvPr/>
          </p:nvSpPr>
          <p:spPr>
            <a:xfrm>
              <a:off x="4067944" y="3068960"/>
              <a:ext cx="1125629" cy="369332"/>
            </a:xfrm>
            <a:prstGeom prst="rect">
              <a:avLst/>
            </a:prstGeom>
            <a:noFill/>
          </p:spPr>
          <p:txBody>
            <a:bodyPr wrap="none" rtlCol="0">
              <a:spAutoFit/>
            </a:bodyPr>
            <a:lstStyle/>
            <a:p>
              <a:r>
                <a:rPr lang="de-DE" dirty="0" smtClean="0">
                  <a:latin typeface="+mn-lt"/>
                </a:rPr>
                <a:t>VisionärIn</a:t>
              </a:r>
              <a:endParaRPr lang="de-DE" dirty="0">
                <a:latin typeface="+mn-lt"/>
              </a:endParaRPr>
            </a:p>
          </p:txBody>
        </p:sp>
        <p:sp>
          <p:nvSpPr>
            <p:cNvPr id="37" name="TextBox 36"/>
            <p:cNvSpPr txBox="1"/>
            <p:nvPr/>
          </p:nvSpPr>
          <p:spPr>
            <a:xfrm>
              <a:off x="2699792" y="5877272"/>
              <a:ext cx="1256754" cy="369332"/>
            </a:xfrm>
            <a:prstGeom prst="rect">
              <a:avLst/>
            </a:prstGeom>
            <a:noFill/>
          </p:spPr>
          <p:txBody>
            <a:bodyPr wrap="none" rtlCol="0">
              <a:spAutoFit/>
            </a:bodyPr>
            <a:lstStyle/>
            <a:p>
              <a:r>
                <a:rPr lang="de-DE" dirty="0" smtClean="0">
                  <a:latin typeface="+mn-lt"/>
                </a:rPr>
                <a:t>AntreiberIn</a:t>
              </a:r>
              <a:endParaRPr lang="de-DE" dirty="0">
                <a:latin typeface="+mn-lt"/>
              </a:endParaRPr>
            </a:p>
          </p:txBody>
        </p:sp>
        <p:sp>
          <p:nvSpPr>
            <p:cNvPr id="38" name="TextBox 37"/>
            <p:cNvSpPr txBox="1"/>
            <p:nvPr/>
          </p:nvSpPr>
          <p:spPr>
            <a:xfrm>
              <a:off x="2771800" y="3068960"/>
              <a:ext cx="1058560" cy="369332"/>
            </a:xfrm>
            <a:prstGeom prst="rect">
              <a:avLst/>
            </a:prstGeom>
            <a:noFill/>
          </p:spPr>
          <p:txBody>
            <a:bodyPr wrap="none" rtlCol="0">
              <a:spAutoFit/>
            </a:bodyPr>
            <a:lstStyle/>
            <a:p>
              <a:r>
                <a:rPr lang="de-DE" dirty="0" smtClean="0">
                  <a:latin typeface="+mn-lt"/>
                </a:rPr>
                <a:t>BeraterIn</a:t>
              </a:r>
              <a:endParaRPr lang="de-DE" dirty="0">
                <a:latin typeface="+mn-lt"/>
              </a:endParaRPr>
            </a:p>
          </p:txBody>
        </p:sp>
        <p:sp>
          <p:nvSpPr>
            <p:cNvPr id="39" name="TextBox 38"/>
            <p:cNvSpPr txBox="1"/>
            <p:nvPr/>
          </p:nvSpPr>
          <p:spPr>
            <a:xfrm>
              <a:off x="4139952" y="5877272"/>
              <a:ext cx="1536896" cy="369332"/>
            </a:xfrm>
            <a:prstGeom prst="rect">
              <a:avLst/>
            </a:prstGeom>
            <a:noFill/>
          </p:spPr>
          <p:txBody>
            <a:bodyPr wrap="none" rtlCol="0">
              <a:spAutoFit/>
            </a:bodyPr>
            <a:lstStyle/>
            <a:p>
              <a:r>
                <a:rPr lang="de-DE" dirty="0" smtClean="0">
                  <a:latin typeface="+mn-lt"/>
                </a:rPr>
                <a:t>KooperateurIn</a:t>
              </a:r>
              <a:endParaRPr lang="de-DE" dirty="0">
                <a:latin typeface="+mn-lt"/>
              </a:endParaRPr>
            </a:p>
          </p:txBody>
        </p:sp>
        <p:sp>
          <p:nvSpPr>
            <p:cNvPr id="40" name="TextBox 39"/>
            <p:cNvSpPr txBox="1"/>
            <p:nvPr/>
          </p:nvSpPr>
          <p:spPr>
            <a:xfrm>
              <a:off x="2267744" y="4941168"/>
              <a:ext cx="1036053" cy="646331"/>
            </a:xfrm>
            <a:prstGeom prst="rect">
              <a:avLst/>
            </a:prstGeom>
            <a:noFill/>
          </p:spPr>
          <p:txBody>
            <a:bodyPr wrap="none" rtlCol="0">
              <a:spAutoFit/>
            </a:bodyPr>
            <a:lstStyle/>
            <a:p>
              <a:r>
                <a:rPr lang="de-DE" dirty="0" smtClean="0">
                  <a:latin typeface="+mn-lt"/>
                </a:rPr>
                <a:t>KritikerIn</a:t>
              </a:r>
            </a:p>
            <a:p>
              <a:endParaRPr lang="de-DE" dirty="0">
                <a:latin typeface="+mn-lt"/>
              </a:endParaRPr>
            </a:p>
          </p:txBody>
        </p:sp>
        <p:sp>
          <p:nvSpPr>
            <p:cNvPr id="42" name="TextBox 41"/>
            <p:cNvSpPr txBox="1"/>
            <p:nvPr/>
          </p:nvSpPr>
          <p:spPr>
            <a:xfrm>
              <a:off x="4572000" y="3933056"/>
              <a:ext cx="1344727" cy="646331"/>
            </a:xfrm>
            <a:prstGeom prst="rect">
              <a:avLst/>
            </a:prstGeom>
            <a:noFill/>
          </p:spPr>
          <p:txBody>
            <a:bodyPr wrap="none" rtlCol="0">
              <a:spAutoFit/>
            </a:bodyPr>
            <a:lstStyle/>
            <a:p>
              <a:r>
                <a:rPr lang="de-DE" dirty="0" smtClean="0">
                  <a:latin typeface="+mn-lt"/>
                </a:rPr>
                <a:t>Konzept-</a:t>
              </a:r>
            </a:p>
            <a:p>
              <a:r>
                <a:rPr lang="de-DE" dirty="0" smtClean="0">
                  <a:latin typeface="+mn-lt"/>
                </a:rPr>
                <a:t>entwicklerIn</a:t>
              </a:r>
              <a:endParaRPr lang="de-DE" dirty="0">
                <a:latin typeface="+mn-lt"/>
              </a:endParaRPr>
            </a:p>
          </p:txBody>
        </p:sp>
        <p:sp>
          <p:nvSpPr>
            <p:cNvPr id="43" name="TextBox 42"/>
            <p:cNvSpPr txBox="1"/>
            <p:nvPr/>
          </p:nvSpPr>
          <p:spPr>
            <a:xfrm>
              <a:off x="4572000" y="4725144"/>
              <a:ext cx="1258678" cy="369332"/>
            </a:xfrm>
            <a:prstGeom prst="rect">
              <a:avLst/>
            </a:prstGeom>
            <a:noFill/>
          </p:spPr>
          <p:txBody>
            <a:bodyPr wrap="none" rtlCol="0">
              <a:spAutoFit/>
            </a:bodyPr>
            <a:lstStyle/>
            <a:p>
              <a:r>
                <a:rPr lang="de-DE" dirty="0" smtClean="0">
                  <a:latin typeface="+mn-lt"/>
                </a:rPr>
                <a:t>UmsetzerIn</a:t>
              </a:r>
              <a:endParaRPr lang="de-DE" dirty="0">
                <a:latin typeface="+mn-lt"/>
              </a:endParaRPr>
            </a:p>
          </p:txBody>
        </p:sp>
      </p:grpSp>
      <p:sp>
        <p:nvSpPr>
          <p:cNvPr id="46" name="TextBox 45"/>
          <p:cNvSpPr txBox="1"/>
          <p:nvPr/>
        </p:nvSpPr>
        <p:spPr>
          <a:xfrm>
            <a:off x="4963503" y="6309320"/>
            <a:ext cx="2066591" cy="276999"/>
          </a:xfrm>
          <a:prstGeom prst="rect">
            <a:avLst/>
          </a:prstGeom>
          <a:noFill/>
        </p:spPr>
        <p:txBody>
          <a:bodyPr wrap="none" rtlCol="0">
            <a:spAutoFit/>
          </a:bodyPr>
          <a:lstStyle/>
          <a:p>
            <a:r>
              <a:rPr lang="de-DE" sz="1200" dirty="0" smtClean="0">
                <a:latin typeface="Calibri" pitchFamily="34" charset="0"/>
              </a:rPr>
              <a:t>(aus: Lindemann 2010, S. 100)</a:t>
            </a:r>
            <a:endParaRPr lang="de-DE" sz="1200" dirty="0">
              <a:latin typeface="Calibri" pitchFamily="34" charset="0"/>
            </a:endParaRPr>
          </a:p>
        </p:txBody>
      </p:sp>
      <p:sp>
        <p:nvSpPr>
          <p:cNvPr id="33" name="Oval 32"/>
          <p:cNvSpPr>
            <a:spLocks noChangeAspect="1"/>
          </p:cNvSpPr>
          <p:nvPr/>
        </p:nvSpPr>
        <p:spPr bwMode="auto">
          <a:xfrm>
            <a:off x="3923928" y="3356992"/>
            <a:ext cx="1008093" cy="1008093"/>
          </a:xfrm>
          <a:prstGeom prst="ellipse">
            <a:avLst/>
          </a:prstGeom>
          <a:solidFill>
            <a:schemeClr val="bg1"/>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p:txBody>
      </p:sp>
      <p:sp>
        <p:nvSpPr>
          <p:cNvPr id="32" name="Oval 31"/>
          <p:cNvSpPr>
            <a:spLocks noChangeAspect="1"/>
          </p:cNvSpPr>
          <p:nvPr/>
        </p:nvSpPr>
        <p:spPr bwMode="auto">
          <a:xfrm>
            <a:off x="3923928" y="3356992"/>
            <a:ext cx="1008093" cy="1008093"/>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leitung</a:t>
            </a:r>
            <a:endParaRPr kumimoji="0" lang="de-DE"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4127367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Inhaltsplatzhalter 2"/>
          <p:cNvSpPr>
            <a:spLocks noGrp="1"/>
          </p:cNvSpPr>
          <p:nvPr>
            <p:ph sz="quarter" idx="1"/>
          </p:nvPr>
        </p:nvSpPr>
        <p:spPr>
          <a:xfrm>
            <a:off x="304800" y="1700808"/>
            <a:ext cx="4555232" cy="4251960"/>
          </a:xfrm>
        </p:spPr>
        <p:txBody>
          <a:bodyPr/>
          <a:lstStyle/>
          <a:p>
            <a:pPr marL="268288" indent="-268288">
              <a:buFont typeface="Arial"/>
              <a:buChar char="•"/>
            </a:pPr>
            <a:r>
              <a:rPr lang="de-DE" b="0" dirty="0" smtClean="0"/>
              <a:t>Es mobilisiert die Potenziale der einzelnen Mitglieder (nutzt die bestehenden Begabungen und qualifiziert zu neuen Fähigkeiten).</a:t>
            </a:r>
          </a:p>
          <a:p>
            <a:pPr marL="268288" indent="-268288">
              <a:buFont typeface="Arial"/>
              <a:buChar char="•"/>
            </a:pPr>
            <a:r>
              <a:rPr lang="de-DE" b="0" dirty="0" smtClean="0"/>
              <a:t>Es potenziert die Gesamtleistungen (durch gemeinsames Streben nach Qualität, Synergie infolge klarer Ziele, Arbeitsstrukturen und Planungsprozesse).</a:t>
            </a:r>
          </a:p>
          <a:p>
            <a:pPr marL="268288" indent="-268288"/>
            <a:r>
              <a:rPr lang="de-DE" b="0" dirty="0" smtClean="0">
                <a:sym typeface="Wingdings" pitchFamily="2" charset="2"/>
              </a:rPr>
              <a:t> Ein gutes Team leistet weit mehr als die Summe der Leistung seiner einzelnen Mitglieder.</a:t>
            </a:r>
            <a:endParaRPr lang="de-DE" b="0" dirty="0" smtClean="0"/>
          </a:p>
          <a:p>
            <a:r>
              <a:rPr lang="de-DE" b="0" dirty="0" smtClean="0"/>
              <a:t> </a:t>
            </a:r>
          </a:p>
          <a:p>
            <a:endParaRPr lang="de-DE" b="0" dirty="0" smtClean="0"/>
          </a:p>
        </p:txBody>
      </p:sp>
      <p:sp>
        <p:nvSpPr>
          <p:cNvPr id="6" name="Titel 1"/>
          <p:cNvSpPr txBox="1">
            <a:spLocks/>
          </p:cNvSpPr>
          <p:nvPr/>
        </p:nvSpPr>
        <p:spPr bwMode="gray">
          <a:xfrm>
            <a:off x="304800" y="1066800"/>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ea typeface="+mj-ea"/>
                <a:cs typeface="Calibri"/>
              </a:rPr>
              <a:t>Ein Team ist mehr als die Summe seiner einzelnen Mitglieder</a:t>
            </a:r>
            <a:endParaRPr kumimoji="0" lang="de-DE" sz="2300" b="1" i="0" u="none" strike="noStrike" kern="0" cap="none" spc="0" normalizeH="0" baseline="0" noProof="0" dirty="0">
              <a:ln>
                <a:noFill/>
              </a:ln>
              <a:solidFill>
                <a:srgbClr val="003264"/>
              </a:solidFill>
              <a:effectLst/>
              <a:uLnTx/>
              <a:uFillTx/>
              <a:latin typeface="Calibri"/>
              <a:ea typeface="+mj-ea"/>
              <a:cs typeface="Calibri"/>
            </a:endParaRPr>
          </a:p>
        </p:txBody>
      </p:sp>
      <p:pic>
        <p:nvPicPr>
          <p:cNvPr id="5" name="Grafik 4" descr="hands.jpg"/>
          <p:cNvPicPr>
            <a:picLocks noChangeAspect="1"/>
          </p:cNvPicPr>
          <p:nvPr/>
        </p:nvPicPr>
        <p:blipFill>
          <a:blip r:embed="rId3" cstate="print"/>
          <a:stretch>
            <a:fillRect/>
          </a:stretch>
        </p:blipFill>
        <p:spPr>
          <a:xfrm rot="16200000">
            <a:off x="4460197" y="2178635"/>
            <a:ext cx="4694085" cy="359441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Inhaltsplatzhalter 3"/>
          <p:cNvSpPr>
            <a:spLocks noGrp="1"/>
          </p:cNvSpPr>
          <p:nvPr>
            <p:ph sz="quarter" idx="1"/>
          </p:nvPr>
        </p:nvSpPr>
        <p:spPr>
          <a:xfrm>
            <a:off x="251520" y="0"/>
            <a:ext cx="8725346" cy="796925"/>
          </a:xfrm>
        </p:spPr>
        <p:txBody>
          <a:bodyPr/>
          <a:lstStyle/>
          <a:p>
            <a:pPr marL="0" indent="0" eaLnBrk="1" hangingPunct="1">
              <a:buFont typeface="Wingdings 3" pitchFamily="18" charset="2"/>
              <a:buNone/>
              <a:defRPr/>
            </a:pPr>
            <a:endParaRPr lang="de-DE" sz="3200" b="1" dirty="0" smtClean="0">
              <a:solidFill>
                <a:srgbClr val="000066"/>
              </a:solidFill>
              <a:latin typeface="+mj-lt"/>
              <a:ea typeface="+mn-ea"/>
              <a:cs typeface="+mn-cs"/>
            </a:endParaRPr>
          </a:p>
          <a:p>
            <a:pPr marL="0" indent="0" eaLnBrk="1" hangingPunct="1">
              <a:buFont typeface="Wingdings" pitchFamily="2" charset="2"/>
              <a:buNone/>
              <a:defRPr/>
            </a:pPr>
            <a:r>
              <a:rPr lang="de-DE" sz="3200" b="1" dirty="0" smtClean="0">
                <a:solidFill>
                  <a:schemeClr val="accent1">
                    <a:lumMod val="50000"/>
                  </a:schemeClr>
                </a:solidFill>
                <a:latin typeface="+mj-lt"/>
                <a:ea typeface="+mn-ea"/>
                <a:cs typeface="+mn-cs"/>
              </a:rPr>
              <a:t> </a:t>
            </a:r>
            <a:r>
              <a:rPr lang="de-DE" sz="3200" dirty="0" smtClean="0">
                <a:solidFill>
                  <a:schemeClr val="accent1">
                    <a:lumMod val="50000"/>
                  </a:schemeClr>
                </a:solidFill>
                <a:latin typeface="+mj-lt"/>
                <a:ea typeface="+mn-ea"/>
                <a:cs typeface="+mn-cs"/>
              </a:rPr>
              <a:t>							</a:t>
            </a:r>
          </a:p>
        </p:txBody>
      </p:sp>
      <p:sp>
        <p:nvSpPr>
          <p:cNvPr id="8"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Der Unterschied von Gruppe und </a:t>
            </a:r>
            <a:r>
              <a:rPr lang="de-DE" sz="2300" b="1" kern="0" dirty="0">
                <a:solidFill>
                  <a:srgbClr val="003264"/>
                </a:solidFill>
                <a:latin typeface="Calibri"/>
                <a:cs typeface="Calibri"/>
              </a:rPr>
              <a:t>T</a:t>
            </a:r>
            <a:r>
              <a:rPr lang="de-DE" sz="2300" b="1" kern="0" dirty="0" smtClean="0">
                <a:solidFill>
                  <a:srgbClr val="003264"/>
                </a:solidFill>
                <a:latin typeface="Calibri"/>
                <a:cs typeface="Calibri"/>
              </a:rPr>
              <a:t>eam</a:t>
            </a:r>
          </a:p>
        </p:txBody>
      </p:sp>
      <p:graphicFrame>
        <p:nvGraphicFramePr>
          <p:cNvPr id="3" name="Table 2"/>
          <p:cNvGraphicFramePr>
            <a:graphicFrameLocks noGrp="1"/>
          </p:cNvGraphicFramePr>
          <p:nvPr>
            <p:extLst>
              <p:ext uri="{D42A27DB-BD31-4B8C-83A1-F6EECF244321}">
                <p14:modId xmlns:p14="http://schemas.microsoft.com/office/powerpoint/2010/main" val="1185166322"/>
              </p:ext>
            </p:extLst>
          </p:nvPr>
        </p:nvGraphicFramePr>
        <p:xfrm>
          <a:off x="343719" y="1700808"/>
          <a:ext cx="5256584" cy="4700556"/>
        </p:xfrm>
        <a:graphic>
          <a:graphicData uri="http://schemas.openxmlformats.org/drawingml/2006/table">
            <a:tbl>
              <a:tblPr firstRow="1" bandRow="1">
                <a:tableStyleId>{5C22544A-7EE6-4342-B048-85BDC9FD1C3A}</a:tableStyleId>
              </a:tblPr>
              <a:tblGrid>
                <a:gridCol w="5256584"/>
              </a:tblGrid>
              <a:tr h="2167398">
                <a:tc>
                  <a:txBody>
                    <a:bodyPr/>
                    <a:lstStyle/>
                    <a:p>
                      <a:r>
                        <a:rPr lang="de-DE" sz="1800" b="0" noProof="0" dirty="0" smtClean="0">
                          <a:solidFill>
                            <a:schemeClr val="tx1"/>
                          </a:solidFill>
                          <a:latin typeface="Calibri" pitchFamily="34" charset="0"/>
                        </a:rPr>
                        <a:t>„Eine Gruppe</a:t>
                      </a:r>
                      <a:r>
                        <a:rPr lang="de-DE" sz="1800" b="0" baseline="0" noProof="0" dirty="0" smtClean="0">
                          <a:solidFill>
                            <a:schemeClr val="tx1"/>
                          </a:solidFill>
                          <a:latin typeface="Calibri" pitchFamily="34" charset="0"/>
                        </a:rPr>
                        <a:t> </a:t>
                      </a:r>
                      <a:r>
                        <a:rPr lang="de-DE" sz="1800" b="0" noProof="0" dirty="0" smtClean="0">
                          <a:solidFill>
                            <a:schemeClr val="tx1"/>
                          </a:solidFill>
                          <a:latin typeface="Calibri" pitchFamily="34" charset="0"/>
                        </a:rPr>
                        <a:t>lässt sich (…) definieren als eine begrenzte Anzahl von Individuen, die miteinander in Interaktion stehen, einander bewusst und gewahr sind, sich als Gruppe verstehen und wahrnehmen, sich in Verhalten</a:t>
                      </a:r>
                      <a:r>
                        <a:rPr lang="de-DE" sz="1800" b="0" baseline="0" noProof="0" dirty="0" smtClean="0">
                          <a:solidFill>
                            <a:schemeClr val="tx1"/>
                          </a:solidFill>
                          <a:latin typeface="Calibri" pitchFamily="34" charset="0"/>
                        </a:rPr>
                        <a:t> und Arbeitsleistung gegenseitig beeinflussen.“ </a:t>
                      </a:r>
                      <a:r>
                        <a:rPr lang="de-DE" sz="1200" b="0" baseline="0" noProof="0" dirty="0" smtClean="0">
                          <a:solidFill>
                            <a:schemeClr val="tx1"/>
                          </a:solidFill>
                          <a:latin typeface="Calibri" pitchFamily="34" charset="0"/>
                        </a:rPr>
                        <a:t>(aus: Rolff 2011, S. 244)</a:t>
                      </a:r>
                      <a:endParaRPr lang="de-DE" sz="1200" b="0" noProof="0" dirty="0" smtClean="0">
                        <a:solidFill>
                          <a:schemeClr val="tx1"/>
                        </a:solidFill>
                        <a:latin typeface="Calibri" pitchFamily="34" charset="0"/>
                      </a:endParaRPr>
                    </a:p>
                  </a:txBody>
                  <a:tcPr anchor="ctr">
                    <a:solidFill>
                      <a:srgbClr val="E2F2D2"/>
                    </a:solidFill>
                  </a:tcPr>
                </a:tc>
              </a:tr>
              <a:tr h="211086">
                <a:tc>
                  <a:txBody>
                    <a:bodyPr/>
                    <a:lstStyle/>
                    <a:p>
                      <a:endParaRPr lang="de-DE" sz="1800" noProof="0" dirty="0">
                        <a:latin typeface="+mj-lt"/>
                      </a:endParaRPr>
                    </a:p>
                  </a:txBody>
                  <a:tcPr/>
                </a:tc>
              </a:tr>
              <a:tr h="2167398">
                <a:tc>
                  <a:txBody>
                    <a:bodyPr/>
                    <a:lstStyle/>
                    <a:p>
                      <a:r>
                        <a:rPr lang="de-DE" sz="1800" noProof="0" dirty="0" smtClean="0">
                          <a:latin typeface="Calibri" pitchFamily="34" charset="0"/>
                        </a:rPr>
                        <a:t>„Teams sind eine Sonderform interagierender Gruppen, die in der Praxis seltener vorkommen, als oft angenommen wird. Wir sollten auf keinen Fall jede am Arbeitsplatz entstehende und formal definierte Gruppe sogleich als Team bezeichnen.“ </a:t>
                      </a:r>
                    </a:p>
                    <a:p>
                      <a:r>
                        <a:rPr lang="de-DE" sz="1800" noProof="0" dirty="0" smtClean="0">
                          <a:latin typeface="Calibri" pitchFamily="34" charset="0"/>
                        </a:rPr>
                        <a:t>                                                                    </a:t>
                      </a:r>
                      <a:r>
                        <a:rPr lang="de-DE" sz="1200" noProof="0" dirty="0" smtClean="0">
                          <a:latin typeface="Calibri" pitchFamily="34" charset="0"/>
                        </a:rPr>
                        <a:t>(aus:</a:t>
                      </a:r>
                      <a:r>
                        <a:rPr lang="de-DE" sz="1200" baseline="0" noProof="0" dirty="0" smtClean="0">
                          <a:latin typeface="Calibri" pitchFamily="34" charset="0"/>
                        </a:rPr>
                        <a:t> Rolff 2011,</a:t>
                      </a:r>
                      <a:r>
                        <a:rPr lang="de-DE" sz="1200" noProof="0" dirty="0" smtClean="0">
                          <a:latin typeface="Calibri" pitchFamily="34" charset="0"/>
                        </a:rPr>
                        <a:t> S. 245)</a:t>
                      </a:r>
                      <a:r>
                        <a:rPr lang="de-DE" sz="1800" noProof="0" dirty="0" smtClean="0">
                          <a:latin typeface="+mj-lt"/>
                        </a:rPr>
                        <a:t/>
                      </a:r>
                      <a:br>
                        <a:rPr lang="de-DE" sz="1800" noProof="0" dirty="0" smtClean="0">
                          <a:latin typeface="+mj-lt"/>
                        </a:rPr>
                      </a:br>
                      <a:endParaRPr lang="de-DE" sz="1800" noProof="0" dirty="0">
                        <a:latin typeface="+mj-lt"/>
                      </a:endParaRPr>
                    </a:p>
                  </a:txBody>
                  <a:tcPr marT="72000" marB="0" anchor="ctr">
                    <a:solidFill>
                      <a:srgbClr val="E2F2D2"/>
                    </a:solidFill>
                  </a:tcPr>
                </a:tc>
              </a:tr>
            </a:tbl>
          </a:graphicData>
        </a:graphic>
      </p:graphicFrame>
      <p:pic>
        <p:nvPicPr>
          <p:cNvPr id="7" name="Picture 2" descr="P:\Laufende Projekte\63101\Kommunikation_ÖA\Fotos_Team\ball-kontakt_b (Large).jpg"/>
          <p:cNvPicPr>
            <a:picLocks noChangeAspect="1" noChangeArrowheads="1"/>
          </p:cNvPicPr>
          <p:nvPr/>
        </p:nvPicPr>
        <p:blipFill>
          <a:blip r:embed="rId3" cstate="print"/>
          <a:srcRect/>
          <a:stretch>
            <a:fillRect/>
          </a:stretch>
        </p:blipFill>
        <p:spPr bwMode="auto">
          <a:xfrm>
            <a:off x="5652120" y="4077072"/>
            <a:ext cx="3168352" cy="2448272"/>
          </a:xfrm>
          <a:prstGeom prst="rect">
            <a:avLst/>
          </a:prstGeom>
          <a:noFill/>
          <a:ln>
            <a:noFill/>
          </a:ln>
        </p:spPr>
      </p:pic>
      <p:pic>
        <p:nvPicPr>
          <p:cNvPr id="10" name="Grafik 9" descr="busstop.png"/>
          <p:cNvPicPr>
            <a:picLocks noChangeAspect="1"/>
          </p:cNvPicPr>
          <p:nvPr/>
        </p:nvPicPr>
        <p:blipFill>
          <a:blip r:embed="rId4" cstate="print"/>
          <a:srcRect l="12859" t="11430" r="14276" b="23794"/>
          <a:stretch>
            <a:fillRect/>
          </a:stretch>
        </p:blipFill>
        <p:spPr>
          <a:xfrm>
            <a:off x="5652119" y="1556792"/>
            <a:ext cx="3168353" cy="25202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8382000" cy="685800"/>
          </a:xfrm>
        </p:spPr>
        <p:txBody>
          <a:bodyPr/>
          <a:lstStyle/>
          <a:p>
            <a:r>
              <a:rPr lang="de-DE" dirty="0" smtClean="0"/>
              <a:t>Teamdefinition</a:t>
            </a:r>
            <a:endParaRPr lang="de-DE" dirty="0"/>
          </a:p>
        </p:txBody>
      </p:sp>
      <p:graphicFrame>
        <p:nvGraphicFramePr>
          <p:cNvPr id="4" name="Table 3"/>
          <p:cNvGraphicFramePr>
            <a:graphicFrameLocks noGrp="1"/>
          </p:cNvGraphicFramePr>
          <p:nvPr>
            <p:extLst>
              <p:ext uri="{D42A27DB-BD31-4B8C-83A1-F6EECF244321}">
                <p14:modId xmlns:p14="http://schemas.microsoft.com/office/powerpoint/2010/main" val="379675283"/>
              </p:ext>
            </p:extLst>
          </p:nvPr>
        </p:nvGraphicFramePr>
        <p:xfrm>
          <a:off x="251520" y="2060848"/>
          <a:ext cx="8640960" cy="2570480"/>
        </p:xfrm>
        <a:graphic>
          <a:graphicData uri="http://schemas.openxmlformats.org/drawingml/2006/table">
            <a:tbl>
              <a:tblPr firstRow="1" bandRow="1">
                <a:tableStyleId>{5C22544A-7EE6-4342-B048-85BDC9FD1C3A}</a:tableStyleId>
              </a:tblPr>
              <a:tblGrid>
                <a:gridCol w="8640960"/>
              </a:tblGrid>
              <a:tr h="370840">
                <a:tc>
                  <a:txBody>
                    <a:bodyPr/>
                    <a:lstStyle/>
                    <a:p>
                      <a:pPr>
                        <a:lnSpc>
                          <a:spcPct val="100000"/>
                        </a:lnSpc>
                        <a:spcAft>
                          <a:spcPts val="400"/>
                        </a:spcAft>
                      </a:pPr>
                      <a:r>
                        <a:rPr lang="de-DE" sz="1800" b="0" noProof="0" dirty="0" smtClean="0">
                          <a:solidFill>
                            <a:schemeClr val="tx1"/>
                          </a:solidFill>
                          <a:latin typeface="Calibri" pitchFamily="34" charset="0"/>
                        </a:rPr>
                        <a:t>„Als</a:t>
                      </a:r>
                      <a:r>
                        <a:rPr lang="de-DE" sz="1800" b="0" baseline="0" noProof="0" dirty="0" smtClean="0">
                          <a:solidFill>
                            <a:schemeClr val="tx1"/>
                          </a:solidFill>
                          <a:latin typeface="Calibri" pitchFamily="34" charset="0"/>
                        </a:rPr>
                        <a:t> Team verstehen wir mehr als nur eine ‚Arbeitseinheit‘ aus mehreren Menschen, die gemeinsam eine Aufgabe bearbeiten. Durch die Entstehung von Gruppennormen bzw. einer eigenen Kultur/Kommunikationsstruktur wird vor dem Hintergrund der gegenseitigen Unterstützung das Ziel bzw. die Aufgabe im Verlaufe der Zeit kooperativ bearbeitet.</a:t>
                      </a:r>
                    </a:p>
                    <a:p>
                      <a:pPr>
                        <a:lnSpc>
                          <a:spcPct val="100000"/>
                        </a:lnSpc>
                        <a:spcAft>
                          <a:spcPts val="400"/>
                        </a:spcAft>
                      </a:pPr>
                      <a:r>
                        <a:rPr lang="de-DE" sz="1800" b="0" baseline="0" noProof="0" dirty="0" smtClean="0">
                          <a:solidFill>
                            <a:schemeClr val="tx1"/>
                          </a:solidFill>
                          <a:latin typeface="Calibri" pitchFamily="34" charset="0"/>
                        </a:rPr>
                        <a:t>Team bedeutet, einen </a:t>
                      </a:r>
                      <a:r>
                        <a:rPr lang="de-DE" sz="1800" b="0" i="1" baseline="0" noProof="0" dirty="0" smtClean="0">
                          <a:solidFill>
                            <a:schemeClr val="tx1"/>
                          </a:solidFill>
                          <a:latin typeface="Calibri" pitchFamily="34" charset="0"/>
                        </a:rPr>
                        <a:t>gemeinsamen Problemlöseprozess</a:t>
                      </a:r>
                      <a:r>
                        <a:rPr lang="de-DE" sz="1800" b="0" baseline="0" noProof="0" dirty="0" smtClean="0">
                          <a:solidFill>
                            <a:schemeClr val="tx1"/>
                          </a:solidFill>
                          <a:latin typeface="Calibri" pitchFamily="34" charset="0"/>
                        </a:rPr>
                        <a:t> zu gestalten , d. h. Ziele zu entwerfen, (Lösungs-)Wege zu finden, Entscheidungen zu treffen, Maßnahmen umzusetzen, zu evaluieren und den Teamprozess zu reflektieren.“ </a:t>
                      </a:r>
                    </a:p>
                    <a:p>
                      <a:pPr algn="r"/>
                      <a:r>
                        <a:rPr lang="de-DE" sz="1200" b="0" baseline="0" noProof="0" dirty="0" smtClean="0">
                          <a:solidFill>
                            <a:schemeClr val="tx1"/>
                          </a:solidFill>
                          <a:latin typeface="Calibri" pitchFamily="34" charset="0"/>
                        </a:rPr>
                        <a:t>(aus: Schliersmann/Thiel 2011, S. 233)</a:t>
                      </a:r>
                      <a:endParaRPr lang="de-DE" sz="1200" b="0" noProof="0" dirty="0">
                        <a:solidFill>
                          <a:schemeClr val="tx1"/>
                        </a:solidFill>
                        <a:latin typeface="Calibri" pitchFamily="34" charset="0"/>
                      </a:endParaRPr>
                    </a:p>
                  </a:txBody>
                  <a:tcPr anchor="ctr">
                    <a:solidFill>
                      <a:srgbClr val="E2F2D2"/>
                    </a:solidFill>
                  </a:tcPr>
                </a:tc>
              </a:tr>
            </a:tbl>
          </a:graphicData>
        </a:graphic>
      </p:graphicFrame>
    </p:spTree>
    <p:extLst>
      <p:ext uri="{BB962C8B-B14F-4D97-AF65-F5344CB8AC3E}">
        <p14:creationId xmlns:p14="http://schemas.microsoft.com/office/powerpoint/2010/main" val="4282475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Oval 10"/>
          <p:cNvSpPr/>
          <p:nvPr/>
        </p:nvSpPr>
        <p:spPr>
          <a:xfrm>
            <a:off x="3347863" y="2852936"/>
            <a:ext cx="2741403" cy="1168855"/>
          </a:xfrm>
          <a:prstGeom prst="ellipse">
            <a:avLst/>
          </a:prstGeom>
          <a:solidFill>
            <a:schemeClr val="accent5"/>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solidFill>
                  <a:schemeClr val="bg1"/>
                </a:solidFill>
              </a:rPr>
              <a:t>gemeinsame Arbeitsaufgabe</a:t>
            </a:r>
          </a:p>
          <a:p>
            <a:pPr algn="ctr"/>
            <a:r>
              <a:rPr lang="de-DE" dirty="0" smtClean="0">
                <a:solidFill>
                  <a:schemeClr val="bg1"/>
                </a:solidFill>
              </a:rPr>
              <a:t>mit Teilaufgaben</a:t>
            </a:r>
          </a:p>
          <a:p>
            <a:pPr algn="ctr"/>
            <a:endParaRPr lang="de-DE" dirty="0">
              <a:solidFill>
                <a:srgbClr val="FF0000"/>
              </a:solidFill>
            </a:endParaRPr>
          </a:p>
        </p:txBody>
      </p:sp>
      <p:sp>
        <p:nvSpPr>
          <p:cNvPr id="12" name="Rectangle 11"/>
          <p:cNvSpPr/>
          <p:nvPr/>
        </p:nvSpPr>
        <p:spPr>
          <a:xfrm>
            <a:off x="971600" y="321297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unmittelbare </a:t>
            </a:r>
          </a:p>
          <a:p>
            <a:pPr algn="ctr"/>
            <a:r>
              <a:rPr lang="de-DE" dirty="0" smtClean="0"/>
              <a:t>Zusammenarbeit</a:t>
            </a:r>
            <a:endParaRPr lang="de-DE" dirty="0"/>
          </a:p>
        </p:txBody>
      </p:sp>
      <p:sp>
        <p:nvSpPr>
          <p:cNvPr id="14" name="Rectangle 13"/>
          <p:cNvSpPr/>
          <p:nvPr/>
        </p:nvSpPr>
        <p:spPr>
          <a:xfrm>
            <a:off x="3563888" y="4869160"/>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 Ziele</a:t>
            </a:r>
            <a:endParaRPr lang="de-DE" dirty="0"/>
          </a:p>
        </p:txBody>
      </p:sp>
      <p:sp>
        <p:nvSpPr>
          <p:cNvPr id="15" name="Rectangle 14"/>
          <p:cNvSpPr/>
          <p:nvPr/>
        </p:nvSpPr>
        <p:spPr>
          <a:xfrm>
            <a:off x="6300192" y="321297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mehrere Personen</a:t>
            </a:r>
            <a:endParaRPr lang="de-DE" dirty="0"/>
          </a:p>
        </p:txBody>
      </p:sp>
      <p:sp>
        <p:nvSpPr>
          <p:cNvPr id="16" name="Rectangle 15"/>
          <p:cNvSpPr/>
          <p:nvPr/>
        </p:nvSpPr>
        <p:spPr>
          <a:xfrm>
            <a:off x="3563888" y="1772816"/>
            <a:ext cx="2034806" cy="764805"/>
          </a:xfrm>
          <a:prstGeom prst="rect">
            <a:avLst/>
          </a:prstGeom>
          <a:solidFill>
            <a:schemeClr val="accent5">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Wir-Gefühl</a:t>
            </a:r>
            <a:endParaRPr lang="de-DE" dirty="0"/>
          </a:p>
        </p:txBody>
      </p:sp>
      <p:sp>
        <p:nvSpPr>
          <p:cNvPr id="3" name="Oval 2"/>
          <p:cNvSpPr/>
          <p:nvPr/>
        </p:nvSpPr>
        <p:spPr>
          <a:xfrm>
            <a:off x="1115616" y="1988840"/>
            <a:ext cx="2232248" cy="864096"/>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Zeitdauer</a:t>
            </a:r>
            <a:endParaRPr lang="de-DE" dirty="0"/>
          </a:p>
        </p:txBody>
      </p:sp>
      <p:sp>
        <p:nvSpPr>
          <p:cNvPr id="18" name="Oval 17"/>
          <p:cNvSpPr/>
          <p:nvPr/>
        </p:nvSpPr>
        <p:spPr>
          <a:xfrm>
            <a:off x="1115616" y="4221088"/>
            <a:ext cx="2123728" cy="936104"/>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a:t>
            </a:r>
          </a:p>
          <a:p>
            <a:pPr algn="ctr"/>
            <a:r>
              <a:rPr lang="de-DE" dirty="0" smtClean="0"/>
              <a:t>Arbeitsverein-barungen</a:t>
            </a:r>
            <a:endParaRPr lang="de-DE" dirty="0"/>
          </a:p>
        </p:txBody>
      </p:sp>
      <p:sp>
        <p:nvSpPr>
          <p:cNvPr id="19" name="Oval 18"/>
          <p:cNvSpPr/>
          <p:nvPr/>
        </p:nvSpPr>
        <p:spPr>
          <a:xfrm>
            <a:off x="6012160" y="4221088"/>
            <a:ext cx="2123728" cy="936104"/>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gemeinsame Werte</a:t>
            </a:r>
            <a:endParaRPr lang="de-DE" dirty="0"/>
          </a:p>
        </p:txBody>
      </p:sp>
      <p:sp>
        <p:nvSpPr>
          <p:cNvPr id="20" name="Oval 19"/>
          <p:cNvSpPr/>
          <p:nvPr/>
        </p:nvSpPr>
        <p:spPr>
          <a:xfrm>
            <a:off x="6012159" y="1867187"/>
            <a:ext cx="2381363" cy="1152127"/>
          </a:xfrm>
          <a:prstGeom prst="ellipse">
            <a:avLst/>
          </a:prstGeom>
          <a:solidFill>
            <a:schemeClr val="accent5">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dirty="0" smtClean="0"/>
              <a:t>team- </a:t>
            </a:r>
          </a:p>
          <a:p>
            <a:pPr algn="ctr"/>
            <a:r>
              <a:rPr lang="de-DE" dirty="0" smtClean="0"/>
              <a:t>fördernde </a:t>
            </a:r>
          </a:p>
          <a:p>
            <a:pPr algn="ctr"/>
            <a:r>
              <a:rPr lang="de-DE" dirty="0" smtClean="0"/>
              <a:t>(Funktions-) Rollen</a:t>
            </a:r>
            <a:endParaRPr lang="de-DE" dirty="0"/>
          </a:p>
        </p:txBody>
      </p:sp>
      <p:sp>
        <p:nvSpPr>
          <p:cNvPr id="7" name="TextBox 6"/>
          <p:cNvSpPr txBox="1"/>
          <p:nvPr/>
        </p:nvSpPr>
        <p:spPr>
          <a:xfrm>
            <a:off x="5943600" y="5661248"/>
            <a:ext cx="1805302" cy="276999"/>
          </a:xfrm>
          <a:prstGeom prst="rect">
            <a:avLst/>
          </a:prstGeom>
          <a:noFill/>
        </p:spPr>
        <p:txBody>
          <a:bodyPr wrap="none" rtlCol="0">
            <a:spAutoFit/>
          </a:bodyPr>
          <a:lstStyle/>
          <a:p>
            <a:r>
              <a:rPr lang="de-DE" sz="1200" dirty="0" smtClean="0">
                <a:latin typeface="Calibri" pitchFamily="34" charset="0"/>
                <a:cs typeface="Calibri"/>
              </a:rPr>
              <a:t>(nach: Philipp 2006, S. 29)</a:t>
            </a:r>
            <a:endParaRPr lang="de-DE" sz="1200" dirty="0">
              <a:latin typeface="Calibri" pitchFamily="34" charset="0"/>
              <a:cs typeface="Calibri"/>
            </a:endParaRPr>
          </a:p>
        </p:txBody>
      </p:sp>
      <p:sp>
        <p:nvSpPr>
          <p:cNvPr id="17"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Qualitätsaspekte von Teams </a:t>
            </a:r>
          </a:p>
          <a:p>
            <a:pPr lvl="0" eaLnBrk="0" hangingPunct="0">
              <a:defRPr/>
            </a:pPr>
            <a:r>
              <a:rPr lang="de-DE" sz="2300" b="1" kern="0" dirty="0" smtClean="0">
                <a:solidFill>
                  <a:srgbClr val="003264"/>
                </a:solidFill>
                <a:latin typeface="Calibri"/>
                <a:cs typeface="Calibri"/>
              </a:rPr>
              <a:t>							</a:t>
            </a:r>
          </a:p>
        </p:txBody>
      </p:sp>
      <p:sp>
        <p:nvSpPr>
          <p:cNvPr id="21" name="Oval 20"/>
          <p:cNvSpPr>
            <a:spLocks noChangeAspect="1"/>
          </p:cNvSpPr>
          <p:nvPr/>
        </p:nvSpPr>
        <p:spPr bwMode="auto">
          <a:xfrm>
            <a:off x="4211960" y="3789040"/>
            <a:ext cx="1008093" cy="1008093"/>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Team-</a:t>
            </a:r>
          </a:p>
          <a:p>
            <a:pPr marL="0" marR="0" indent="0" algn="ctr" defTabSz="914400" rtl="0" eaLnBrk="0" fontAlgn="base" latinLnBrk="0" hangingPunct="0">
              <a:lnSpc>
                <a:spcPct val="100000"/>
              </a:lnSpc>
              <a:spcBef>
                <a:spcPct val="0"/>
              </a:spcBef>
              <a:spcAft>
                <a:spcPct val="0"/>
              </a:spcAft>
              <a:buClrTx/>
              <a:buSzTx/>
              <a:buFontTx/>
              <a:buNone/>
              <a:tabLst/>
            </a:pPr>
            <a:r>
              <a:rPr lang="de-DE" dirty="0" smtClean="0">
                <a:latin typeface="+mn-lt"/>
              </a:rPr>
              <a:t>leitung</a:t>
            </a:r>
            <a:endParaRPr kumimoji="0" lang="de-DE"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42654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304800" y="2134145"/>
            <a:ext cx="8083624" cy="3167063"/>
          </a:xfrm>
        </p:spPr>
        <p:txBody>
          <a:bodyPr/>
          <a:lstStyle/>
          <a:p>
            <a:pPr marL="180000" indent="-187200">
              <a:buFont typeface="Arial"/>
              <a:buChar char="•"/>
            </a:pPr>
            <a:r>
              <a:rPr lang="de-DE" b="0" dirty="0" smtClean="0">
                <a:solidFill>
                  <a:schemeClr val="tx1"/>
                </a:solidFill>
                <a:ea typeface="ＭＳ Ｐゴシック" pitchFamily="34" charset="-128"/>
              </a:rPr>
              <a:t>In Professionellen Lerngemeinschaften reden die Lehrkräfte miteinander über ihren Unterricht, dessen Vorzüge und Probleme.</a:t>
            </a:r>
          </a:p>
          <a:p>
            <a:pPr marL="180000" indent="-187200">
              <a:buFont typeface="Arial"/>
              <a:buChar char="•"/>
            </a:pPr>
            <a:r>
              <a:rPr lang="de-DE" b="0" dirty="0" smtClean="0">
                <a:solidFill>
                  <a:schemeClr val="tx1"/>
                </a:solidFill>
                <a:ea typeface="ＭＳ Ｐゴシック" pitchFamily="34" charset="-128"/>
              </a:rPr>
              <a:t>Zusammen entwickeln sie  Überzeugungen, Werthaltungen und Normen, die als Basis für das pädagogische Handeln in der Schule akzeptiert werden.</a:t>
            </a:r>
          </a:p>
          <a:p>
            <a:pPr marL="180000" indent="-187200">
              <a:buFont typeface="Arial"/>
              <a:buChar char="•"/>
            </a:pPr>
            <a:r>
              <a:rPr lang="de-DE" b="0" dirty="0" smtClean="0">
                <a:solidFill>
                  <a:schemeClr val="tx1"/>
                </a:solidFill>
                <a:ea typeface="ＭＳ Ｐゴシック" pitchFamily="34" charset="-128"/>
              </a:rPr>
              <a:t>Die Lehrerinnen und Lehrer verstehen sich als Lernerinnen und Lerner</a:t>
            </a:r>
            <a:r>
              <a:rPr lang="de-DE" altLang="ja-JP" b="0" dirty="0" smtClean="0">
                <a:solidFill>
                  <a:schemeClr val="tx1"/>
                </a:solidFill>
                <a:ea typeface="ＭＳ Ｐゴシック" pitchFamily="34" charset="-128"/>
              </a:rPr>
              <a:t>, die miteinander und voneinander lernen.</a:t>
            </a:r>
            <a:endParaRPr lang="de-DE" b="0" dirty="0" smtClean="0">
              <a:solidFill>
                <a:schemeClr val="tx1"/>
              </a:solidFill>
              <a:ea typeface="ＭＳ Ｐゴシック" pitchFamily="34" charset="-128"/>
            </a:endParaRPr>
          </a:p>
        </p:txBody>
      </p:sp>
      <p:sp>
        <p:nvSpPr>
          <p:cNvPr id="55300" name="Textfeld 4"/>
          <p:cNvSpPr txBox="1">
            <a:spLocks noChangeArrowheads="1"/>
          </p:cNvSpPr>
          <p:nvPr/>
        </p:nvSpPr>
        <p:spPr bwMode="auto">
          <a:xfrm>
            <a:off x="5580112" y="4069584"/>
            <a:ext cx="33123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Wingdings" pitchFamily="2" charset="2"/>
              <a:buNone/>
            </a:pPr>
            <a:r>
              <a:rPr lang="de-DE" sz="1200" dirty="0" smtClean="0">
                <a:latin typeface="Calibri"/>
                <a:cs typeface="Calibri"/>
              </a:rPr>
              <a:t>(nach: Bonsen/Rolff 2006, S. 167-184)                                                                                                                      </a:t>
            </a:r>
            <a:endParaRPr lang="de-DE" sz="1200" dirty="0">
              <a:latin typeface="Calibri"/>
              <a:cs typeface="Calibri"/>
            </a:endParaRPr>
          </a:p>
        </p:txBody>
      </p:sp>
      <p:sp>
        <p:nvSpPr>
          <p:cNvPr id="7" name="Titel 1"/>
          <p:cNvSpPr txBox="1">
            <a:spLocks/>
          </p:cNvSpPr>
          <p:nvPr/>
        </p:nvSpPr>
        <p:spPr bwMode="gray">
          <a:xfrm>
            <a:off x="304800" y="1066800"/>
            <a:ext cx="8839200" cy="4899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eaLnBrk="0" hangingPunct="0">
              <a:defRPr/>
            </a:pPr>
            <a:r>
              <a:rPr lang="de-DE" sz="2300" b="1" kern="0" dirty="0" smtClean="0">
                <a:solidFill>
                  <a:srgbClr val="003264"/>
                </a:solidFill>
                <a:latin typeface="Calibri"/>
                <a:cs typeface="Calibri"/>
              </a:rPr>
              <a:t>Teams im pädagogischen Bereich: </a:t>
            </a:r>
            <a:r>
              <a:rPr lang="de-DE" sz="2300" b="1" kern="0" dirty="0" err="1" smtClean="0">
                <a:solidFill>
                  <a:srgbClr val="003264"/>
                </a:solidFill>
                <a:latin typeface="Calibri"/>
                <a:cs typeface="Calibri"/>
              </a:rPr>
              <a:t>LehrerInnenteams</a:t>
            </a:r>
            <a:r>
              <a:rPr lang="de-DE" sz="2300" b="1" kern="0" dirty="0" smtClean="0">
                <a:solidFill>
                  <a:srgbClr val="003264"/>
                </a:solidFill>
                <a:latin typeface="Calibri"/>
                <a:cs typeface="Calibri"/>
              </a:rPr>
              <a:t> als </a:t>
            </a:r>
            <a:r>
              <a:rPr lang="de-DE" sz="2300" b="1" kern="0" dirty="0" smtClean="0">
                <a:latin typeface="Calibri"/>
                <a:cs typeface="Calibri"/>
              </a:rPr>
              <a:t>P</a:t>
            </a:r>
            <a:r>
              <a:rPr lang="de-DE" sz="2300" b="1" kern="0" dirty="0" smtClean="0">
                <a:solidFill>
                  <a:srgbClr val="003264"/>
                </a:solidFill>
                <a:latin typeface="Calibri"/>
                <a:cs typeface="Calibri"/>
              </a:rPr>
              <a:t>rofessionelle  </a:t>
            </a:r>
            <a:r>
              <a:rPr lang="de-DE" sz="2300" b="1" kern="0" dirty="0" smtClean="0">
                <a:latin typeface="Calibri"/>
                <a:cs typeface="Calibri"/>
              </a:rPr>
              <a:t>L</a:t>
            </a:r>
            <a:r>
              <a:rPr lang="de-DE" sz="2300" b="1" kern="0" dirty="0" smtClean="0">
                <a:solidFill>
                  <a:srgbClr val="003264"/>
                </a:solidFill>
                <a:latin typeface="Calibri"/>
                <a:cs typeface="Calibri"/>
              </a:rPr>
              <a:t>ern</a:t>
            </a:r>
            <a:r>
              <a:rPr lang="de-DE" sz="2300" b="1" kern="0" dirty="0" smtClean="0">
                <a:latin typeface="Calibri"/>
                <a:cs typeface="Calibri"/>
              </a:rPr>
              <a:t>g</a:t>
            </a:r>
            <a:r>
              <a:rPr lang="de-DE" sz="2300" b="1" kern="0" dirty="0" smtClean="0">
                <a:solidFill>
                  <a:srgbClr val="003264"/>
                </a:solidFill>
                <a:latin typeface="Calibri"/>
                <a:cs typeface="Calibri"/>
              </a:rPr>
              <a:t>emeinschaft </a:t>
            </a:r>
            <a:r>
              <a:rPr lang="de-DE" sz="2300" b="1" dirty="0" smtClean="0">
                <a:latin typeface="Calibri" pitchFamily="34" charset="0"/>
              </a:rPr>
              <a:t>–</a:t>
            </a:r>
            <a:r>
              <a:rPr lang="de-DE" sz="2300" b="1" kern="0" dirty="0" smtClean="0">
                <a:solidFill>
                  <a:srgbClr val="003264"/>
                </a:solidFill>
                <a:latin typeface="Calibri"/>
                <a:cs typeface="Calibri"/>
              </a:rPr>
              <a:t> Merkmale							</a:t>
            </a:r>
          </a:p>
        </p:txBody>
      </p:sp>
      <p:pic>
        <p:nvPicPr>
          <p:cNvPr id="6" name="Grafik 5" descr="P:\Laufende Projekte\63101\Kommunikation_ÖA\Fotoauswahl_Veit\Schulen Helmstedt0099.JPG"/>
          <p:cNvPicPr/>
          <p:nvPr/>
        </p:nvPicPr>
        <p:blipFill>
          <a:blip r:embed="rId3" cstate="print"/>
          <a:srcRect/>
          <a:stretch>
            <a:fillRect/>
          </a:stretch>
        </p:blipFill>
        <p:spPr bwMode="auto">
          <a:xfrm>
            <a:off x="5436096" y="4509120"/>
            <a:ext cx="2952328" cy="20444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Inhaltsplatzhalter 2"/>
          <p:cNvSpPr>
            <a:spLocks noGrp="1"/>
          </p:cNvSpPr>
          <p:nvPr>
            <p:ph sz="quarter" idx="1"/>
          </p:nvPr>
        </p:nvSpPr>
        <p:spPr>
          <a:xfrm>
            <a:off x="304800" y="1834257"/>
            <a:ext cx="8464550" cy="4187031"/>
          </a:xfrm>
        </p:spPr>
        <p:txBody>
          <a:bodyPr/>
          <a:lstStyle/>
          <a:p>
            <a:pPr marL="0" indent="0">
              <a:buFont typeface="Wingdings" pitchFamily="2" charset="2"/>
              <a:buNone/>
            </a:pPr>
            <a:r>
              <a:rPr lang="de-DE" b="0" dirty="0" smtClean="0">
                <a:ea typeface="ＭＳ Ｐゴシック" pitchFamily="34" charset="-128"/>
              </a:rPr>
              <a:t>Fünf Bestimmungskriterien für Professionelle Lerngemeinschaften vor dem Hintergrund von Gemeinschaftswerten wie Hilfekultur und Fehlertoleranz:</a:t>
            </a:r>
          </a:p>
          <a:p>
            <a:pPr marL="268288" indent="-268288">
              <a:buFont typeface="+mj-lt"/>
              <a:buAutoNum type="arabicPeriod"/>
            </a:pPr>
            <a:r>
              <a:rPr lang="de-DE" b="0" dirty="0" smtClean="0">
                <a:ea typeface="ＭＳ Ｐゴシック" pitchFamily="34" charset="-128"/>
              </a:rPr>
              <a:t>reflektierender Dialog</a:t>
            </a:r>
          </a:p>
          <a:p>
            <a:pPr marL="268288" indent="-268288">
              <a:buFont typeface="+mj-lt"/>
              <a:buAutoNum type="arabicPeriod"/>
            </a:pPr>
            <a:r>
              <a:rPr lang="de-DE" b="0" dirty="0" smtClean="0">
                <a:ea typeface="ＭＳ Ｐゴシック" pitchFamily="34" charset="-128"/>
              </a:rPr>
              <a:t>Deprivatisierung der Unterrichtspraxis</a:t>
            </a:r>
          </a:p>
          <a:p>
            <a:pPr marL="268288" indent="-268288">
              <a:buFont typeface="+mj-lt"/>
              <a:buAutoNum type="arabicPeriod"/>
            </a:pPr>
            <a:r>
              <a:rPr lang="de-DE" b="0" dirty="0" smtClean="0">
                <a:ea typeface="ＭＳ Ｐゴシック" pitchFamily="34" charset="-128"/>
              </a:rPr>
              <a:t>Fokus auf Lernen statt auf Lehren</a:t>
            </a:r>
          </a:p>
          <a:p>
            <a:pPr marL="268288" indent="-268288">
              <a:buFont typeface="+mj-lt"/>
              <a:buAutoNum type="arabicPeriod"/>
            </a:pPr>
            <a:r>
              <a:rPr lang="de-DE" b="0" dirty="0" smtClean="0">
                <a:ea typeface="ＭＳ Ｐゴシック" pitchFamily="34" charset="-128"/>
              </a:rPr>
              <a:t>Zusammenarbeit</a:t>
            </a:r>
          </a:p>
          <a:p>
            <a:pPr marL="268288" indent="-268288">
              <a:buFont typeface="+mj-lt"/>
              <a:buAutoNum type="arabicPeriod"/>
            </a:pPr>
            <a:r>
              <a:rPr lang="de-DE" b="0" dirty="0" smtClean="0">
                <a:ea typeface="ＭＳ Ｐゴシック" pitchFamily="34" charset="-128"/>
              </a:rPr>
              <a:t>gemeinsame handlungsleitende Ziele</a:t>
            </a:r>
          </a:p>
        </p:txBody>
      </p:sp>
      <p:sp>
        <p:nvSpPr>
          <p:cNvPr id="7" name="Titel 1"/>
          <p:cNvSpPr txBox="1">
            <a:spLocks/>
          </p:cNvSpPr>
          <p:nvPr/>
        </p:nvSpPr>
        <p:spPr bwMode="gray">
          <a:xfrm>
            <a:off x="304800" y="1066800"/>
            <a:ext cx="858768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Lerngemeinschaften bedeuten mehr als Kooperation</a:t>
            </a:r>
          </a:p>
        </p:txBody>
      </p:sp>
      <p:sp>
        <p:nvSpPr>
          <p:cNvPr id="5" name="Textfeld 4"/>
          <p:cNvSpPr txBox="1">
            <a:spLocks noChangeArrowheads="1"/>
          </p:cNvSpPr>
          <p:nvPr/>
        </p:nvSpPr>
        <p:spPr bwMode="auto">
          <a:xfrm>
            <a:off x="3491880" y="5157192"/>
            <a:ext cx="33123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buFont typeface="Wingdings" pitchFamily="2" charset="2"/>
              <a:buNone/>
            </a:pPr>
            <a:r>
              <a:rPr lang="de-DE" sz="1200" dirty="0" smtClean="0">
                <a:latin typeface="Calibri"/>
                <a:cs typeface="Calibri"/>
              </a:rPr>
              <a:t>(nach: Bonsen/Rolff 2006, S. 167-184)                                                                                                                      </a:t>
            </a:r>
            <a:endParaRPr lang="de-DE" sz="1200" dirty="0">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306000" y="2204864"/>
            <a:ext cx="8443913" cy="3960440"/>
          </a:xfrm>
        </p:spPr>
        <p:txBody>
          <a:bodyPr/>
          <a:lstStyle/>
          <a:p>
            <a:pPr>
              <a:buFont typeface="Arial"/>
              <a:buChar char="•"/>
            </a:pPr>
            <a:r>
              <a:rPr lang="de-DE" b="0" dirty="0" smtClean="0">
                <a:latin typeface="+mn-lt"/>
                <a:ea typeface="ＭＳ Ｐゴシック" pitchFamily="34" charset="-128"/>
              </a:rPr>
              <a:t>ein erfolgreiches Lernen neuer Unterrichtstechniken und eine Erweiterung des professionellen Wissens über diese,</a:t>
            </a:r>
          </a:p>
          <a:p>
            <a:pPr>
              <a:buFont typeface="Arial"/>
              <a:buChar char="•"/>
            </a:pPr>
            <a:r>
              <a:rPr lang="de-DE" b="0" dirty="0" smtClean="0">
                <a:latin typeface="+mn-lt"/>
                <a:ea typeface="ＭＳ Ｐゴシック" pitchFamily="34" charset="-128"/>
              </a:rPr>
              <a:t>eine Zunahme neuerer, fachlicher Innovationen und ein tieferes Verständnis über den Transport des Unterrichtsstoffes</a:t>
            </a:r>
          </a:p>
          <a:p>
            <a:pPr>
              <a:buFont typeface="Arial"/>
              <a:buChar char="•"/>
            </a:pPr>
            <a:r>
              <a:rPr lang="de-DE" b="0" dirty="0" smtClean="0">
                <a:latin typeface="+mn-lt"/>
                <a:ea typeface="ＭＳ Ｐゴシック" pitchFamily="34" charset="-128"/>
              </a:rPr>
              <a:t>ein klares Verständnis über die Einflussmöglichkeit der eigenen Lehrer/-innen-Rolle und der Wichtigkeit,</a:t>
            </a:r>
          </a:p>
          <a:p>
            <a:pPr>
              <a:buFont typeface="Arial"/>
              <a:buChar char="•"/>
            </a:pPr>
            <a:r>
              <a:rPr lang="de-DE" b="0" dirty="0" smtClean="0">
                <a:latin typeface="+mn-lt"/>
                <a:ea typeface="ＭＳ Ｐゴシック" pitchFamily="34" charset="-128"/>
              </a:rPr>
              <a:t>eine spürbar größere Bereitschaft, sich auf die besonderen Bedürfnisse der Schüler/-innen einzustellen und den eigenen Unterricht dahingehend umzustellen.							</a:t>
            </a:r>
            <a:endParaRPr lang="de-DE" sz="2400" b="0" dirty="0" smtClean="0">
              <a:ea typeface="ＭＳ Ｐゴシック" pitchFamily="34" charset="-128"/>
            </a:endParaRPr>
          </a:p>
        </p:txBody>
      </p:sp>
      <p:sp>
        <p:nvSpPr>
          <p:cNvPr id="6" name="Titel 1"/>
          <p:cNvSpPr txBox="1">
            <a:spLocks/>
          </p:cNvSpPr>
          <p:nvPr/>
        </p:nvSpPr>
        <p:spPr bwMode="gray">
          <a:xfrm>
            <a:off x="306000" y="1065600"/>
            <a:ext cx="8514472"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In Kollegien, die sich als Professionelle Lerngemeinschaften bezeichnen lassen, zeigt/zeigen sich (1/2) …</a:t>
            </a:r>
            <a:br>
              <a:rPr lang="de-DE" sz="2300" b="1" kern="0" dirty="0" smtClean="0">
                <a:solidFill>
                  <a:srgbClr val="003264"/>
                </a:solidFill>
                <a:latin typeface="Calibri"/>
                <a:cs typeface="Calibri"/>
              </a:rPr>
            </a:b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endParaRPr lang="de-DE" sz="2300" b="1" kern="0" dirty="0" smtClean="0">
              <a:solidFill>
                <a:srgbClr val="003264"/>
              </a:solidFill>
              <a:latin typeface="Calibri"/>
              <a:cs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6000" y="1065600"/>
            <a:ext cx="8382000" cy="685800"/>
          </a:xfrm>
        </p:spPr>
        <p:txBody>
          <a:bodyPr/>
          <a:lstStyle/>
          <a:p>
            <a:r>
              <a:rPr lang="de-DE" dirty="0"/>
              <a:t>Ziele und Schritte des Bausteins 2</a:t>
            </a:r>
          </a:p>
        </p:txBody>
      </p:sp>
      <p:sp>
        <p:nvSpPr>
          <p:cNvPr id="7" name="Inhaltsplatzhalter 2"/>
          <p:cNvSpPr>
            <a:spLocks noGrp="1"/>
          </p:cNvSpPr>
          <p:nvPr>
            <p:ph idx="1"/>
          </p:nvPr>
        </p:nvSpPr>
        <p:spPr>
          <a:xfrm>
            <a:off x="251520" y="1628800"/>
            <a:ext cx="8458200" cy="5328592"/>
          </a:xfrm>
        </p:spPr>
        <p:txBody>
          <a:bodyPr/>
          <a:lstStyle/>
          <a:p>
            <a:pPr marL="363538" indent="-363538">
              <a:spcBef>
                <a:spcPts val="0"/>
              </a:spcBef>
              <a:buFont typeface="+mj-lt"/>
              <a:buAutoNum type="arabicPeriod"/>
            </a:pPr>
            <a:r>
              <a:rPr lang="de-DE" b="0" dirty="0"/>
              <a:t>Bedeutung von Teamarbeit im Umgang mit Heterogenität </a:t>
            </a:r>
          </a:p>
          <a:p>
            <a:pPr marL="363538" indent="-363538">
              <a:spcBef>
                <a:spcPts val="0"/>
              </a:spcBef>
              <a:buFont typeface="+mj-lt"/>
              <a:buAutoNum type="arabicPeriod"/>
            </a:pPr>
            <a:r>
              <a:rPr lang="de-DE" b="0" dirty="0"/>
              <a:t>Die Bedeutung von Teamarbeit für die Unterrichtsentwicklung</a:t>
            </a:r>
          </a:p>
          <a:p>
            <a:pPr marL="363538" indent="-363538">
              <a:spcBef>
                <a:spcPts val="0"/>
              </a:spcBef>
              <a:buFont typeface="+mj-lt"/>
              <a:buAutoNum type="arabicPeriod"/>
            </a:pPr>
            <a:r>
              <a:rPr lang="de-DE" b="0" dirty="0"/>
              <a:t>Die Unterscheidung: </a:t>
            </a:r>
            <a:r>
              <a:rPr lang="de-DE" b="0" dirty="0" smtClean="0"/>
              <a:t>Gruppe/Team/Professionelle </a:t>
            </a:r>
            <a:r>
              <a:rPr lang="de-DE" b="0" dirty="0"/>
              <a:t>Lerngemeinschaft</a:t>
            </a:r>
          </a:p>
          <a:p>
            <a:pPr marL="363538" indent="-363538">
              <a:spcBef>
                <a:spcPts val="0"/>
              </a:spcBef>
              <a:buFont typeface="+mj-lt"/>
              <a:buAutoNum type="arabicPeriod"/>
            </a:pPr>
            <a:r>
              <a:rPr lang="de-DE" b="0" dirty="0"/>
              <a:t>Qualitätsmerkmale einer Professionellen Lerngemeinschaft</a:t>
            </a:r>
          </a:p>
          <a:p>
            <a:pPr marL="363538" indent="-363538">
              <a:spcBef>
                <a:spcPts val="0"/>
              </a:spcBef>
              <a:buFont typeface="+mj-lt"/>
              <a:buAutoNum type="arabicPeriod"/>
            </a:pPr>
            <a:r>
              <a:rPr lang="de-DE" b="0" dirty="0"/>
              <a:t>Der Teamcheck: Wie arbeite ich an meiner Schule?</a:t>
            </a:r>
          </a:p>
          <a:p>
            <a:pPr marL="363538" indent="-363538">
              <a:spcBef>
                <a:spcPts val="0"/>
              </a:spcBef>
              <a:buFont typeface="+mj-lt"/>
              <a:buAutoNum type="arabicPeriod"/>
            </a:pPr>
            <a:r>
              <a:rPr lang="de-DE" b="0" dirty="0"/>
              <a:t>Was muss sich verändern? Ableitung von Entwicklungsbedarfen im Klassenteam.</a:t>
            </a:r>
          </a:p>
          <a:p>
            <a:pPr marL="457200" indent="-457200">
              <a:spcBef>
                <a:spcPts val="0"/>
              </a:spcBef>
            </a:pPr>
            <a:endParaRPr lang="de-DE" sz="2400" dirty="0" smtClean="0"/>
          </a:p>
          <a:p>
            <a:pPr marL="457200" indent="-457200">
              <a:spcBef>
                <a:spcPts val="0"/>
              </a:spcBef>
            </a:pPr>
            <a:endParaRPr lang="de-DE" sz="2400" dirty="0"/>
          </a:p>
          <a:p>
            <a:pPr marL="457200" indent="-457200">
              <a:spcBef>
                <a:spcPts val="0"/>
              </a:spcBef>
            </a:pPr>
            <a:endParaRPr lang="de-DE" sz="2400" dirty="0" smtClean="0"/>
          </a:p>
        </p:txBody>
      </p:sp>
    </p:spTree>
    <p:extLst>
      <p:ext uri="{BB962C8B-B14F-4D97-AF65-F5344CB8AC3E}">
        <p14:creationId xmlns:p14="http://schemas.microsoft.com/office/powerpoint/2010/main" val="2346136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txBox="1">
            <a:spLocks/>
          </p:cNvSpPr>
          <p:nvPr/>
        </p:nvSpPr>
        <p:spPr bwMode="gray">
          <a:xfrm>
            <a:off x="306000" y="1065600"/>
            <a:ext cx="8514472"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In Kollegien, die sich als Professionelle Lerngemeinschaften bezeichnen lassen, zeigt sich/zeigen sich (2/2) …</a:t>
            </a:r>
          </a:p>
          <a:p>
            <a:pPr lvl="0" eaLnBrk="0" hangingPunct="0">
              <a:defRPr/>
            </a:pP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r>
              <a:rPr lang="de-DE" sz="2300" b="1" kern="0" dirty="0" smtClean="0">
                <a:solidFill>
                  <a:srgbClr val="003264"/>
                </a:solidFill>
                <a:latin typeface="Calibri"/>
                <a:cs typeface="Calibri"/>
              </a:rPr>
              <a:t/>
            </a:r>
            <a:br>
              <a:rPr lang="de-DE" sz="2300" b="1" kern="0" dirty="0" smtClean="0">
                <a:solidFill>
                  <a:srgbClr val="003264"/>
                </a:solidFill>
                <a:latin typeface="Calibri"/>
                <a:cs typeface="Calibri"/>
              </a:rPr>
            </a:br>
            <a:endParaRPr lang="de-DE" sz="2300" b="1" kern="0" dirty="0" smtClean="0">
              <a:solidFill>
                <a:srgbClr val="003264"/>
              </a:solidFill>
              <a:latin typeface="Calibri"/>
              <a:cs typeface="Calibri"/>
            </a:endParaRPr>
          </a:p>
          <a:p>
            <a:pPr lvl="0" eaLnBrk="0" hangingPunct="0">
              <a:defRPr/>
            </a:pPr>
            <a:endParaRPr lang="de-DE" sz="2300" b="1" kern="0" dirty="0">
              <a:solidFill>
                <a:srgbClr val="003264"/>
              </a:solidFill>
              <a:latin typeface="Calibri"/>
              <a:cs typeface="Calibri"/>
            </a:endParaRPr>
          </a:p>
        </p:txBody>
      </p:sp>
      <p:sp>
        <p:nvSpPr>
          <p:cNvPr id="2" name="Textfeld 1"/>
          <p:cNvSpPr txBox="1"/>
          <p:nvPr/>
        </p:nvSpPr>
        <p:spPr>
          <a:xfrm>
            <a:off x="306000" y="1844824"/>
            <a:ext cx="8226440" cy="5170646"/>
          </a:xfrm>
          <a:prstGeom prst="rect">
            <a:avLst/>
          </a:prstGeom>
          <a:noFill/>
        </p:spPr>
        <p:txBody>
          <a:bodyPr wrap="square" rtlCol="0">
            <a:spAutoFit/>
          </a:bodyPr>
          <a:lstStyle/>
          <a:p>
            <a:pPr marL="190500" indent="-190500">
              <a:spcBef>
                <a:spcPts val="1200"/>
              </a:spcBef>
              <a:spcAft>
                <a:spcPts val="0"/>
              </a:spcAft>
              <a:buClr>
                <a:schemeClr val="hlink"/>
              </a:buClr>
              <a:buFont typeface="Arial"/>
              <a:buChar char="•"/>
            </a:pPr>
            <a:r>
              <a:rPr lang="en-US" dirty="0">
                <a:solidFill>
                  <a:srgbClr val="003264"/>
                </a:solidFill>
                <a:latin typeface="+mn-lt"/>
                <a:cs typeface="Calibri"/>
              </a:rPr>
              <a:t>e</a:t>
            </a:r>
            <a:r>
              <a:rPr lang="en-US" dirty="0" smtClean="0">
                <a:solidFill>
                  <a:srgbClr val="003264"/>
                </a:solidFill>
                <a:latin typeface="+mn-lt"/>
                <a:cs typeface="Calibri"/>
              </a:rPr>
              <a:t>i</a:t>
            </a:r>
            <a:r>
              <a:rPr lang="de-DE" dirty="0">
                <a:solidFill>
                  <a:srgbClr val="003264"/>
                </a:solidFill>
                <a:latin typeface="+mn-lt"/>
                <a:cs typeface="Calibri"/>
              </a:rPr>
              <a:t>ne </a:t>
            </a:r>
            <a:r>
              <a:rPr lang="de-DE" dirty="0" smtClean="0">
                <a:solidFill>
                  <a:srgbClr val="003264"/>
                </a:solidFill>
                <a:latin typeface="+mn-lt"/>
                <a:cs typeface="Calibri"/>
              </a:rPr>
              <a:t>Verringerung </a:t>
            </a:r>
            <a:r>
              <a:rPr lang="de-DE" dirty="0">
                <a:solidFill>
                  <a:srgbClr val="003264"/>
                </a:solidFill>
                <a:latin typeface="+mn-lt"/>
                <a:cs typeface="Calibri"/>
              </a:rPr>
              <a:t>der Isolation von </a:t>
            </a:r>
            <a:r>
              <a:rPr lang="de-DE" dirty="0" smtClean="0">
                <a:solidFill>
                  <a:srgbClr val="003264"/>
                </a:solidFill>
                <a:latin typeface="+mn-lt"/>
                <a:cs typeface="Calibri"/>
              </a:rPr>
              <a:t>Lehrerinnen </a:t>
            </a:r>
            <a:r>
              <a:rPr lang="de-DE" dirty="0">
                <a:solidFill>
                  <a:srgbClr val="003264"/>
                </a:solidFill>
                <a:latin typeface="+mn-lt"/>
                <a:cs typeface="Calibri"/>
              </a:rPr>
              <a:t>und Lehrern,  </a:t>
            </a: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wirkungsvolle </a:t>
            </a:r>
            <a:r>
              <a:rPr lang="de-DE" dirty="0">
                <a:solidFill>
                  <a:srgbClr val="003264"/>
                </a:solidFill>
                <a:latin typeface="+mn-lt"/>
                <a:cs typeface="Calibri"/>
              </a:rPr>
              <a:t>Lernprozesse, die </a:t>
            </a:r>
            <a:r>
              <a:rPr lang="de-DE" dirty="0" smtClean="0">
                <a:solidFill>
                  <a:srgbClr val="003264"/>
                </a:solidFill>
                <a:latin typeface="+mn-lt"/>
                <a:cs typeface="Calibri"/>
              </a:rPr>
              <a:t>den </a:t>
            </a:r>
            <a:r>
              <a:rPr lang="de-DE" dirty="0">
                <a:solidFill>
                  <a:srgbClr val="003264"/>
                </a:solidFill>
                <a:latin typeface="+mn-lt"/>
                <a:cs typeface="Calibri"/>
              </a:rPr>
              <a:t>Unterricht </a:t>
            </a:r>
            <a:r>
              <a:rPr lang="de-DE" dirty="0" smtClean="0">
                <a:solidFill>
                  <a:srgbClr val="003264"/>
                </a:solidFill>
                <a:latin typeface="+mn-lt"/>
                <a:cs typeface="Calibri"/>
              </a:rPr>
              <a:t>verbessern und neues </a:t>
            </a:r>
            <a:r>
              <a:rPr lang="de-DE" dirty="0">
                <a:solidFill>
                  <a:srgbClr val="003264"/>
                </a:solidFill>
                <a:latin typeface="+mn-lt"/>
                <a:cs typeface="Calibri"/>
              </a:rPr>
              <a:t>Wissen </a:t>
            </a:r>
            <a:r>
              <a:rPr lang="de-DE" dirty="0" smtClean="0">
                <a:solidFill>
                  <a:srgbClr val="003264"/>
                </a:solidFill>
                <a:latin typeface="+mn-lt"/>
                <a:cs typeface="Calibri"/>
              </a:rPr>
              <a:t>über ihn schaffen</a:t>
            </a:r>
            <a:r>
              <a:rPr lang="de-DE" dirty="0">
                <a:solidFill>
                  <a:srgbClr val="003264"/>
                </a:solidFill>
                <a:latin typeface="+mn-lt"/>
                <a:cs typeface="Calibri"/>
              </a:rPr>
              <a:t>,</a:t>
            </a: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das </a:t>
            </a:r>
            <a:r>
              <a:rPr lang="de-DE" dirty="0">
                <a:solidFill>
                  <a:srgbClr val="003264"/>
                </a:solidFill>
                <a:latin typeface="+mn-lt"/>
                <a:cs typeface="Calibri"/>
              </a:rPr>
              <a:t>Bewusstsein, </a:t>
            </a:r>
            <a:r>
              <a:rPr lang="de-DE" dirty="0" smtClean="0">
                <a:solidFill>
                  <a:srgbClr val="003264"/>
                </a:solidFill>
                <a:latin typeface="+mn-lt"/>
                <a:cs typeface="Calibri"/>
              </a:rPr>
              <a:t>dass Lehrer/-innen mit ihren vielfältigen Potentialen und Fähigkeiten voneinander lernen,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eine </a:t>
            </a:r>
            <a:r>
              <a:rPr lang="de-DE" dirty="0">
                <a:solidFill>
                  <a:srgbClr val="003264"/>
                </a:solidFill>
                <a:latin typeface="+mn-lt"/>
                <a:cs typeface="Calibri"/>
              </a:rPr>
              <a:t>größere Berufszufriedenheit und eine höhere </a:t>
            </a:r>
            <a:r>
              <a:rPr lang="de-DE" dirty="0" smtClean="0">
                <a:solidFill>
                  <a:srgbClr val="003264"/>
                </a:solidFill>
                <a:latin typeface="+mn-lt"/>
                <a:cs typeface="Calibri"/>
              </a:rPr>
              <a:t>Motivation, neuen Anforderungen positiv und neugierig zu begegnen,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smtClean="0">
                <a:solidFill>
                  <a:srgbClr val="003264"/>
                </a:solidFill>
                <a:latin typeface="+mn-lt"/>
                <a:cs typeface="Calibri"/>
              </a:rPr>
              <a:t>dass Schüler/-innen in ihren vielfältigen Bedürfnissen deutlicher wahrgenommen und unterstützt werden,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de-DE" dirty="0">
                <a:solidFill>
                  <a:srgbClr val="003264"/>
                </a:solidFill>
                <a:latin typeface="+mn-lt"/>
                <a:cs typeface="Calibri"/>
              </a:rPr>
              <a:t>d</a:t>
            </a:r>
            <a:r>
              <a:rPr lang="de-DE" dirty="0" smtClean="0">
                <a:solidFill>
                  <a:srgbClr val="003264"/>
                </a:solidFill>
                <a:latin typeface="+mn-lt"/>
                <a:cs typeface="Calibri"/>
              </a:rPr>
              <a:t>ass Schüler/-innen sich in Schulen, in den die Menschen zusammenarbeiten, vielfach bessere Leistungen erbringen (Mathematik</a:t>
            </a:r>
            <a:r>
              <a:rPr lang="de-DE" dirty="0">
                <a:solidFill>
                  <a:srgbClr val="003264"/>
                </a:solidFill>
                <a:latin typeface="+mn-lt"/>
                <a:cs typeface="Calibri"/>
              </a:rPr>
              <a:t>, anderen naturwissenschaftlichen Fächern und beim </a:t>
            </a:r>
            <a:r>
              <a:rPr lang="de-DE" dirty="0" smtClean="0">
                <a:solidFill>
                  <a:srgbClr val="003264"/>
                </a:solidFill>
                <a:latin typeface="+mn-lt"/>
                <a:cs typeface="Calibri"/>
              </a:rPr>
              <a:t>Lesen),</a:t>
            </a:r>
            <a:endParaRPr lang="de-DE" dirty="0">
              <a:solidFill>
                <a:srgbClr val="003264"/>
              </a:solidFill>
              <a:latin typeface="+mn-lt"/>
              <a:cs typeface="Calibri"/>
            </a:endParaRPr>
          </a:p>
          <a:p>
            <a:pPr marL="190500" indent="-190500">
              <a:spcBef>
                <a:spcPts val="1200"/>
              </a:spcBef>
              <a:spcAft>
                <a:spcPts val="0"/>
              </a:spcAft>
              <a:buClr>
                <a:schemeClr val="hlink"/>
              </a:buClr>
              <a:buFont typeface="Arial"/>
              <a:buChar char="•"/>
            </a:pPr>
            <a:r>
              <a:rPr lang="en-US" dirty="0" smtClean="0">
                <a:solidFill>
                  <a:srgbClr val="003264"/>
                </a:solidFill>
                <a:latin typeface="+mn-lt"/>
                <a:cs typeface="Calibri"/>
              </a:rPr>
              <a:t>Die </a:t>
            </a:r>
            <a:r>
              <a:rPr lang="en-US" dirty="0" err="1" smtClean="0">
                <a:solidFill>
                  <a:srgbClr val="003264"/>
                </a:solidFill>
                <a:latin typeface="+mn-lt"/>
                <a:cs typeface="Calibri"/>
              </a:rPr>
              <a:t>Bildungsungerechtigkeiten</a:t>
            </a:r>
            <a:r>
              <a:rPr lang="en-US" dirty="0" smtClean="0">
                <a:solidFill>
                  <a:srgbClr val="003264"/>
                </a:solidFill>
                <a:latin typeface="+mn-lt"/>
                <a:cs typeface="Calibri"/>
              </a:rPr>
              <a:t> </a:t>
            </a:r>
            <a:r>
              <a:rPr lang="en-US" dirty="0" err="1" smtClean="0">
                <a:solidFill>
                  <a:srgbClr val="003264"/>
                </a:solidFill>
                <a:latin typeface="+mn-lt"/>
                <a:cs typeface="Calibri"/>
              </a:rPr>
              <a:t>aufgrund</a:t>
            </a:r>
            <a:r>
              <a:rPr lang="en-US" dirty="0" smtClean="0">
                <a:solidFill>
                  <a:srgbClr val="003264"/>
                </a:solidFill>
                <a:latin typeface="+mn-lt"/>
                <a:cs typeface="Calibri"/>
              </a:rPr>
              <a:t> der </a:t>
            </a:r>
            <a:r>
              <a:rPr lang="en-US" dirty="0" err="1" smtClean="0">
                <a:solidFill>
                  <a:srgbClr val="003264"/>
                </a:solidFill>
                <a:latin typeface="+mn-lt"/>
                <a:cs typeface="Calibri"/>
              </a:rPr>
              <a:t>sozialen</a:t>
            </a:r>
            <a:r>
              <a:rPr lang="en-US" dirty="0" smtClean="0">
                <a:solidFill>
                  <a:srgbClr val="003264"/>
                </a:solidFill>
                <a:latin typeface="+mn-lt"/>
                <a:cs typeface="Calibri"/>
              </a:rPr>
              <a:t> </a:t>
            </a:r>
            <a:r>
              <a:rPr lang="en-US" dirty="0" err="1" smtClean="0">
                <a:solidFill>
                  <a:srgbClr val="003264"/>
                </a:solidFill>
                <a:latin typeface="+mn-lt"/>
                <a:cs typeface="Calibri"/>
              </a:rPr>
              <a:t>Herkunft</a:t>
            </a:r>
            <a:r>
              <a:rPr lang="en-US" dirty="0" smtClean="0">
                <a:solidFill>
                  <a:srgbClr val="003264"/>
                </a:solidFill>
                <a:latin typeface="+mn-lt"/>
                <a:cs typeface="Calibri"/>
              </a:rPr>
              <a:t> der </a:t>
            </a:r>
            <a:r>
              <a:rPr lang="en-US" dirty="0" err="1" smtClean="0">
                <a:solidFill>
                  <a:srgbClr val="003264"/>
                </a:solidFill>
                <a:latin typeface="+mn-lt"/>
                <a:cs typeface="Calibri"/>
              </a:rPr>
              <a:t>Schüler</a:t>
            </a:r>
            <a:r>
              <a:rPr lang="en-US" dirty="0" smtClean="0">
                <a:solidFill>
                  <a:srgbClr val="003264"/>
                </a:solidFill>
                <a:latin typeface="+mn-lt"/>
                <a:cs typeface="Calibri"/>
              </a:rPr>
              <a:t>/-</a:t>
            </a:r>
            <a:r>
              <a:rPr lang="en-US" dirty="0" err="1" smtClean="0">
                <a:solidFill>
                  <a:srgbClr val="003264"/>
                </a:solidFill>
                <a:latin typeface="+mn-lt"/>
                <a:cs typeface="Calibri"/>
              </a:rPr>
              <a:t>innen</a:t>
            </a:r>
            <a:r>
              <a:rPr lang="en-US" dirty="0" smtClean="0">
                <a:solidFill>
                  <a:srgbClr val="003264"/>
                </a:solidFill>
                <a:latin typeface="+mn-lt"/>
                <a:cs typeface="Calibri"/>
              </a:rPr>
              <a:t> </a:t>
            </a:r>
            <a:r>
              <a:rPr lang="en-US" dirty="0" err="1" smtClean="0">
                <a:solidFill>
                  <a:srgbClr val="003264"/>
                </a:solidFill>
                <a:latin typeface="+mn-lt"/>
                <a:cs typeface="Calibri"/>
              </a:rPr>
              <a:t>minimiert</a:t>
            </a:r>
            <a:r>
              <a:rPr lang="en-US" dirty="0" smtClean="0">
                <a:solidFill>
                  <a:srgbClr val="003264"/>
                </a:solidFill>
                <a:latin typeface="+mn-lt"/>
                <a:cs typeface="Calibri"/>
              </a:rPr>
              <a:t> </a:t>
            </a:r>
            <a:r>
              <a:rPr lang="en-US" dirty="0" err="1" smtClean="0">
                <a:solidFill>
                  <a:srgbClr val="003264"/>
                </a:solidFill>
                <a:latin typeface="+mn-lt"/>
                <a:cs typeface="Calibri"/>
              </a:rPr>
              <a:t>werden</a:t>
            </a:r>
            <a:r>
              <a:rPr lang="en-US" dirty="0" smtClean="0">
                <a:solidFill>
                  <a:srgbClr val="003264"/>
                </a:solidFill>
                <a:latin typeface="+mn-lt"/>
                <a:cs typeface="Calibri"/>
              </a:rPr>
              <a:t>. </a:t>
            </a:r>
            <a:r>
              <a:rPr lang="en-US" sz="1200" dirty="0">
                <a:solidFill>
                  <a:srgbClr val="003264"/>
                </a:solidFill>
                <a:latin typeface="+mn-lt"/>
                <a:cs typeface="Calibri"/>
              </a:rPr>
              <a:t>(vgl</a:t>
            </a:r>
            <a:r>
              <a:rPr lang="en-US" sz="1200" dirty="0" smtClean="0">
                <a:solidFill>
                  <a:srgbClr val="003264"/>
                </a:solidFill>
                <a:latin typeface="+mn-lt"/>
                <a:cs typeface="Calibri"/>
              </a:rPr>
              <a:t>.: Huber u.a</a:t>
            </a:r>
            <a:r>
              <a:rPr lang="en-US" sz="1200" dirty="0">
                <a:solidFill>
                  <a:srgbClr val="003264"/>
                </a:solidFill>
                <a:latin typeface="+mn-lt"/>
                <a:cs typeface="Calibri"/>
              </a:rPr>
              <a:t>., in Huber 2011, S. 233)</a:t>
            </a:r>
          </a:p>
          <a:p>
            <a:endParaRPr lang="de-DE" dirty="0"/>
          </a:p>
        </p:txBody>
      </p:sp>
    </p:spTree>
    <p:extLst>
      <p:ext uri="{BB962C8B-B14F-4D97-AF65-F5344CB8AC3E}">
        <p14:creationId xmlns:p14="http://schemas.microsoft.com/office/powerpoint/2010/main" val="206914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Bedarfsanalyse2.jpg"/>
          <p:cNvPicPr>
            <a:picLocks noChangeAspect="1"/>
          </p:cNvPicPr>
          <p:nvPr/>
        </p:nvPicPr>
        <p:blipFill>
          <a:blip r:embed="rId3" cstate="print"/>
          <a:stretch>
            <a:fillRect/>
          </a:stretch>
        </p:blipFill>
        <p:spPr>
          <a:xfrm>
            <a:off x="1763688" y="2204864"/>
            <a:ext cx="5143326" cy="4220708"/>
          </a:xfrm>
          <a:prstGeom prst="rect">
            <a:avLst/>
          </a:prstGeom>
        </p:spPr>
      </p:pic>
      <p:sp>
        <p:nvSpPr>
          <p:cNvPr id="5" name="Titel 1"/>
          <p:cNvSpPr txBox="1">
            <a:spLocks/>
          </p:cNvSpPr>
          <p:nvPr/>
        </p:nvSpPr>
        <p:spPr bwMode="gray">
          <a:xfrm>
            <a:off x="272752" y="1087016"/>
            <a:ext cx="74676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lvl="1" defTabSz="977900">
              <a:spcAft>
                <a:spcPts val="0"/>
              </a:spcAft>
            </a:pPr>
            <a:r>
              <a:rPr lang="de-DE" sz="2300" b="1" dirty="0" smtClean="0">
                <a:solidFill>
                  <a:srgbClr val="003264"/>
                </a:solidFill>
                <a:latin typeface="Calibri"/>
                <a:cs typeface="Calibri"/>
              </a:rPr>
              <a:t>Teamarbeit professionalisieren </a:t>
            </a:r>
          </a:p>
          <a:p>
            <a:pPr marL="0" lvl="1" defTabSz="977900">
              <a:spcAft>
                <a:spcPts val="0"/>
              </a:spcAft>
            </a:pPr>
            <a:r>
              <a:rPr lang="de-DE" sz="2300" b="1" dirty="0" smtClean="0">
                <a:solidFill>
                  <a:srgbClr val="003264"/>
                </a:solidFill>
                <a:latin typeface="Calibri"/>
                <a:cs typeface="Calibri"/>
              </a:rPr>
              <a:t>Im </a:t>
            </a:r>
            <a:r>
              <a:rPr lang="de-DE" sz="2300" b="1" dirty="0">
                <a:solidFill>
                  <a:srgbClr val="003264"/>
                </a:solidFill>
                <a:latin typeface="Calibri"/>
                <a:cs typeface="Calibri"/>
              </a:rPr>
              <a:t>Team Potenziale entwickeln und Ressourcen nutzen</a:t>
            </a:r>
            <a:endParaRPr lang="de-DE" sz="2300" b="1" kern="0" dirty="0">
              <a:solidFill>
                <a:srgbClr val="003264"/>
              </a:solidFill>
              <a:latin typeface="Calibri"/>
              <a:ea typeface="+mj-ea"/>
              <a:cs typeface="Calibri"/>
            </a:endParaRPr>
          </a:p>
          <a:p>
            <a:pPr marL="0" lvl="1" defTabSz="977900">
              <a:lnSpc>
                <a:spcPct val="150000"/>
              </a:lnSpc>
              <a:spcAft>
                <a:spcPct val="15000"/>
              </a:spcAft>
            </a:pPr>
            <a:endParaRPr lang="de-DE" sz="2300" b="1" dirty="0" smtClean="0">
              <a:solidFill>
                <a:srgbClr val="003264"/>
              </a:solidFill>
              <a:latin typeface="Calibri"/>
              <a:cs typeface="Calibri"/>
            </a:endParaRPr>
          </a:p>
        </p:txBody>
      </p:sp>
    </p:spTree>
    <p:extLst>
      <p:ext uri="{BB962C8B-B14F-4D97-AF65-F5344CB8AC3E}">
        <p14:creationId xmlns:p14="http://schemas.microsoft.com/office/powerpoint/2010/main" val="1706013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51520" y="908720"/>
            <a:ext cx="3839344" cy="777679"/>
            <a:chOff x="228600" y="990600"/>
            <a:chExt cx="3839344" cy="777679"/>
          </a:xfrm>
        </p:grpSpPr>
        <p:sp>
          <p:nvSpPr>
            <p:cNvPr id="6" name="Abgerundetes Rechteck 13"/>
            <p:cNvSpPr/>
            <p:nvPr/>
          </p:nvSpPr>
          <p:spPr bwMode="auto">
            <a:xfrm>
              <a:off x="381000" y="1066800"/>
              <a:ext cx="3686944" cy="685800"/>
            </a:xfrm>
            <a:prstGeom prst="roundRect">
              <a:avLst/>
            </a:prstGeom>
            <a:solidFill>
              <a:schemeClr val="accent4"/>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de-DE" sz="1200" b="1" dirty="0" smtClean="0">
                <a:solidFill>
                  <a:schemeClr val="bg1"/>
                </a:solidFill>
                <a:latin typeface="+mn-lt"/>
              </a:endParaRPr>
            </a:p>
          </p:txBody>
        </p:sp>
        <p:sp>
          <p:nvSpPr>
            <p:cNvPr id="7" name="Oval 24"/>
            <p:cNvSpPr/>
            <p:nvPr/>
          </p:nvSpPr>
          <p:spPr bwMode="auto">
            <a:xfrm>
              <a:off x="228600" y="990600"/>
              <a:ext cx="381000" cy="381000"/>
            </a:xfrm>
            <a:prstGeom prst="ellipse">
              <a:avLst/>
            </a:prstGeom>
            <a:solidFill>
              <a:srgbClr val="F19829"/>
            </a:solidFill>
            <a:ln w="12700" cap="flat" cmpd="sng" algn="ctr">
              <a:solidFill>
                <a:schemeClr val="bg1"/>
              </a:solidFill>
              <a:prstDash val="solid"/>
              <a:round/>
              <a:headEnd type="none" w="med" len="med"/>
              <a:tailEnd type="none" w="med" len="med"/>
            </a:ln>
            <a:effectLst/>
          </p:spPr>
          <p:txBody>
            <a:bodyPr vert="horz" wrap="none" lIns="0" tIns="0" rIns="0" bIns="18000" numCol="1" rtlCol="0" anchor="b" anchorCtr="0" compatLnSpc="1">
              <a:prstTxWarp prst="textNoShape">
                <a:avLst/>
              </a:prstTxWarp>
            </a:bodyPr>
            <a:lstStyle/>
            <a:p>
              <a:pPr algn="ctr" eaLnBrk="0" fontAlgn="base" hangingPunct="0">
                <a:spcBef>
                  <a:spcPct val="0"/>
                </a:spcBef>
                <a:spcAft>
                  <a:spcPct val="0"/>
                </a:spcAft>
              </a:pPr>
              <a:r>
                <a:rPr lang="de-DE" b="1" dirty="0" smtClean="0">
                  <a:solidFill>
                    <a:schemeClr val="bg1"/>
                  </a:solidFill>
                  <a:latin typeface="+mn-lt"/>
                </a:rPr>
                <a:t>2</a:t>
              </a:r>
              <a:endParaRPr kumimoji="0" lang="de-DE" sz="1800" b="0" i="0" u="none" strike="noStrike" cap="none" normalizeH="0" baseline="0" dirty="0" smtClean="0">
                <a:ln>
                  <a:noFill/>
                </a:ln>
                <a:solidFill>
                  <a:schemeClr val="tx1"/>
                </a:solidFill>
                <a:effectLst/>
                <a:latin typeface="+mn-lt"/>
              </a:endParaRPr>
            </a:p>
          </p:txBody>
        </p:sp>
        <p:sp>
          <p:nvSpPr>
            <p:cNvPr id="8" name="TextBox 1"/>
            <p:cNvSpPr txBox="1"/>
            <p:nvPr/>
          </p:nvSpPr>
          <p:spPr>
            <a:xfrm>
              <a:off x="753533" y="1115345"/>
              <a:ext cx="2991525" cy="652934"/>
            </a:xfrm>
            <a:prstGeom prst="rect">
              <a:avLst/>
            </a:prstGeom>
            <a:noFill/>
          </p:spPr>
          <p:txBody>
            <a:bodyPr wrap="none" lIns="0" tIns="0" rIns="0" bIns="14159" rtlCol="0">
              <a:spAutoFit/>
            </a:bodyPr>
            <a:lstStyle/>
            <a:p>
              <a:pPr lvl="0"/>
              <a:r>
                <a:rPr lang="de-DE" altLang="zh-CN" b="1" dirty="0" smtClean="0">
                  <a:solidFill>
                    <a:srgbClr val="FFFFFF"/>
                  </a:solidFill>
                  <a:latin typeface="+mn-lt"/>
                  <a:cs typeface="Times New Roman" pitchFamily="18" charset="0"/>
                </a:rPr>
                <a:t>Baustein</a:t>
              </a:r>
              <a:r>
                <a:rPr lang="de-DE" altLang="zh-CN" dirty="0" smtClean="0">
                  <a:latin typeface="+mn-lt"/>
                  <a:cs typeface="Times New Roman" pitchFamily="18" charset="0"/>
                </a:rPr>
                <a:t> </a:t>
              </a:r>
              <a:r>
                <a:rPr lang="de-DE" altLang="zh-CN" b="1" dirty="0" smtClean="0">
                  <a:solidFill>
                    <a:srgbClr val="FFFFFF"/>
                  </a:solidFill>
                  <a:latin typeface="+mn-lt"/>
                  <a:cs typeface="Times New Roman" pitchFamily="18" charset="0"/>
                </a:rPr>
                <a:t>2</a:t>
              </a:r>
              <a:r>
                <a:rPr lang="de-DE" altLang="zh-CN" dirty="0" smtClean="0">
                  <a:latin typeface="+mn-lt"/>
                  <a:cs typeface="Times New Roman" pitchFamily="18" charset="0"/>
                </a:rPr>
                <a:t> </a:t>
              </a:r>
              <a:br>
                <a:rPr lang="de-DE" altLang="zh-CN" dirty="0" smtClean="0">
                  <a:latin typeface="+mn-lt"/>
                  <a:cs typeface="Times New Roman" pitchFamily="18" charset="0"/>
                </a:rPr>
              </a:br>
              <a:r>
                <a:rPr lang="de-DE" sz="1600" dirty="0" smtClean="0">
                  <a:solidFill>
                    <a:schemeClr val="bg1"/>
                  </a:solidFill>
                  <a:latin typeface="+mn-lt"/>
                  <a:cs typeface="Calibri"/>
                </a:rPr>
                <a:t>Teams bilden – stärken – entwickeln</a:t>
              </a:r>
              <a:endParaRPr lang="de-DE" altLang="zh-CN" sz="1600" dirty="0" smtClean="0">
                <a:latin typeface="+mn-lt"/>
              </a:endParaRPr>
            </a:p>
            <a:p>
              <a:pPr>
                <a:lnSpc>
                  <a:spcPts val="310"/>
                </a:lnSpc>
              </a:pPr>
              <a:endParaRPr lang="de-DE" altLang="zh-CN" dirty="0" smtClean="0">
                <a:latin typeface="+mn-lt"/>
              </a:endParaRPr>
            </a:p>
            <a:p>
              <a:pPr>
                <a:lnSpc>
                  <a:spcPts val="310"/>
                </a:lnSpc>
              </a:pPr>
              <a:endParaRPr lang="de-DE" altLang="zh-CN" dirty="0" smtClean="0">
                <a:latin typeface="+mn-lt"/>
              </a:endParaRPr>
            </a:p>
            <a:p>
              <a:pPr>
                <a:lnSpc>
                  <a:spcPts val="310"/>
                </a:lnSpc>
              </a:pPr>
              <a:endParaRPr lang="de-DE" altLang="zh-CN" dirty="0" smtClean="0">
                <a:latin typeface="+mn-lt"/>
              </a:endParaRPr>
            </a:p>
          </p:txBody>
        </p:sp>
      </p:grpSp>
      <p:grpSp>
        <p:nvGrpSpPr>
          <p:cNvPr id="9" name="Group 8"/>
          <p:cNvGrpSpPr>
            <a:grpSpLocks noChangeAspect="1"/>
          </p:cNvGrpSpPr>
          <p:nvPr/>
        </p:nvGrpSpPr>
        <p:grpSpPr>
          <a:xfrm>
            <a:off x="395536" y="3957456"/>
            <a:ext cx="2995443" cy="2351864"/>
            <a:chOff x="636302" y="2691085"/>
            <a:chExt cx="2967757" cy="2330126"/>
          </a:xfrm>
        </p:grpSpPr>
        <p:sp>
          <p:nvSpPr>
            <p:cNvPr id="10" name="Abgerundetes Rechteck 26"/>
            <p:cNvSpPr/>
            <p:nvPr/>
          </p:nvSpPr>
          <p:spPr bwMode="auto">
            <a:xfrm>
              <a:off x="1563754" y="2691085"/>
              <a:ext cx="1065561" cy="456669"/>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rgbClr val="003264"/>
                  </a:solidFill>
                  <a:latin typeface="+mn-lt"/>
                </a:rPr>
                <a:t>Rollen</a:t>
              </a:r>
            </a:p>
          </p:txBody>
        </p:sp>
        <p:sp>
          <p:nvSpPr>
            <p:cNvPr id="11" name="Abgerundetes Rechteck 27"/>
            <p:cNvSpPr/>
            <p:nvPr/>
          </p:nvSpPr>
          <p:spPr bwMode="auto">
            <a:xfrm>
              <a:off x="636302" y="4474646"/>
              <a:ext cx="1154258" cy="546565"/>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rgbClr val="003264"/>
                  </a:solidFill>
                  <a:latin typeface="+mn-lt"/>
                </a:rPr>
                <a:t>Potenziale</a:t>
              </a:r>
            </a:p>
          </p:txBody>
        </p:sp>
        <p:sp>
          <p:nvSpPr>
            <p:cNvPr id="12" name="Abgerundetes Rechteck 28"/>
            <p:cNvSpPr/>
            <p:nvPr/>
          </p:nvSpPr>
          <p:spPr bwMode="auto">
            <a:xfrm>
              <a:off x="2419863" y="4474646"/>
              <a:ext cx="1184196" cy="546565"/>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46800" numCol="1" rtlCol="0" anchor="ctr" anchorCtr="0" compatLnSpc="1">
              <a:prstTxWarp prst="textNoShape">
                <a:avLst/>
              </a:prstTxWarp>
            </a:bodyPr>
            <a:lstStyle/>
            <a:p>
              <a:pPr algn="ctr"/>
              <a:r>
                <a:rPr lang="de-DE" sz="1600" b="1" dirty="0" smtClean="0">
                  <a:solidFill>
                    <a:srgbClr val="003264"/>
                  </a:solidFill>
                  <a:latin typeface="+mn-lt"/>
                </a:rPr>
                <a:t>Gelingens-</a:t>
              </a:r>
              <a:br>
                <a:rPr lang="de-DE" sz="1600" b="1" dirty="0" smtClean="0">
                  <a:solidFill>
                    <a:srgbClr val="003264"/>
                  </a:solidFill>
                  <a:latin typeface="+mn-lt"/>
                </a:rPr>
              </a:br>
              <a:r>
                <a:rPr lang="de-DE" sz="1600" b="1" dirty="0" smtClean="0">
                  <a:solidFill>
                    <a:srgbClr val="003264"/>
                  </a:solidFill>
                  <a:latin typeface="+mn-lt"/>
                </a:rPr>
                <a:t>bedingungen</a:t>
              </a:r>
            </a:p>
          </p:txBody>
        </p:sp>
        <p:sp>
          <p:nvSpPr>
            <p:cNvPr id="13" name="Abgerundetes Rechteck 29"/>
            <p:cNvSpPr/>
            <p:nvPr/>
          </p:nvSpPr>
          <p:spPr bwMode="auto">
            <a:xfrm>
              <a:off x="1524000" y="3462800"/>
              <a:ext cx="1065561" cy="761115"/>
            </a:xfrm>
            <a:prstGeom prst="roundRect">
              <a:avLst/>
            </a:prstGeom>
            <a:solidFill>
              <a:srgbClr val="6DAA31"/>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600" b="1" dirty="0" smtClean="0">
                  <a:solidFill>
                    <a:schemeClr val="bg1"/>
                  </a:solidFill>
                  <a:latin typeface="+mn-lt"/>
                </a:rPr>
                <a:t>Gruppe</a:t>
              </a:r>
              <a:br>
                <a:rPr lang="de-DE" sz="1600" b="1" dirty="0" smtClean="0">
                  <a:solidFill>
                    <a:schemeClr val="bg1"/>
                  </a:solidFill>
                  <a:latin typeface="+mn-lt"/>
                </a:rPr>
              </a:br>
              <a:r>
                <a:rPr lang="de-DE" sz="1600" b="1" dirty="0" smtClean="0">
                  <a:solidFill>
                    <a:schemeClr val="bg1"/>
                  </a:solidFill>
                  <a:latin typeface="+mn-lt"/>
                </a:rPr>
                <a:t>Team</a:t>
              </a:r>
              <a:br>
                <a:rPr lang="de-DE" sz="1600" b="1" dirty="0" smtClean="0">
                  <a:solidFill>
                    <a:schemeClr val="bg1"/>
                  </a:solidFill>
                  <a:latin typeface="+mn-lt"/>
                </a:rPr>
              </a:br>
              <a:r>
                <a:rPr lang="de-DE" sz="1600" b="1" dirty="0" smtClean="0">
                  <a:solidFill>
                    <a:schemeClr val="bg1"/>
                  </a:solidFill>
                  <a:latin typeface="+mn-lt"/>
                </a:rPr>
                <a:t>PLG</a:t>
              </a:r>
            </a:p>
          </p:txBody>
        </p:sp>
        <p:cxnSp>
          <p:nvCxnSpPr>
            <p:cNvPr id="14" name="Gerade Verbindung mit Pfeil 30"/>
            <p:cNvCxnSpPr>
              <a:endCxn id="13" idx="0"/>
            </p:cNvCxnSpPr>
            <p:nvPr/>
          </p:nvCxnSpPr>
          <p:spPr bwMode="auto">
            <a:xfrm flipH="1">
              <a:off x="2056780" y="3119140"/>
              <a:ext cx="6371" cy="34366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cxnSp>
          <p:nvCxnSpPr>
            <p:cNvPr id="15" name="Gerade Verbindung mit Pfeil 31"/>
            <p:cNvCxnSpPr>
              <a:endCxn id="12" idx="0"/>
            </p:cNvCxnSpPr>
            <p:nvPr/>
          </p:nvCxnSpPr>
          <p:spPr bwMode="auto">
            <a:xfrm>
              <a:off x="2337314" y="3934896"/>
              <a:ext cx="674648" cy="53975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cxnSp>
          <p:nvCxnSpPr>
            <p:cNvPr id="16" name="Gerade Verbindung mit Pfeil 32"/>
            <p:cNvCxnSpPr>
              <a:endCxn id="11" idx="0"/>
            </p:cNvCxnSpPr>
            <p:nvPr/>
          </p:nvCxnSpPr>
          <p:spPr bwMode="auto">
            <a:xfrm flipH="1">
              <a:off x="1213431" y="3934896"/>
              <a:ext cx="619848" cy="539750"/>
            </a:xfrm>
            <a:prstGeom prst="straightConnector1">
              <a:avLst/>
            </a:prstGeom>
            <a:solidFill>
              <a:schemeClr val="accent1"/>
            </a:solidFill>
            <a:ln w="34925" cap="flat" cmpd="sng" algn="ctr">
              <a:solidFill>
                <a:schemeClr val="accent5"/>
              </a:solidFill>
              <a:prstDash val="solid"/>
              <a:round/>
              <a:headEnd type="none" w="med" len="med"/>
              <a:tailEnd type="none" w="lg" len="med"/>
            </a:ln>
            <a:effectLst/>
          </p:spPr>
        </p:cxnSp>
      </p:grpSp>
      <p:sp>
        <p:nvSpPr>
          <p:cNvPr id="29" name="TextBox 1"/>
          <p:cNvSpPr txBox="1"/>
          <p:nvPr/>
        </p:nvSpPr>
        <p:spPr>
          <a:xfrm>
            <a:off x="3877702" y="5589240"/>
            <a:ext cx="1773562" cy="752961"/>
          </a:xfrm>
          <a:prstGeom prst="rect">
            <a:avLst/>
          </a:prstGeom>
          <a:noFill/>
        </p:spPr>
        <p:txBody>
          <a:bodyPr wrap="none" lIns="0" tIns="0" rIns="0" bIns="14159" rtlCol="0">
            <a:spAutoFit/>
          </a:bodyPr>
          <a:lstStyle/>
          <a:p>
            <a:pPr algn="r">
              <a:tabLst>
                <a:tab pos="259591" algn="l"/>
              </a:tabLst>
            </a:pPr>
            <a:r>
              <a:rPr lang="de-DE" altLang="zh-CN" sz="1600" b="1" dirty="0" smtClean="0">
                <a:solidFill>
                  <a:srgbClr val="003264"/>
                </a:solidFill>
                <a:latin typeface="+mn-lt"/>
                <a:cs typeface="Times New Roman" pitchFamily="18" charset="0"/>
              </a:rPr>
              <a:t>Professionelle </a:t>
            </a:r>
            <a:br>
              <a:rPr lang="de-DE" altLang="zh-CN" sz="1600" b="1" dirty="0" smtClean="0">
                <a:solidFill>
                  <a:srgbClr val="003264"/>
                </a:solidFill>
                <a:latin typeface="+mn-lt"/>
                <a:cs typeface="Times New Roman" pitchFamily="18" charset="0"/>
              </a:rPr>
            </a:br>
            <a:r>
              <a:rPr lang="de-DE" altLang="zh-CN" sz="1600" b="1" dirty="0" smtClean="0">
                <a:solidFill>
                  <a:srgbClr val="003264"/>
                </a:solidFill>
                <a:latin typeface="+mn-lt"/>
                <a:cs typeface="Times New Roman" pitchFamily="18" charset="0"/>
              </a:rPr>
              <a:t>Lerngemeinschaften </a:t>
            </a:r>
          </a:p>
          <a:p>
            <a:pPr algn="r">
              <a:tabLst>
                <a:tab pos="259591" algn="l"/>
              </a:tabLst>
            </a:pPr>
            <a:r>
              <a:rPr lang="de-DE" altLang="zh-CN" sz="1600" b="1" dirty="0" smtClean="0">
                <a:solidFill>
                  <a:srgbClr val="003264"/>
                </a:solidFill>
                <a:latin typeface="+mn-lt"/>
                <a:cs typeface="Times New Roman" pitchFamily="18" charset="0"/>
              </a:rPr>
              <a:t>(PLG)</a:t>
            </a:r>
          </a:p>
        </p:txBody>
      </p:sp>
      <p:sp>
        <p:nvSpPr>
          <p:cNvPr id="30" name="TextBox 1"/>
          <p:cNvSpPr txBox="1"/>
          <p:nvPr/>
        </p:nvSpPr>
        <p:spPr>
          <a:xfrm>
            <a:off x="7092280" y="5589240"/>
            <a:ext cx="2392407" cy="752961"/>
          </a:xfrm>
          <a:prstGeom prst="rect">
            <a:avLst/>
          </a:prstGeom>
          <a:noFill/>
        </p:spPr>
        <p:txBody>
          <a:bodyPr wrap="square" lIns="0" tIns="0" rIns="0" bIns="14159" rtlCol="0">
            <a:spAutoFit/>
          </a:bodyPr>
          <a:lstStyle/>
          <a:p>
            <a:pPr>
              <a:tabLst>
                <a:tab pos="259591" algn="l"/>
              </a:tabLst>
            </a:pPr>
            <a:r>
              <a:rPr lang="de-DE" altLang="zh-CN" sz="1600" b="1" dirty="0" smtClean="0">
                <a:solidFill>
                  <a:srgbClr val="003264"/>
                </a:solidFill>
                <a:latin typeface="+mn-lt"/>
                <a:cs typeface="Times New Roman" pitchFamily="18" charset="0"/>
              </a:rPr>
              <a:t>Qualitätsmerkmale erfolgreicher </a:t>
            </a:r>
          </a:p>
          <a:p>
            <a:pPr>
              <a:tabLst>
                <a:tab pos="259591" algn="l"/>
              </a:tabLst>
            </a:pPr>
            <a:r>
              <a:rPr lang="de-DE" altLang="zh-CN" sz="1600" b="1" dirty="0" smtClean="0">
                <a:solidFill>
                  <a:srgbClr val="003264"/>
                </a:solidFill>
                <a:latin typeface="+mn-lt"/>
                <a:cs typeface="Times New Roman" pitchFamily="18" charset="0"/>
              </a:rPr>
              <a:t>Teamarbeit</a:t>
            </a:r>
          </a:p>
        </p:txBody>
      </p:sp>
      <p:grpSp>
        <p:nvGrpSpPr>
          <p:cNvPr id="2" name="Group 1"/>
          <p:cNvGrpSpPr/>
          <p:nvPr/>
        </p:nvGrpSpPr>
        <p:grpSpPr>
          <a:xfrm>
            <a:off x="4644008" y="4941168"/>
            <a:ext cx="3280706" cy="1506782"/>
            <a:chOff x="4644008" y="4941168"/>
            <a:chExt cx="3280706" cy="1506782"/>
          </a:xfrm>
        </p:grpSpPr>
        <p:pic>
          <p:nvPicPr>
            <p:cNvPr id="28" name="Bild 33" descr="team1.png"/>
            <p:cNvPicPr>
              <a:picLocks noChangeAspect="1"/>
            </p:cNvPicPr>
            <p:nvPr/>
          </p:nvPicPr>
          <p:blipFill>
            <a:blip r:embed="rId3" cstate="print"/>
            <a:stretch>
              <a:fillRect/>
            </a:stretch>
          </p:blipFill>
          <p:spPr>
            <a:xfrm>
              <a:off x="5724128" y="5157192"/>
              <a:ext cx="1368000" cy="1290758"/>
            </a:xfrm>
            <a:prstGeom prst="rect">
              <a:avLst/>
            </a:prstGeom>
          </p:spPr>
        </p:pic>
        <p:sp>
          <p:nvSpPr>
            <p:cNvPr id="31" name="TextBox 1"/>
            <p:cNvSpPr txBox="1"/>
            <p:nvPr/>
          </p:nvSpPr>
          <p:spPr>
            <a:xfrm>
              <a:off x="4644008" y="4941168"/>
              <a:ext cx="3280706" cy="181010"/>
            </a:xfrm>
            <a:prstGeom prst="rect">
              <a:avLst/>
            </a:prstGeom>
            <a:noFill/>
          </p:spPr>
          <p:txBody>
            <a:bodyPr wrap="none" lIns="0" tIns="0" rIns="0" bIns="14159" rtlCol="0">
              <a:spAutoFit/>
            </a:bodyPr>
            <a:lstStyle/>
            <a:p>
              <a:pPr>
                <a:lnSpc>
                  <a:spcPts val="1301"/>
                </a:lnSpc>
              </a:pPr>
              <a:r>
                <a:rPr lang="de-DE" altLang="zh-CN" sz="2000" b="1" dirty="0" smtClean="0">
                  <a:solidFill>
                    <a:srgbClr val="003264"/>
                  </a:solidFill>
                  <a:latin typeface="+mn-lt"/>
                  <a:cs typeface="Times New Roman" pitchFamily="18" charset="0"/>
                </a:rPr>
                <a:t>Teamarbeit</a:t>
              </a:r>
              <a:r>
                <a:rPr lang="de-DE" altLang="zh-CN" sz="2000" dirty="0" smtClean="0">
                  <a:solidFill>
                    <a:srgbClr val="003264"/>
                  </a:solidFill>
                  <a:latin typeface="+mn-lt"/>
                  <a:cs typeface="Times New Roman" pitchFamily="18" charset="0"/>
                </a:rPr>
                <a:t> </a:t>
              </a:r>
              <a:r>
                <a:rPr lang="de-DE" altLang="zh-CN" sz="2000" b="1" dirty="0" smtClean="0">
                  <a:solidFill>
                    <a:srgbClr val="003264"/>
                  </a:solidFill>
                  <a:latin typeface="+mn-lt"/>
                  <a:cs typeface="Times New Roman" pitchFamily="18" charset="0"/>
                </a:rPr>
                <a:t>professionalisieren</a:t>
              </a:r>
            </a:p>
          </p:txBody>
        </p:sp>
      </p:grpSp>
      <p:grpSp>
        <p:nvGrpSpPr>
          <p:cNvPr id="44" name="Group 43"/>
          <p:cNvGrpSpPr/>
          <p:nvPr/>
        </p:nvGrpSpPr>
        <p:grpSpPr>
          <a:xfrm>
            <a:off x="3491880" y="1124744"/>
            <a:ext cx="5401753" cy="3210811"/>
            <a:chOff x="3419872" y="1268760"/>
            <a:chExt cx="5401753" cy="3210811"/>
          </a:xfrm>
        </p:grpSpPr>
        <p:pic>
          <p:nvPicPr>
            <p:cNvPr id="18" name="Bild 34" descr="wolke.png"/>
            <p:cNvPicPr>
              <a:picLocks noChangeAspect="1"/>
            </p:cNvPicPr>
            <p:nvPr/>
          </p:nvPicPr>
          <p:blipFill>
            <a:blip r:embed="rId4" cstate="print"/>
            <a:stretch>
              <a:fillRect/>
            </a:stretch>
          </p:blipFill>
          <p:spPr>
            <a:xfrm>
              <a:off x="4700030" y="1627848"/>
              <a:ext cx="2677872" cy="2526671"/>
            </a:xfrm>
            <a:prstGeom prst="rect">
              <a:avLst/>
            </a:prstGeom>
          </p:spPr>
        </p:pic>
        <p:sp>
          <p:nvSpPr>
            <p:cNvPr id="19" name="Abgerundetes Rechteck 35"/>
            <p:cNvSpPr/>
            <p:nvPr/>
          </p:nvSpPr>
          <p:spPr bwMode="auto">
            <a:xfrm>
              <a:off x="5364088" y="1268760"/>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Moderator/in</a:t>
              </a:r>
            </a:p>
          </p:txBody>
        </p:sp>
        <p:sp>
          <p:nvSpPr>
            <p:cNvPr id="20" name="Abgerundetes Rechteck 36"/>
            <p:cNvSpPr/>
            <p:nvPr/>
          </p:nvSpPr>
          <p:spPr bwMode="auto">
            <a:xfrm>
              <a:off x="7164288" y="1772816"/>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Ideengeber/in</a:t>
              </a:r>
            </a:p>
          </p:txBody>
        </p:sp>
        <p:sp>
          <p:nvSpPr>
            <p:cNvPr id="21" name="Abgerundetes Rechteck 37"/>
            <p:cNvSpPr/>
            <p:nvPr/>
          </p:nvSpPr>
          <p:spPr bwMode="auto">
            <a:xfrm>
              <a:off x="7524328" y="2492896"/>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Gestalter/in</a:t>
              </a:r>
            </a:p>
          </p:txBody>
        </p:sp>
        <p:sp>
          <p:nvSpPr>
            <p:cNvPr id="22" name="Abgerundetes Rechteck 38"/>
            <p:cNvSpPr/>
            <p:nvPr/>
          </p:nvSpPr>
          <p:spPr bwMode="auto">
            <a:xfrm>
              <a:off x="7380312" y="3284984"/>
              <a:ext cx="1216216"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Zuverlässige/r</a:t>
              </a:r>
            </a:p>
          </p:txBody>
        </p:sp>
        <p:sp>
          <p:nvSpPr>
            <p:cNvPr id="23" name="Abgerundetes Rechteck 39"/>
            <p:cNvSpPr/>
            <p:nvPr/>
          </p:nvSpPr>
          <p:spPr bwMode="auto">
            <a:xfrm>
              <a:off x="6804248" y="4005064"/>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Systematiker/in</a:t>
              </a:r>
            </a:p>
          </p:txBody>
        </p:sp>
        <p:sp>
          <p:nvSpPr>
            <p:cNvPr id="24" name="Abgerundetes Rechteck 40"/>
            <p:cNvSpPr/>
            <p:nvPr/>
          </p:nvSpPr>
          <p:spPr bwMode="auto">
            <a:xfrm>
              <a:off x="4429794" y="4155247"/>
              <a:ext cx="1621622"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Qualitätssichernde/r</a:t>
              </a:r>
            </a:p>
          </p:txBody>
        </p:sp>
        <p:sp>
          <p:nvSpPr>
            <p:cNvPr id="25" name="Abgerundetes Rechteck 41"/>
            <p:cNvSpPr/>
            <p:nvPr/>
          </p:nvSpPr>
          <p:spPr bwMode="auto">
            <a:xfrm>
              <a:off x="3563888" y="3501008"/>
              <a:ext cx="1297297"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Teamworker/in</a:t>
              </a:r>
            </a:p>
          </p:txBody>
        </p:sp>
        <p:sp>
          <p:nvSpPr>
            <p:cNvPr id="26" name="Abgerundetes Rechteck 42"/>
            <p:cNvSpPr/>
            <p:nvPr/>
          </p:nvSpPr>
          <p:spPr bwMode="auto">
            <a:xfrm>
              <a:off x="3419872" y="2564904"/>
              <a:ext cx="1152128" cy="432048"/>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Stratege/</a:t>
              </a:r>
              <a:br>
                <a:rPr lang="de-DE" sz="1400" b="1" dirty="0" smtClean="0">
                  <a:solidFill>
                    <a:srgbClr val="003264"/>
                  </a:solidFill>
                  <a:latin typeface="+mn-lt"/>
                </a:rPr>
              </a:br>
              <a:r>
                <a:rPr lang="de-DE" sz="1400" b="1" dirty="0" smtClean="0">
                  <a:solidFill>
                    <a:srgbClr val="003264"/>
                  </a:solidFill>
                  <a:latin typeface="+mn-lt"/>
                </a:rPr>
                <a:t>Strategin</a:t>
              </a:r>
            </a:p>
          </p:txBody>
        </p:sp>
        <p:sp>
          <p:nvSpPr>
            <p:cNvPr id="27" name="Abgerundetes Rechteck 43"/>
            <p:cNvSpPr/>
            <p:nvPr/>
          </p:nvSpPr>
          <p:spPr bwMode="auto">
            <a:xfrm>
              <a:off x="3707904" y="1916832"/>
              <a:ext cx="1135135" cy="324324"/>
            </a:xfrm>
            <a:prstGeom prst="roundRect">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de-DE" sz="1400" b="1" dirty="0" smtClean="0">
                  <a:solidFill>
                    <a:srgbClr val="003264"/>
                  </a:solidFill>
                  <a:latin typeface="+mn-lt"/>
                </a:rPr>
                <a:t>Aktivierer/in</a:t>
              </a:r>
            </a:p>
          </p:txBody>
        </p:sp>
        <p:sp>
          <p:nvSpPr>
            <p:cNvPr id="39" name="TextBox 38"/>
            <p:cNvSpPr txBox="1"/>
            <p:nvPr/>
          </p:nvSpPr>
          <p:spPr>
            <a:xfrm>
              <a:off x="5220072" y="2492896"/>
              <a:ext cx="1728192" cy="877163"/>
            </a:xfrm>
            <a:prstGeom prst="rect">
              <a:avLst/>
            </a:prstGeom>
            <a:noFill/>
          </p:spPr>
          <p:txBody>
            <a:bodyPr wrap="square" rtlCol="0">
              <a:spAutoFit/>
            </a:bodyPr>
            <a:lstStyle/>
            <a:p>
              <a:pPr algn="ctr"/>
              <a:r>
                <a:rPr lang="de-DE" sz="1700" b="1" dirty="0" smtClean="0">
                  <a:latin typeface="+mn-lt"/>
                </a:rPr>
                <a:t>Rollen in</a:t>
              </a:r>
            </a:p>
            <a:p>
              <a:pPr algn="ctr"/>
              <a:r>
                <a:rPr lang="de-DE" sz="1700" b="1" dirty="0" smtClean="0">
                  <a:latin typeface="+mn-lt"/>
                </a:rPr>
                <a:t>erfolgreichen</a:t>
              </a:r>
            </a:p>
            <a:p>
              <a:pPr algn="ctr"/>
              <a:r>
                <a:rPr lang="de-DE" sz="1700" b="1" dirty="0" smtClean="0">
                  <a:latin typeface="+mn-lt"/>
                </a:rPr>
                <a:t>Teams</a:t>
              </a:r>
            </a:p>
          </p:txBody>
        </p:sp>
      </p:grpSp>
      <p:sp>
        <p:nvSpPr>
          <p:cNvPr id="40" name="TextBox 39"/>
          <p:cNvSpPr txBox="1"/>
          <p:nvPr/>
        </p:nvSpPr>
        <p:spPr>
          <a:xfrm>
            <a:off x="395536" y="1772816"/>
            <a:ext cx="2984600" cy="1908215"/>
          </a:xfrm>
          <a:prstGeom prst="rect">
            <a:avLst/>
          </a:prstGeom>
          <a:solidFill>
            <a:schemeClr val="bg1">
              <a:lumMod val="95000"/>
            </a:schemeClr>
          </a:solidFill>
        </p:spPr>
        <p:txBody>
          <a:bodyPr wrap="none" rtlCol="0">
            <a:spAutoFit/>
          </a:bodyPr>
          <a:lstStyle/>
          <a:p>
            <a:pPr>
              <a:tabLst>
                <a:tab pos="735507" algn="l"/>
              </a:tabLst>
            </a:pPr>
            <a:r>
              <a:rPr lang="de-DE" altLang="zh-CN" b="1" dirty="0" smtClean="0">
                <a:latin typeface="+mn-lt"/>
                <a:cs typeface="Times New Roman" pitchFamily="18" charset="0"/>
              </a:rPr>
              <a:t>„Gewöhnliche</a:t>
            </a:r>
            <a:r>
              <a:rPr lang="de-DE" altLang="zh-CN" dirty="0" smtClean="0">
                <a:latin typeface="+mn-lt"/>
                <a:cs typeface="Times New Roman" pitchFamily="18" charset="0"/>
              </a:rPr>
              <a:t> </a:t>
            </a:r>
            <a:r>
              <a:rPr lang="de-DE" altLang="zh-CN" b="1" dirty="0" smtClean="0">
                <a:latin typeface="+mn-lt"/>
                <a:cs typeface="Times New Roman" pitchFamily="18" charset="0"/>
              </a:rPr>
              <a:t>Schüler</a:t>
            </a:r>
            <a:r>
              <a:rPr lang="de-DE" altLang="zh-CN" dirty="0" smtClean="0">
                <a:latin typeface="+mn-lt"/>
                <a:cs typeface="Times New Roman" pitchFamily="18" charset="0"/>
              </a:rPr>
              <a:t> </a:t>
            </a:r>
          </a:p>
          <a:p>
            <a:pPr>
              <a:tabLst>
                <a:tab pos="735507" algn="l"/>
              </a:tabLst>
            </a:pPr>
            <a:r>
              <a:rPr lang="de-DE" altLang="zh-CN" b="1" dirty="0" smtClean="0">
                <a:latin typeface="+mn-lt"/>
                <a:cs typeface="Times New Roman" pitchFamily="18" charset="0"/>
              </a:rPr>
              <a:t>haben außergewöhnliche</a:t>
            </a:r>
          </a:p>
          <a:p>
            <a:pPr>
              <a:tabLst>
                <a:tab pos="735507" algn="l"/>
              </a:tabLst>
            </a:pPr>
            <a:r>
              <a:rPr lang="de-DE" altLang="zh-CN" b="1" dirty="0" smtClean="0">
                <a:latin typeface="+mn-lt"/>
                <a:cs typeface="Times New Roman" pitchFamily="18" charset="0"/>
              </a:rPr>
              <a:t>Fähigkeiten.“ </a:t>
            </a:r>
          </a:p>
          <a:p>
            <a:pPr algn="r">
              <a:tabLst>
                <a:tab pos="735507" algn="l"/>
              </a:tabLst>
            </a:pPr>
            <a:r>
              <a:rPr lang="de-DE" altLang="zh-CN" sz="1400" i="1" dirty="0" smtClean="0">
                <a:latin typeface="+mn-lt"/>
                <a:cs typeface="Calibri"/>
              </a:rPr>
              <a:t>(Andreas Schleicher)</a:t>
            </a:r>
            <a:br>
              <a:rPr lang="de-DE" altLang="zh-CN" sz="1400" i="1" dirty="0" smtClean="0">
                <a:latin typeface="+mn-lt"/>
                <a:cs typeface="Calibri"/>
              </a:rPr>
            </a:br>
            <a:endParaRPr lang="de-DE" altLang="zh-CN" sz="1400" i="1" dirty="0" smtClean="0">
              <a:latin typeface="+mn-lt"/>
              <a:cs typeface="Calibri"/>
            </a:endParaRPr>
          </a:p>
          <a:p>
            <a:pPr>
              <a:tabLst>
                <a:tab pos="735507" algn="l"/>
              </a:tabLst>
            </a:pPr>
            <a:r>
              <a:rPr lang="de-DE" altLang="zh-CN" dirty="0" smtClean="0">
                <a:latin typeface="+mn-lt"/>
                <a:cs typeface="Times New Roman" pitchFamily="18" charset="0"/>
              </a:rPr>
              <a:t>… und ihre Lehrerinnen und</a:t>
            </a:r>
          </a:p>
          <a:p>
            <a:pPr>
              <a:tabLst>
                <a:tab pos="735507" algn="l"/>
              </a:tabLst>
            </a:pPr>
            <a:r>
              <a:rPr lang="de-DE" altLang="zh-CN" dirty="0" smtClean="0">
                <a:latin typeface="+mn-lt"/>
                <a:cs typeface="Times New Roman" pitchFamily="18" charset="0"/>
              </a:rPr>
              <a:t> Lehrer auch!</a:t>
            </a:r>
            <a:endParaRPr lang="de-DE" altLang="zh-CN" dirty="0">
              <a:latin typeface="+mn-lt"/>
              <a:cs typeface="Times New Roman" pitchFamily="18" charset="0"/>
            </a:endParaRPr>
          </a:p>
        </p:txBody>
      </p:sp>
    </p:spTree>
    <p:extLst>
      <p:ext uri="{BB962C8B-B14F-4D97-AF65-F5344CB8AC3E}">
        <p14:creationId xmlns:p14="http://schemas.microsoft.com/office/powerpoint/2010/main" val="223723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txBox="1">
            <a:spLocks/>
          </p:cNvSpPr>
          <p:nvPr/>
        </p:nvSpPr>
        <p:spPr bwMode="gray">
          <a:xfrm>
            <a:off x="306000" y="1065600"/>
            <a:ext cx="8514472" cy="46676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kern="0" dirty="0" smtClean="0">
                <a:solidFill>
                  <a:srgbClr val="003264"/>
                </a:solidFill>
                <a:latin typeface="Calibri"/>
                <a:cs typeface="Calibri"/>
              </a:rPr>
              <a:t>In der nächsten Phase lernen Sie </a:t>
            </a:r>
            <a:r>
              <a:rPr lang="de-DE" kern="0" dirty="0" err="1" smtClean="0">
                <a:solidFill>
                  <a:srgbClr val="003264"/>
                </a:solidFill>
                <a:latin typeface="Calibri"/>
                <a:cs typeface="Calibri"/>
              </a:rPr>
              <a:t>Gelingensbedingungen</a:t>
            </a:r>
            <a:r>
              <a:rPr lang="de-DE" kern="0" dirty="0" smtClean="0">
                <a:solidFill>
                  <a:srgbClr val="003264"/>
                </a:solidFill>
                <a:latin typeface="Calibri"/>
                <a:cs typeface="Calibri"/>
              </a:rPr>
              <a:t> guter Teamarbeit kennen. Sie erhalten </a:t>
            </a:r>
            <a:r>
              <a:rPr lang="de-DE" i="1" kern="0" dirty="0" smtClean="0">
                <a:solidFill>
                  <a:srgbClr val="003264"/>
                </a:solidFill>
                <a:latin typeface="Calibri"/>
                <a:cs typeface="Calibri"/>
              </a:rPr>
              <a:t>vier </a:t>
            </a:r>
            <a:r>
              <a:rPr lang="de-DE" kern="0" dirty="0" smtClean="0">
                <a:solidFill>
                  <a:srgbClr val="003264"/>
                </a:solidFill>
                <a:latin typeface="Calibri"/>
                <a:cs typeface="Calibri"/>
              </a:rPr>
              <a:t>unterschiedliche Texte, </a:t>
            </a:r>
          </a:p>
          <a:p>
            <a:pPr lvl="0" eaLnBrk="0" hangingPunct="0">
              <a:defRPr/>
            </a:pPr>
            <a:r>
              <a:rPr lang="de-DE" kern="0" dirty="0" smtClean="0">
                <a:solidFill>
                  <a:srgbClr val="003264"/>
                </a:solidFill>
                <a:latin typeface="Calibri"/>
                <a:cs typeface="Calibri"/>
              </a:rPr>
              <a:t>die Sie mit Hilfe eines Gruppenpuzzles erarbeiten:</a:t>
            </a:r>
          </a:p>
          <a:p>
            <a:pPr lvl="0" eaLnBrk="0" hangingPunct="0">
              <a:defRPr/>
            </a:pPr>
            <a:endParaRPr lang="de-DE" kern="0" dirty="0" smtClean="0">
              <a:solidFill>
                <a:srgbClr val="003264"/>
              </a:solidFill>
              <a:latin typeface="Calibri"/>
              <a:cs typeface="Calibri"/>
            </a:endParaRPr>
          </a:p>
          <a:p>
            <a:pPr lvl="0" eaLnBrk="0" hangingPunct="0">
              <a:defRPr/>
            </a:pPr>
            <a:endParaRPr lang="de-DE" kern="0" dirty="0">
              <a:solidFill>
                <a:srgbClr val="003264"/>
              </a:solidFill>
              <a:latin typeface="Calibri"/>
              <a:cs typeface="Calibri"/>
            </a:endParaRPr>
          </a:p>
          <a:p>
            <a:pPr lvl="0" eaLnBrk="0" hangingPunct="0">
              <a:defRPr/>
            </a:pPr>
            <a:r>
              <a:rPr lang="de-DE" kern="0" dirty="0" smtClean="0">
                <a:solidFill>
                  <a:srgbClr val="003264"/>
                </a:solidFill>
                <a:latin typeface="Calibri"/>
                <a:cs typeface="Calibri"/>
              </a:rPr>
              <a:t>Text A: Pflege der Teamatmosphäre und -kultur</a:t>
            </a:r>
          </a:p>
          <a:p>
            <a:pPr lvl="0" eaLnBrk="0" hangingPunct="0">
              <a:defRPr/>
            </a:pPr>
            <a:r>
              <a:rPr lang="de-DE" kern="0" dirty="0" smtClean="0">
                <a:solidFill>
                  <a:srgbClr val="003264"/>
                </a:solidFill>
                <a:latin typeface="Calibri"/>
                <a:cs typeface="Calibri"/>
              </a:rPr>
              <a:t>Text B: Professionelle Organisation und Leitung der Teamsitzungen</a:t>
            </a:r>
          </a:p>
          <a:p>
            <a:pPr lvl="0" eaLnBrk="0" hangingPunct="0">
              <a:defRPr/>
            </a:pPr>
            <a:r>
              <a:rPr lang="de-DE" kern="0" dirty="0" smtClean="0">
                <a:solidFill>
                  <a:srgbClr val="003264"/>
                </a:solidFill>
                <a:latin typeface="Calibri"/>
                <a:cs typeface="Calibri"/>
              </a:rPr>
              <a:t>Text C: Professionelle Ziel- und Prozessplanung eines Teams</a:t>
            </a:r>
          </a:p>
          <a:p>
            <a:pPr lvl="0" eaLnBrk="0" hangingPunct="0">
              <a:defRPr/>
            </a:pPr>
            <a:r>
              <a:rPr lang="de-DE" kern="0" dirty="0" smtClean="0">
                <a:solidFill>
                  <a:srgbClr val="003264"/>
                </a:solidFill>
                <a:latin typeface="Calibri"/>
                <a:cs typeface="Calibri"/>
              </a:rPr>
              <a:t>Text D: Reflexion, </a:t>
            </a:r>
            <a:r>
              <a:rPr lang="de-DE" kern="0" dirty="0">
                <a:solidFill>
                  <a:srgbClr val="003264"/>
                </a:solidFill>
                <a:latin typeface="Calibri"/>
                <a:cs typeface="Calibri"/>
              </a:rPr>
              <a:t>Evaluation und Feedback-Kultur bei </a:t>
            </a:r>
            <a:endParaRPr lang="de-DE" kern="0" dirty="0" smtClean="0">
              <a:solidFill>
                <a:srgbClr val="003264"/>
              </a:solidFill>
              <a:latin typeface="Calibri"/>
              <a:cs typeface="Calibri"/>
            </a:endParaRPr>
          </a:p>
          <a:p>
            <a:pPr lvl="0" eaLnBrk="0" hangingPunct="0">
              <a:defRPr/>
            </a:pPr>
            <a:r>
              <a:rPr lang="de-DE" kern="0" dirty="0">
                <a:solidFill>
                  <a:srgbClr val="003264"/>
                </a:solidFill>
                <a:latin typeface="Calibri"/>
                <a:cs typeface="Calibri"/>
              </a:rPr>
              <a:t> </a:t>
            </a:r>
            <a:r>
              <a:rPr lang="de-DE" kern="0" dirty="0" smtClean="0">
                <a:solidFill>
                  <a:srgbClr val="003264"/>
                </a:solidFill>
                <a:latin typeface="Calibri"/>
                <a:cs typeface="Calibri"/>
              </a:rPr>
              <a:t>            Teambildungsprozessen</a:t>
            </a:r>
            <a:r>
              <a:rPr lang="de-DE" kern="0" dirty="0">
                <a:solidFill>
                  <a:srgbClr val="003264"/>
                </a:solidFill>
                <a:latin typeface="Calibri"/>
                <a:cs typeface="Calibri"/>
              </a:rPr>
              <a:t/>
            </a:r>
            <a:br>
              <a:rPr lang="de-DE" kern="0" dirty="0">
                <a:solidFill>
                  <a:srgbClr val="003264"/>
                </a:solidFill>
                <a:latin typeface="Calibri"/>
                <a:cs typeface="Calibri"/>
              </a:rPr>
            </a:br>
            <a:endParaRPr lang="de-DE" kern="0" dirty="0">
              <a:solidFill>
                <a:srgbClr val="003264"/>
              </a:solidFill>
              <a:latin typeface="Calibri"/>
              <a:cs typeface="Calibri"/>
            </a:endParaRPr>
          </a:p>
          <a:p>
            <a:pPr lvl="0" eaLnBrk="0" hangingPunct="0">
              <a:defRPr/>
            </a:pPr>
            <a:endParaRPr lang="de-DE" sz="2400" kern="0" dirty="0">
              <a:solidFill>
                <a:srgbClr val="003264"/>
              </a:solidFill>
              <a:latin typeface="Calibri"/>
              <a:cs typeface="Calibri"/>
            </a:endParaRPr>
          </a:p>
        </p:txBody>
      </p:sp>
    </p:spTree>
    <p:extLst>
      <p:ext uri="{BB962C8B-B14F-4D97-AF65-F5344CB8AC3E}">
        <p14:creationId xmlns:p14="http://schemas.microsoft.com/office/powerpoint/2010/main" val="15395866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Gruppenpuzzle</a:t>
            </a:r>
          </a:p>
        </p:txBody>
      </p:sp>
      <p:graphicFrame>
        <p:nvGraphicFramePr>
          <p:cNvPr id="4" name="Tabelle 3"/>
          <p:cNvGraphicFramePr>
            <a:graphicFrameLocks noGrp="1"/>
          </p:cNvGraphicFramePr>
          <p:nvPr>
            <p:extLst>
              <p:ext uri="{D42A27DB-BD31-4B8C-83A1-F6EECF244321}">
                <p14:modId xmlns:p14="http://schemas.microsoft.com/office/powerpoint/2010/main" val="3110804573"/>
              </p:ext>
            </p:extLst>
          </p:nvPr>
        </p:nvGraphicFramePr>
        <p:xfrm>
          <a:off x="1547664" y="1628800"/>
          <a:ext cx="6019800" cy="4931054"/>
        </p:xfrm>
        <a:graphic>
          <a:graphicData uri="http://schemas.openxmlformats.org/drawingml/2006/table">
            <a:tbl>
              <a:tblPr firstRow="1" bandRow="1">
                <a:tableStyleId>{5C22544A-7EE6-4342-B048-85BDC9FD1C3A}</a:tableStyleId>
              </a:tblPr>
              <a:tblGrid>
                <a:gridCol w="381000"/>
                <a:gridCol w="2667000"/>
                <a:gridCol w="2971800"/>
              </a:tblGrid>
              <a:tr h="431903">
                <a:tc>
                  <a:txBody>
                    <a:bodyPr/>
                    <a:lstStyle/>
                    <a:p>
                      <a:endParaRPr lang="de-DE" dirty="0"/>
                    </a:p>
                  </a:txBody>
                  <a:tcPr/>
                </a:tc>
                <a:tc>
                  <a:txBody>
                    <a:bodyPr/>
                    <a:lstStyle/>
                    <a:p>
                      <a:r>
                        <a:rPr lang="de-DE" dirty="0" smtClean="0"/>
                        <a:t>Gruppen</a:t>
                      </a:r>
                      <a:endParaRPr lang="de-DE" dirty="0"/>
                    </a:p>
                  </a:txBody>
                  <a:tcPr/>
                </a:tc>
                <a:tc>
                  <a:txBody>
                    <a:bodyPr/>
                    <a:lstStyle/>
                    <a:p>
                      <a:r>
                        <a:rPr lang="de-DE" dirty="0" smtClean="0"/>
                        <a:t>Aufgabe(n)</a:t>
                      </a:r>
                      <a:endParaRPr lang="de-DE" dirty="0"/>
                    </a:p>
                  </a:txBody>
                  <a:tcPr/>
                </a:tc>
              </a:tr>
              <a:tr h="1374951">
                <a:tc>
                  <a:txBody>
                    <a:bodyPr/>
                    <a:lstStyle/>
                    <a:p>
                      <a:r>
                        <a:rPr lang="de-DE" dirty="0" smtClean="0"/>
                        <a:t>1.</a:t>
                      </a:r>
                      <a:endParaRPr lang="de-DE" dirty="0"/>
                    </a:p>
                  </a:txBody>
                  <a:tcPr/>
                </a:tc>
                <a:tc>
                  <a:txBody>
                    <a:bodyPr/>
                    <a:lstStyle/>
                    <a:p>
                      <a:r>
                        <a:rPr lang="de-DE" dirty="0" smtClean="0"/>
                        <a:t>Stammgruppen</a:t>
                      </a:r>
                    </a:p>
                    <a:p>
                      <a:endParaRPr lang="de-DE" dirty="0"/>
                    </a:p>
                  </a:txBody>
                  <a:tcPr/>
                </a:tc>
                <a:tc>
                  <a:txBody>
                    <a:bodyPr/>
                    <a:lstStyle/>
                    <a:p>
                      <a:r>
                        <a:rPr lang="de-DE" dirty="0" smtClean="0"/>
                        <a:t>Text A-D</a:t>
                      </a:r>
                      <a:endParaRPr lang="de-DE" baseline="0" dirty="0" smtClean="0"/>
                    </a:p>
                    <a:p>
                      <a:r>
                        <a:rPr lang="de-DE" i="1" baseline="0" dirty="0" smtClean="0"/>
                        <a:t>Denken </a:t>
                      </a:r>
                      <a:endParaRPr lang="de-DE" i="1" dirty="0"/>
                    </a:p>
                  </a:txBody>
                  <a:tcPr/>
                </a:tc>
              </a:tr>
              <a:tr h="1752600">
                <a:tc>
                  <a:txBody>
                    <a:bodyPr/>
                    <a:lstStyle/>
                    <a:p>
                      <a:r>
                        <a:rPr lang="de-DE" dirty="0" smtClean="0"/>
                        <a:t>2.</a:t>
                      </a:r>
                      <a:endParaRPr lang="de-DE" dirty="0"/>
                    </a:p>
                  </a:txBody>
                  <a:tcPr/>
                </a:tc>
                <a:tc>
                  <a:txBody>
                    <a:bodyPr/>
                    <a:lstStyle/>
                    <a:p>
                      <a:r>
                        <a:rPr lang="de-DE" dirty="0" smtClean="0"/>
                        <a:t>Expert/inn/engruppen</a:t>
                      </a:r>
                      <a:endParaRPr lang="de-DE" dirty="0"/>
                    </a:p>
                  </a:txBody>
                  <a:tcPr/>
                </a:tc>
                <a:tc>
                  <a:txBody>
                    <a:bodyPr/>
                    <a:lstStyle/>
                    <a:p>
                      <a:r>
                        <a:rPr lang="de-DE" dirty="0" smtClean="0"/>
                        <a:t>Austausch über den jeweiligen</a:t>
                      </a:r>
                      <a:r>
                        <a:rPr lang="de-DE" baseline="0" dirty="0" smtClean="0"/>
                        <a:t> Text</a:t>
                      </a:r>
                      <a:r>
                        <a:rPr lang="de-DE" dirty="0" smtClean="0"/>
                        <a:t>, Ergänzungen, Ko-Konstruktion</a:t>
                      </a:r>
                      <a:br>
                        <a:rPr lang="de-DE" dirty="0" smtClean="0"/>
                      </a:br>
                      <a:r>
                        <a:rPr lang="de-DE" i="1" dirty="0" smtClean="0"/>
                        <a:t>Austauschen</a:t>
                      </a:r>
                      <a:endParaRPr lang="de-DE" i="1" dirty="0"/>
                    </a:p>
                  </a:txBody>
                  <a:tcPr/>
                </a:tc>
              </a:tr>
              <a:tr h="1371600">
                <a:tc>
                  <a:txBody>
                    <a:bodyPr/>
                    <a:lstStyle/>
                    <a:p>
                      <a:r>
                        <a:rPr lang="de-DE" dirty="0" smtClean="0"/>
                        <a:t>3.</a:t>
                      </a:r>
                      <a:endParaRPr lang="de-DE" dirty="0"/>
                    </a:p>
                  </a:txBody>
                  <a:tcPr/>
                </a:tc>
                <a:tc>
                  <a:txBody>
                    <a:bodyPr/>
                    <a:lstStyle/>
                    <a:p>
                      <a:r>
                        <a:rPr lang="de-DE" dirty="0" smtClean="0"/>
                        <a:t>Stammgruppen</a:t>
                      </a:r>
                      <a:endParaRPr lang="de-DE" dirty="0"/>
                    </a:p>
                  </a:txBody>
                  <a:tcPr/>
                </a:tc>
                <a:tc>
                  <a:txBody>
                    <a:bodyPr/>
                    <a:lstStyle/>
                    <a:p>
                      <a:r>
                        <a:rPr lang="de-DE" dirty="0" smtClean="0"/>
                        <a:t>Vorstellung der Texte A-D,</a:t>
                      </a:r>
                      <a:br>
                        <a:rPr lang="de-DE" dirty="0" smtClean="0"/>
                      </a:br>
                      <a:r>
                        <a:rPr lang="de-DE" dirty="0" smtClean="0"/>
                        <a:t>Notizen</a:t>
                      </a:r>
                      <a:r>
                        <a:rPr lang="de-DE" baseline="0" dirty="0" smtClean="0"/>
                        <a:t> machen</a:t>
                      </a:r>
                    </a:p>
                    <a:p>
                      <a:endParaRPr lang="de-DE" baseline="0" dirty="0" smtClean="0"/>
                    </a:p>
                    <a:p>
                      <a:r>
                        <a:rPr lang="de-DE" i="1" baseline="0" dirty="0" smtClean="0"/>
                        <a:t>Vorstellen</a:t>
                      </a:r>
                      <a:endParaRPr lang="de-DE" i="1" dirty="0"/>
                    </a:p>
                  </a:txBody>
                  <a:tcPr/>
                </a:tc>
              </a:tr>
            </a:tbl>
          </a:graphicData>
        </a:graphic>
      </p:graphicFrame>
      <p:pic>
        <p:nvPicPr>
          <p:cNvPr id="6" name="Bild 5" descr="BST-0169-Grafiken.gif"/>
          <p:cNvPicPr>
            <a:picLocks noChangeAspect="1"/>
          </p:cNvPicPr>
          <p:nvPr/>
        </p:nvPicPr>
        <p:blipFill>
          <a:blip r:embed="rId3" cstate="print"/>
          <a:stretch>
            <a:fillRect/>
          </a:stretch>
        </p:blipFill>
        <p:spPr>
          <a:xfrm>
            <a:off x="2004864" y="2404024"/>
            <a:ext cx="1215118" cy="880960"/>
          </a:xfrm>
          <a:prstGeom prst="rect">
            <a:avLst/>
          </a:prstGeom>
        </p:spPr>
      </p:pic>
      <p:pic>
        <p:nvPicPr>
          <p:cNvPr id="7" name="Bild 6" descr="BST-0169-Grafiken2.gif"/>
          <p:cNvPicPr>
            <a:picLocks noChangeAspect="1"/>
          </p:cNvPicPr>
          <p:nvPr/>
        </p:nvPicPr>
        <p:blipFill>
          <a:blip r:embed="rId4" cstate="print"/>
          <a:stretch>
            <a:fillRect/>
          </a:stretch>
        </p:blipFill>
        <p:spPr>
          <a:xfrm>
            <a:off x="2004864" y="3821461"/>
            <a:ext cx="1215118" cy="1263723"/>
          </a:xfrm>
          <a:prstGeom prst="rect">
            <a:avLst/>
          </a:prstGeom>
        </p:spPr>
      </p:pic>
      <p:pic>
        <p:nvPicPr>
          <p:cNvPr id="8" name="Bild 7" descr="BST-0169-Grafiken.gif"/>
          <p:cNvPicPr>
            <a:picLocks noChangeAspect="1"/>
          </p:cNvPicPr>
          <p:nvPr/>
        </p:nvPicPr>
        <p:blipFill>
          <a:blip r:embed="rId3" cstate="print"/>
          <a:stretch>
            <a:fillRect/>
          </a:stretch>
        </p:blipFill>
        <p:spPr>
          <a:xfrm>
            <a:off x="2004864" y="5572376"/>
            <a:ext cx="1215118" cy="88096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251520" y="1772816"/>
            <a:ext cx="8839200" cy="45797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spcBef>
                <a:spcPct val="20000"/>
              </a:spcBef>
              <a:buSzPct val="95000"/>
            </a:pPr>
            <a:r>
              <a:rPr lang="de-DE" dirty="0" smtClean="0">
                <a:solidFill>
                  <a:srgbClr val="003264"/>
                </a:solidFill>
                <a:latin typeface="Calibri"/>
                <a:cs typeface="Calibri"/>
              </a:rPr>
              <a:t>Verteilen </a:t>
            </a:r>
            <a:r>
              <a:rPr lang="de-DE" dirty="0">
                <a:solidFill>
                  <a:srgbClr val="003264"/>
                </a:solidFill>
                <a:latin typeface="Calibri"/>
                <a:cs typeface="Calibri"/>
              </a:rPr>
              <a:t>Sie die vier Texte in Ihrer </a:t>
            </a:r>
            <a:r>
              <a:rPr lang="de-DE" dirty="0" smtClean="0">
                <a:solidFill>
                  <a:srgbClr val="003264"/>
                </a:solidFill>
                <a:latin typeface="Calibri"/>
                <a:cs typeface="Calibri"/>
              </a:rPr>
              <a:t>Tischgruppe Bestimmen Sie einen/eine Zeitwächter/-in. </a:t>
            </a:r>
          </a:p>
          <a:p>
            <a:pPr marL="342900" indent="-342900" eaLnBrk="1" hangingPunct="1">
              <a:spcBef>
                <a:spcPct val="20000"/>
              </a:spcBef>
              <a:buSzPct val="95000"/>
              <a:buAutoNum type="arabicPeriod"/>
            </a:pPr>
            <a:r>
              <a:rPr lang="de-DE" dirty="0" smtClean="0">
                <a:solidFill>
                  <a:srgbClr val="003264"/>
                </a:solidFill>
                <a:latin typeface="Calibri"/>
                <a:cs typeface="Calibri"/>
              </a:rPr>
              <a:t>EA: Lesen Sie und machen Sie sich Notizen (10 Min.)</a:t>
            </a:r>
          </a:p>
          <a:p>
            <a:pPr marL="342900" indent="-342900" eaLnBrk="1" hangingPunct="1">
              <a:spcBef>
                <a:spcPct val="20000"/>
              </a:spcBef>
              <a:buSzPct val="95000"/>
              <a:buFont typeface="+mj-lt"/>
              <a:buAutoNum type="arabicPeriod" startAt="2"/>
            </a:pPr>
            <a:r>
              <a:rPr lang="de-DE" dirty="0" smtClean="0">
                <a:solidFill>
                  <a:srgbClr val="003264"/>
                </a:solidFill>
                <a:latin typeface="Calibri"/>
                <a:cs typeface="Calibri"/>
              </a:rPr>
              <a:t>GA: Expert/inn/engruppe</a:t>
            </a:r>
            <a:r>
              <a:rPr lang="de-DE" dirty="0">
                <a:solidFill>
                  <a:srgbClr val="003264"/>
                </a:solidFill>
                <a:latin typeface="Calibri"/>
                <a:cs typeface="Calibri"/>
              </a:rPr>
              <a:t>: </a:t>
            </a:r>
            <a:endParaRPr lang="de-DE" dirty="0" smtClean="0">
              <a:solidFill>
                <a:srgbClr val="003264"/>
              </a:solidFill>
              <a:latin typeface="Calibri"/>
              <a:cs typeface="Calibri"/>
            </a:endParaRPr>
          </a:p>
          <a:p>
            <a:pPr marL="892175" indent="-171450" eaLnBrk="1" hangingPunct="1">
              <a:spcBef>
                <a:spcPct val="20000"/>
              </a:spcBef>
              <a:buSzPct val="95000"/>
              <a:buFont typeface="Arial"/>
              <a:buChar char="•"/>
            </a:pPr>
            <a:r>
              <a:rPr lang="de-DE" dirty="0">
                <a:solidFill>
                  <a:srgbClr val="003264"/>
                </a:solidFill>
                <a:latin typeface="Calibri"/>
                <a:cs typeface="Calibri"/>
              </a:rPr>
              <a:t> </a:t>
            </a:r>
            <a:r>
              <a:rPr lang="de-DE" dirty="0" smtClean="0">
                <a:solidFill>
                  <a:srgbClr val="003264"/>
                </a:solidFill>
                <a:latin typeface="Calibri"/>
                <a:cs typeface="Calibri"/>
              </a:rPr>
              <a:t>Treffen </a:t>
            </a:r>
            <a:r>
              <a:rPr lang="de-DE" dirty="0">
                <a:solidFill>
                  <a:srgbClr val="003264"/>
                </a:solidFill>
                <a:latin typeface="Calibri"/>
                <a:cs typeface="Calibri"/>
              </a:rPr>
              <a:t>Sie sich mit </a:t>
            </a:r>
            <a:r>
              <a:rPr lang="de-DE" dirty="0" smtClean="0">
                <a:solidFill>
                  <a:srgbClr val="003264"/>
                </a:solidFill>
                <a:latin typeface="Calibri"/>
                <a:cs typeface="Calibri"/>
              </a:rPr>
              <a:t>allen Personen </a:t>
            </a:r>
            <a:r>
              <a:rPr lang="de-DE" dirty="0">
                <a:solidFill>
                  <a:srgbClr val="003264"/>
                </a:solidFill>
                <a:latin typeface="Calibri"/>
                <a:cs typeface="Calibri"/>
              </a:rPr>
              <a:t>im Raum, die denselben Text </a:t>
            </a:r>
            <a:r>
              <a:rPr lang="de-DE" dirty="0" smtClean="0">
                <a:solidFill>
                  <a:srgbClr val="003264"/>
                </a:solidFill>
                <a:latin typeface="Calibri"/>
                <a:cs typeface="Calibri"/>
              </a:rPr>
              <a:t>haben</a:t>
            </a:r>
            <a:r>
              <a:rPr lang="de-DE" dirty="0">
                <a:solidFill>
                  <a:srgbClr val="003264"/>
                </a:solidFill>
                <a:latin typeface="Calibri"/>
                <a:cs typeface="Calibri"/>
              </a:rPr>
              <a:t>.</a:t>
            </a:r>
            <a:r>
              <a:rPr lang="de-DE" dirty="0" smtClean="0">
                <a:solidFill>
                  <a:srgbClr val="003264"/>
                </a:solidFill>
                <a:latin typeface="Calibri"/>
                <a:cs typeface="Calibri"/>
              </a:rPr>
              <a:t> </a:t>
            </a:r>
          </a:p>
          <a:p>
            <a:pPr marL="892175" indent="-171450" eaLnBrk="1" hangingPunct="1">
              <a:spcBef>
                <a:spcPct val="20000"/>
              </a:spcBef>
              <a:buSzPct val="95000"/>
              <a:buFont typeface="Arial"/>
              <a:buChar char="•"/>
            </a:pPr>
            <a:r>
              <a:rPr lang="de-DE" dirty="0" smtClean="0">
                <a:solidFill>
                  <a:srgbClr val="003264"/>
                </a:solidFill>
                <a:latin typeface="Calibri"/>
                <a:cs typeface="Calibri"/>
              </a:rPr>
              <a:t> Jemand </a:t>
            </a:r>
            <a:r>
              <a:rPr lang="de-DE" dirty="0">
                <a:solidFill>
                  <a:srgbClr val="003264"/>
                </a:solidFill>
                <a:latin typeface="Calibri"/>
                <a:cs typeface="Calibri"/>
              </a:rPr>
              <a:t>stellt den Inhalt des Textes dar</a:t>
            </a:r>
            <a:r>
              <a:rPr lang="de-DE" dirty="0" smtClean="0">
                <a:solidFill>
                  <a:srgbClr val="003264"/>
                </a:solidFill>
                <a:latin typeface="Calibri"/>
                <a:cs typeface="Calibri"/>
              </a:rPr>
              <a:t>, </a:t>
            </a:r>
            <a:r>
              <a:rPr lang="de-DE" dirty="0">
                <a:solidFill>
                  <a:srgbClr val="003264"/>
                </a:solidFill>
                <a:latin typeface="Calibri"/>
                <a:cs typeface="Calibri"/>
              </a:rPr>
              <a:t>die anderen ergänzen und korrigieren ggf</a:t>
            </a:r>
            <a:r>
              <a:rPr lang="de-DE" dirty="0" smtClean="0">
                <a:solidFill>
                  <a:srgbClr val="003264"/>
                </a:solidFill>
                <a:latin typeface="Calibri"/>
                <a:cs typeface="Calibri"/>
              </a:rPr>
              <a:t>.</a:t>
            </a:r>
          </a:p>
          <a:p>
            <a:pPr marL="892175" indent="-171450" eaLnBrk="1" hangingPunct="1">
              <a:spcBef>
                <a:spcPct val="20000"/>
              </a:spcBef>
              <a:buSzPct val="95000"/>
              <a:buFont typeface="Arial"/>
              <a:buChar char="•"/>
            </a:pPr>
            <a:r>
              <a:rPr lang="de-DE" dirty="0" smtClean="0">
                <a:solidFill>
                  <a:srgbClr val="003264"/>
                </a:solidFill>
                <a:latin typeface="Calibri"/>
                <a:cs typeface="Calibri"/>
              </a:rPr>
              <a:t> Alle </a:t>
            </a:r>
            <a:r>
              <a:rPr lang="de-DE" dirty="0">
                <a:solidFill>
                  <a:srgbClr val="003264"/>
                </a:solidFill>
                <a:latin typeface="Calibri"/>
                <a:cs typeface="Calibri"/>
              </a:rPr>
              <a:t>ergänzen ihre Aufzeichnungen</a:t>
            </a:r>
            <a:r>
              <a:rPr lang="de-DE" dirty="0" smtClean="0">
                <a:solidFill>
                  <a:srgbClr val="003264"/>
                </a:solidFill>
                <a:latin typeface="Calibri"/>
                <a:cs typeface="Calibri"/>
              </a:rPr>
              <a:t>. (10 Min.)</a:t>
            </a:r>
          </a:p>
          <a:p>
            <a:pPr marL="342900" indent="-342900" eaLnBrk="1" hangingPunct="1">
              <a:spcBef>
                <a:spcPct val="20000"/>
              </a:spcBef>
              <a:buClr>
                <a:schemeClr val="tx1"/>
              </a:buClr>
              <a:buSzPct val="95000"/>
              <a:buFont typeface="+mj-lt"/>
              <a:buAutoNum type="arabicPeriod" startAt="3"/>
            </a:pPr>
            <a:r>
              <a:rPr lang="de-DE" dirty="0" smtClean="0">
                <a:solidFill>
                  <a:srgbClr val="003264"/>
                </a:solidFill>
                <a:latin typeface="Calibri"/>
                <a:cs typeface="Calibri"/>
              </a:rPr>
              <a:t>GA: Die Expert/inn/en gehen in die Tischgruppe zurück und stellen ihre Ergebnisse vor.</a:t>
            </a:r>
          </a:p>
          <a:p>
            <a:pPr marL="892175" lvl="1" indent="-171450" eaLnBrk="1" hangingPunct="1">
              <a:spcBef>
                <a:spcPct val="20000"/>
              </a:spcBef>
              <a:buClr>
                <a:schemeClr val="tx1"/>
              </a:buClr>
              <a:buSzPct val="95000"/>
              <a:buFont typeface="Arial"/>
              <a:buChar char="•"/>
            </a:pPr>
            <a:r>
              <a:rPr lang="de-DE" dirty="0" smtClean="0">
                <a:solidFill>
                  <a:srgbClr val="003264"/>
                </a:solidFill>
                <a:latin typeface="Calibri"/>
                <a:cs typeface="Calibri"/>
              </a:rPr>
              <a:t>Nr. 1 beginnt mit der Vorstellung von Text A. Die Vorstellung geht in der  Reihenfolge mit Text B weiter ... Für Jeden Text inklusive Nachfragen 5 Min. (20 Min.) </a:t>
            </a:r>
          </a:p>
          <a:p>
            <a:pPr marL="720725" lvl="1" indent="0" eaLnBrk="1" hangingPunct="1">
              <a:spcBef>
                <a:spcPct val="20000"/>
              </a:spcBef>
              <a:buClr>
                <a:schemeClr val="tx1"/>
              </a:buClr>
              <a:buSzPct val="95000"/>
            </a:pPr>
            <a:endParaRPr lang="de-DE" dirty="0">
              <a:solidFill>
                <a:srgbClr val="003264"/>
              </a:solidFill>
              <a:latin typeface="Calibri"/>
              <a:cs typeface="Calibri"/>
            </a:endParaRPr>
          </a:p>
          <a:p>
            <a:pPr marL="720725" lvl="1" indent="0" eaLnBrk="1" hangingPunct="1">
              <a:spcBef>
                <a:spcPct val="20000"/>
              </a:spcBef>
              <a:buClr>
                <a:schemeClr val="tx1"/>
              </a:buClr>
              <a:buSzPct val="95000"/>
            </a:pPr>
            <a:r>
              <a:rPr lang="de-DE" dirty="0">
                <a:solidFill>
                  <a:srgbClr val="003264"/>
                </a:solidFill>
                <a:latin typeface="Calibri"/>
                <a:cs typeface="Calibri"/>
              </a:rPr>
              <a:t>Plenum</a:t>
            </a:r>
            <a:r>
              <a:rPr lang="de-DE" dirty="0" smtClean="0">
                <a:solidFill>
                  <a:srgbClr val="003264"/>
                </a:solidFill>
                <a:latin typeface="Calibri"/>
                <a:cs typeface="Calibri"/>
              </a:rPr>
              <a:t>: Ihre Anmerkungen (5 Min.)</a:t>
            </a:r>
          </a:p>
          <a:p>
            <a:pPr marL="720725" lvl="1" indent="0" eaLnBrk="1" hangingPunct="1">
              <a:spcBef>
                <a:spcPct val="20000"/>
              </a:spcBef>
              <a:buClr>
                <a:schemeClr val="tx1"/>
              </a:buClr>
              <a:buSzPct val="95000"/>
            </a:pPr>
            <a:endParaRPr lang="de-DE" dirty="0">
              <a:solidFill>
                <a:srgbClr val="003264"/>
              </a:solidFill>
              <a:latin typeface="Calibri"/>
              <a:cs typeface="Calibri"/>
            </a:endParaRPr>
          </a:p>
          <a:p>
            <a:pPr marL="720725" lvl="1" indent="0" eaLnBrk="1" hangingPunct="1">
              <a:spcBef>
                <a:spcPct val="20000"/>
              </a:spcBef>
              <a:buClr>
                <a:schemeClr val="tx1"/>
              </a:buClr>
              <a:buSzPct val="95000"/>
            </a:pPr>
            <a:r>
              <a:rPr lang="de-DE" dirty="0" smtClean="0">
                <a:solidFill>
                  <a:srgbClr val="003264"/>
                </a:solidFill>
                <a:latin typeface="Calibri"/>
                <a:cs typeface="Calibri"/>
              </a:rPr>
              <a:t>(insg. 45 Min.)</a:t>
            </a:r>
            <a:endParaRPr lang="de-DE" dirty="0">
              <a:solidFill>
                <a:srgbClr val="003264"/>
              </a:solidFill>
              <a:latin typeface="Calibri"/>
              <a:cs typeface="Calibri"/>
            </a:endParaRPr>
          </a:p>
        </p:txBody>
      </p:sp>
      <p:sp>
        <p:nvSpPr>
          <p:cNvPr id="6" name="Titel 1"/>
          <p:cNvSpPr txBox="1">
            <a:spLocks/>
          </p:cNvSpPr>
          <p:nvPr/>
        </p:nvSpPr>
        <p:spPr bwMode="gray">
          <a:xfrm>
            <a:off x="304800" y="10668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r>
              <a:rPr lang="de-DE" sz="2300" b="1" kern="0" dirty="0" smtClean="0">
                <a:solidFill>
                  <a:srgbClr val="003264"/>
                </a:solidFill>
                <a:latin typeface="Calibri"/>
                <a:cs typeface="Calibri"/>
              </a:rPr>
              <a:t>Gruppenpuzzle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06000" y="1065600"/>
            <a:ext cx="8382000" cy="685800"/>
          </a:xfrm>
        </p:spPr>
        <p:txBody>
          <a:bodyPr>
            <a:noAutofit/>
          </a:bodyPr>
          <a:lstStyle/>
          <a:p>
            <a:r>
              <a:rPr lang="de-DE" dirty="0" smtClean="0"/>
              <a:t>Zum Abgleich:</a:t>
            </a:r>
            <a:br>
              <a:rPr lang="de-DE" dirty="0" smtClean="0"/>
            </a:br>
            <a:r>
              <a:rPr lang="de-DE" dirty="0" smtClean="0"/>
              <a:t>Gelingensbedingungen von Teamarbeit – zwölf Erfolgskriterien</a:t>
            </a:r>
            <a:endParaRPr lang="de-DE" sz="1200" b="0" dirty="0"/>
          </a:p>
        </p:txBody>
      </p:sp>
      <p:sp>
        <p:nvSpPr>
          <p:cNvPr id="8" name="Content Placeholder 4"/>
          <p:cNvSpPr>
            <a:spLocks noGrp="1"/>
          </p:cNvSpPr>
          <p:nvPr>
            <p:ph sz="quarter" idx="1"/>
          </p:nvPr>
        </p:nvSpPr>
        <p:spPr>
          <a:xfrm>
            <a:off x="306000" y="2213208"/>
            <a:ext cx="8640960" cy="4024104"/>
          </a:xfrm>
        </p:spPr>
        <p:txBody>
          <a:bodyPr/>
          <a:lstStyle/>
          <a:p>
            <a:pPr marL="355600" indent="-355600">
              <a:spcBef>
                <a:spcPts val="600"/>
              </a:spcBef>
              <a:spcAft>
                <a:spcPts val="600"/>
              </a:spcAft>
              <a:buFont typeface="+mj-lt"/>
              <a:buAutoNum type="arabicPeriod"/>
            </a:pPr>
            <a:r>
              <a:rPr lang="de-DE" b="0" dirty="0" smtClean="0"/>
              <a:t>Zielorientierung (Stichworte: klare gemeinsame Ziele, Visionen, Leitbilder)</a:t>
            </a:r>
          </a:p>
          <a:p>
            <a:pPr marL="355600" indent="-355600">
              <a:spcBef>
                <a:spcPts val="600"/>
              </a:spcBef>
              <a:spcAft>
                <a:spcPts val="600"/>
              </a:spcAft>
              <a:buFont typeface="+mj-lt"/>
              <a:buAutoNum type="arabicPeriod"/>
            </a:pPr>
            <a:r>
              <a:rPr lang="de-DE" b="0" dirty="0" smtClean="0"/>
              <a:t>klare Aufgaben- und Rollenverteilung (Stichworte: stärkenorientierte Aufgabenverteilung, die neun Rollen erfolgreicher Teams)</a:t>
            </a:r>
          </a:p>
          <a:p>
            <a:pPr marL="355600" indent="-355600">
              <a:spcBef>
                <a:spcPts val="600"/>
              </a:spcBef>
              <a:spcAft>
                <a:spcPts val="600"/>
              </a:spcAft>
              <a:buFont typeface="+mj-lt"/>
              <a:buAutoNum type="arabicPeriod"/>
            </a:pPr>
            <a:r>
              <a:rPr lang="de-DE" b="0" dirty="0" smtClean="0"/>
              <a:t>(wechselnde) Sitzungsleitung (Stichworte: Vorbereitung, Moderation </a:t>
            </a:r>
            <a:br>
              <a:rPr lang="de-DE" b="0" dirty="0" smtClean="0"/>
            </a:br>
            <a:r>
              <a:rPr lang="de-DE" b="0" dirty="0" smtClean="0"/>
              <a:t>und Auswertung von Teamsitzungen)</a:t>
            </a:r>
          </a:p>
          <a:p>
            <a:pPr marL="355600" indent="-355600">
              <a:spcBef>
                <a:spcPts val="600"/>
              </a:spcBef>
              <a:spcAft>
                <a:spcPts val="600"/>
              </a:spcAft>
              <a:buFont typeface="+mj-lt"/>
              <a:buAutoNum type="arabicPeriod"/>
            </a:pPr>
            <a:r>
              <a:rPr lang="de-DE" b="0" dirty="0" smtClean="0"/>
              <a:t>Sitzungsmanagement (Stichworte: Ziele, Dokumentation, Tagesordnung, Prozessauswertung, nächste Schritte ...)</a:t>
            </a:r>
          </a:p>
          <a:p>
            <a:pPr marL="355600" indent="-355600">
              <a:spcBef>
                <a:spcPts val="600"/>
              </a:spcBef>
              <a:spcAft>
                <a:spcPts val="600"/>
              </a:spcAft>
              <a:buFont typeface="+mj-lt"/>
              <a:buAutoNum type="arabicPeriod"/>
            </a:pPr>
            <a:r>
              <a:rPr lang="de-DE" b="0" dirty="0" smtClean="0"/>
              <a:t>konsequente Arbeitsplanung (Stichworte: Aktionspläne und Tätigkeitskataloge </a:t>
            </a:r>
            <a:br>
              <a:rPr lang="de-DE" b="0" dirty="0" smtClean="0"/>
            </a:br>
            <a:r>
              <a:rPr lang="de-DE" b="0" dirty="0" smtClean="0"/>
              <a:t>statt allgemeiner Absichtserklärungen)</a:t>
            </a:r>
          </a:p>
          <a:p>
            <a:pPr marL="355600" indent="-355600">
              <a:spcBef>
                <a:spcPts val="600"/>
              </a:spcBef>
              <a:spcAft>
                <a:spcPts val="600"/>
              </a:spcAft>
              <a:buFont typeface="+mj-lt"/>
              <a:buAutoNum type="arabicPeriod"/>
            </a:pPr>
            <a:r>
              <a:rPr lang="de-DE" b="0" dirty="0" smtClean="0"/>
              <a:t>Kommunikation und Feedback (Stichworte: konkret, knapp, kurzfristig, konstruktiv)</a:t>
            </a:r>
          </a:p>
          <a:p>
            <a:endParaRPr lang="de-DE" dirty="0" smtClean="0"/>
          </a:p>
          <a:p>
            <a:endParaRPr lang="de-DE" dirty="0">
              <a:ea typeface="+mj-ea"/>
            </a:endParaRPr>
          </a:p>
        </p:txBody>
      </p:sp>
    </p:spTree>
    <p:extLst>
      <p:ext uri="{BB962C8B-B14F-4D97-AF65-F5344CB8AC3E}">
        <p14:creationId xmlns:p14="http://schemas.microsoft.com/office/powerpoint/2010/main" val="3845740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a:spLocks noGrp="1"/>
          </p:cNvSpPr>
          <p:nvPr>
            <p:ph sz="quarter" idx="1"/>
          </p:nvPr>
        </p:nvSpPr>
        <p:spPr>
          <a:xfrm>
            <a:off x="306000" y="2011288"/>
            <a:ext cx="8229600" cy="4010000"/>
          </a:xfrm>
        </p:spPr>
        <p:txBody>
          <a:bodyPr/>
          <a:lstStyle/>
          <a:p>
            <a:pPr marL="342900" indent="-342900">
              <a:spcBef>
                <a:spcPts val="600"/>
              </a:spcBef>
              <a:spcAft>
                <a:spcPts val="600"/>
              </a:spcAft>
              <a:buFont typeface="+mj-lt"/>
              <a:buAutoNum type="arabicPeriod" startAt="6"/>
            </a:pPr>
            <a:r>
              <a:rPr lang="de-DE" b="0" dirty="0" smtClean="0"/>
              <a:t>Balance zwischen Aufgaben- und Beziehungsorientierung</a:t>
            </a:r>
          </a:p>
          <a:p>
            <a:pPr marL="342900" indent="-342900">
              <a:spcBef>
                <a:spcPts val="600"/>
              </a:spcBef>
              <a:spcAft>
                <a:spcPts val="600"/>
              </a:spcAft>
              <a:buFont typeface="+mj-lt"/>
              <a:buAutoNum type="arabicPeriod" startAt="6"/>
            </a:pPr>
            <a:r>
              <a:rPr lang="de-DE" b="0" dirty="0" smtClean="0"/>
              <a:t>Autonomie und Rahmensetzung (Stichworte: Zeit und Raum für Teamprozesse, klare Setzungen in Bezug auf Zuständigkeiten, Aufgaben, Termine)</a:t>
            </a:r>
          </a:p>
          <a:p>
            <a:pPr marL="342900" indent="-342900">
              <a:spcBef>
                <a:spcPts val="600"/>
              </a:spcBef>
              <a:spcAft>
                <a:spcPts val="600"/>
              </a:spcAft>
              <a:buFont typeface="+mj-lt"/>
              <a:buAutoNum type="arabicPeriod" startAt="6"/>
            </a:pPr>
            <a:r>
              <a:rPr lang="en-US" b="0" dirty="0" err="1" smtClean="0"/>
              <a:t>Materielle</a:t>
            </a:r>
            <a:r>
              <a:rPr lang="en-US" b="0" dirty="0" smtClean="0"/>
              <a:t> und </a:t>
            </a:r>
            <a:r>
              <a:rPr lang="en-US" b="0" dirty="0" err="1" smtClean="0"/>
              <a:t>immaterielle</a:t>
            </a:r>
            <a:r>
              <a:rPr lang="en-US" b="0" dirty="0" smtClean="0"/>
              <a:t> </a:t>
            </a:r>
            <a:r>
              <a:rPr lang="en-US" b="0" dirty="0" err="1" smtClean="0"/>
              <a:t>Unterstützung</a:t>
            </a:r>
            <a:r>
              <a:rPr lang="de-DE" b="0" dirty="0" smtClean="0"/>
              <a:t> (</a:t>
            </a:r>
            <a:r>
              <a:rPr lang="de-DE" b="0" dirty="0"/>
              <a:t>Stichworte</a:t>
            </a:r>
            <a:r>
              <a:rPr lang="de-DE" b="0" dirty="0" smtClean="0"/>
              <a:t>: Fortbildungen </a:t>
            </a:r>
            <a:r>
              <a:rPr lang="de-DE" b="0" dirty="0"/>
              <a:t>zu Moderationstechniken und Sitzungsmanagement, Entlastung, </a:t>
            </a:r>
            <a:r>
              <a:rPr lang="de-DE" b="0" dirty="0" smtClean="0"/>
              <a:t>Wertschätzung)</a:t>
            </a:r>
          </a:p>
          <a:p>
            <a:pPr marL="342900" indent="-342900">
              <a:spcBef>
                <a:spcPts val="600"/>
              </a:spcBef>
              <a:spcAft>
                <a:spcPts val="600"/>
              </a:spcAft>
              <a:buFont typeface="+mj-lt"/>
              <a:buAutoNum type="arabicPeriod" startAt="6"/>
            </a:pPr>
            <a:r>
              <a:rPr lang="de-DE" b="0" dirty="0" smtClean="0"/>
              <a:t>Zeit (für die Phasen der Teamentwicklung)</a:t>
            </a:r>
          </a:p>
          <a:p>
            <a:pPr marL="342900" indent="-342900">
              <a:spcBef>
                <a:spcPts val="600"/>
              </a:spcBef>
              <a:spcAft>
                <a:spcPts val="600"/>
              </a:spcAft>
              <a:buFont typeface="+mj-lt"/>
              <a:buAutoNum type="arabicPeriod" startAt="6"/>
            </a:pPr>
            <a:r>
              <a:rPr lang="de-DE" b="0" dirty="0" smtClean="0"/>
              <a:t>(schnelle) Erfolgserlebnisse (Stichworte: motivierende Zwischenergebnisse, Sichtbarmachen von Teilerfolgen)</a:t>
            </a:r>
          </a:p>
          <a:p>
            <a:pPr marL="342900" indent="-342900">
              <a:spcBef>
                <a:spcPts val="600"/>
              </a:spcBef>
              <a:spcAft>
                <a:spcPts val="600"/>
              </a:spcAft>
              <a:buFont typeface="+mj-lt"/>
              <a:buAutoNum type="arabicPeriod" startAt="6"/>
            </a:pPr>
            <a:r>
              <a:rPr lang="de-DE" b="0" dirty="0" smtClean="0"/>
              <a:t>Handlungskonsequenzen (Stichworte: Arbeitspläne: Wer tut was mit wem bis wann?)</a:t>
            </a:r>
          </a:p>
          <a:p>
            <a:pPr marL="342900" indent="-342900">
              <a:spcBef>
                <a:spcPts val="600"/>
              </a:spcBef>
              <a:spcAft>
                <a:spcPts val="600"/>
              </a:spcAft>
              <a:buFont typeface="+mj-lt"/>
              <a:buAutoNum type="arabicPeriod" startAt="6"/>
            </a:pPr>
            <a:r>
              <a:rPr lang="de-DE" b="0" dirty="0" smtClean="0"/>
              <a:t>regelmäßige Teamchecks (Stichwort: präventive Teamwartung, </a:t>
            </a:r>
            <a:r>
              <a:rPr lang="de-DE" b="0" dirty="0"/>
              <a:t>T</a:t>
            </a:r>
            <a:r>
              <a:rPr lang="de-DE" b="0" dirty="0" smtClean="0"/>
              <a:t>eamfeedback)</a:t>
            </a:r>
          </a:p>
          <a:p>
            <a:pPr marL="285750" indent="-285750">
              <a:buFont typeface="Arial"/>
              <a:buChar char="•"/>
            </a:pPr>
            <a:endParaRPr lang="de-DE" dirty="0"/>
          </a:p>
        </p:txBody>
      </p:sp>
      <p:sp>
        <p:nvSpPr>
          <p:cNvPr id="5" name="Title 1"/>
          <p:cNvSpPr txBox="1">
            <a:spLocks/>
          </p:cNvSpPr>
          <p:nvPr/>
        </p:nvSpPr>
        <p:spPr bwMode="gray">
          <a:xfrm>
            <a:off x="306000" y="1065600"/>
            <a:ext cx="8730496" cy="68580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1" fontAlgn="base" hangingPunct="1">
              <a:spcBef>
                <a:spcPct val="0"/>
              </a:spcBef>
              <a:spcAft>
                <a:spcPct val="0"/>
              </a:spcAft>
              <a:defRPr sz="2300" b="1" i="0">
                <a:solidFill>
                  <a:schemeClr val="hlink"/>
                </a:solidFill>
                <a:latin typeface="Calibri"/>
                <a:ea typeface="+mj-ea"/>
                <a:cs typeface="Calibri"/>
              </a:defRPr>
            </a:lvl1pPr>
            <a:lvl2pPr algn="l" rtl="0" eaLnBrk="1" fontAlgn="base" hangingPunct="1">
              <a:spcBef>
                <a:spcPct val="0"/>
              </a:spcBef>
              <a:spcAft>
                <a:spcPct val="0"/>
              </a:spcAft>
              <a:defRPr sz="2400" b="1">
                <a:solidFill>
                  <a:schemeClr val="hlink"/>
                </a:solidFill>
                <a:latin typeface="Arial" charset="0"/>
              </a:defRPr>
            </a:lvl2pPr>
            <a:lvl3pPr algn="l" rtl="0" eaLnBrk="1" fontAlgn="base" hangingPunct="1">
              <a:spcBef>
                <a:spcPct val="0"/>
              </a:spcBef>
              <a:spcAft>
                <a:spcPct val="0"/>
              </a:spcAft>
              <a:defRPr sz="2400" b="1">
                <a:solidFill>
                  <a:schemeClr val="hlink"/>
                </a:solidFill>
                <a:latin typeface="Arial" charset="0"/>
              </a:defRPr>
            </a:lvl3pPr>
            <a:lvl4pPr algn="l" rtl="0" eaLnBrk="1" fontAlgn="base" hangingPunct="1">
              <a:spcBef>
                <a:spcPct val="0"/>
              </a:spcBef>
              <a:spcAft>
                <a:spcPct val="0"/>
              </a:spcAft>
              <a:defRPr sz="2400" b="1">
                <a:solidFill>
                  <a:schemeClr val="hlink"/>
                </a:solidFill>
                <a:latin typeface="Arial" charset="0"/>
              </a:defRPr>
            </a:lvl4pPr>
            <a:lvl5pPr algn="l" rtl="0" eaLnBrk="1" fontAlgn="base" hangingPunct="1">
              <a:spcBef>
                <a:spcPct val="0"/>
              </a:spcBef>
              <a:spcAft>
                <a:spcPct val="0"/>
              </a:spcAft>
              <a:defRPr sz="2400" b="1">
                <a:solidFill>
                  <a:schemeClr val="hlink"/>
                </a:solidFill>
                <a:latin typeface="Arial" charset="0"/>
              </a:defRPr>
            </a:lvl5pPr>
            <a:lvl6pPr marL="457200" algn="l" rtl="0" eaLnBrk="1" fontAlgn="base" hangingPunct="1">
              <a:spcBef>
                <a:spcPct val="0"/>
              </a:spcBef>
              <a:spcAft>
                <a:spcPct val="0"/>
              </a:spcAft>
              <a:defRPr sz="2400" b="1">
                <a:solidFill>
                  <a:schemeClr val="hlink"/>
                </a:solidFill>
                <a:latin typeface="Arial" charset="0"/>
              </a:defRPr>
            </a:lvl6pPr>
            <a:lvl7pPr marL="914400" algn="l" rtl="0" eaLnBrk="1" fontAlgn="base" hangingPunct="1">
              <a:spcBef>
                <a:spcPct val="0"/>
              </a:spcBef>
              <a:spcAft>
                <a:spcPct val="0"/>
              </a:spcAft>
              <a:defRPr sz="2400" b="1">
                <a:solidFill>
                  <a:schemeClr val="hlink"/>
                </a:solidFill>
                <a:latin typeface="Arial" charset="0"/>
              </a:defRPr>
            </a:lvl7pPr>
            <a:lvl8pPr marL="1371600" algn="l" rtl="0" eaLnBrk="1" fontAlgn="base" hangingPunct="1">
              <a:spcBef>
                <a:spcPct val="0"/>
              </a:spcBef>
              <a:spcAft>
                <a:spcPct val="0"/>
              </a:spcAft>
              <a:defRPr sz="2400" b="1">
                <a:solidFill>
                  <a:schemeClr val="hlink"/>
                </a:solidFill>
                <a:latin typeface="Arial" charset="0"/>
              </a:defRPr>
            </a:lvl8pPr>
            <a:lvl9pPr marL="1828800" algn="l" rtl="0" eaLnBrk="1" fontAlgn="base" hangingPunct="1">
              <a:spcBef>
                <a:spcPct val="0"/>
              </a:spcBef>
              <a:spcAft>
                <a:spcPct val="0"/>
              </a:spcAft>
              <a:defRPr sz="2400" b="1">
                <a:solidFill>
                  <a:schemeClr val="hlink"/>
                </a:solidFill>
                <a:latin typeface="Arial" charset="0"/>
              </a:defRPr>
            </a:lvl9pPr>
          </a:lstStyle>
          <a:p>
            <a:r>
              <a:rPr lang="de-DE" dirty="0" smtClean="0"/>
              <a:t>Zum Abgleich:</a:t>
            </a:r>
          </a:p>
          <a:p>
            <a:r>
              <a:rPr lang="de-DE" dirty="0" smtClean="0"/>
              <a:t>Gelingensbedingungen von Teamarbeit – zwölf Erfolgskriterien</a:t>
            </a:r>
          </a:p>
          <a:p>
            <a:r>
              <a:rPr lang="de-DE" sz="1200" b="0" dirty="0" smtClean="0"/>
              <a:t>							(vgl. Philipp, 2014, S.45ff)</a:t>
            </a:r>
            <a:endParaRPr lang="de-DE" sz="1200" b="0" dirty="0"/>
          </a:p>
        </p:txBody>
      </p:sp>
    </p:spTree>
    <p:extLst>
      <p:ext uri="{BB962C8B-B14F-4D97-AF65-F5344CB8AC3E}">
        <p14:creationId xmlns:p14="http://schemas.microsoft.com/office/powerpoint/2010/main" val="185986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52736"/>
            <a:ext cx="8382000" cy="685800"/>
          </a:xfrm>
        </p:spPr>
        <p:txBody>
          <a:bodyPr/>
          <a:lstStyle/>
          <a:p>
            <a:r>
              <a:rPr lang="de-DE" dirty="0" smtClean="0"/>
              <a:t>Leitung im Team als Entwicklungschance für alle Teammitglieder – rotierende Leitung empfohlen</a:t>
            </a:r>
            <a:endParaRPr lang="de-DE" dirty="0"/>
          </a:p>
        </p:txBody>
      </p:sp>
      <p:sp>
        <p:nvSpPr>
          <p:cNvPr id="29" name="TextBox 28"/>
          <p:cNvSpPr txBox="1"/>
          <p:nvPr/>
        </p:nvSpPr>
        <p:spPr>
          <a:xfrm>
            <a:off x="4803634" y="6453336"/>
            <a:ext cx="1856598" cy="246221"/>
          </a:xfrm>
          <a:prstGeom prst="rect">
            <a:avLst/>
          </a:prstGeom>
          <a:noFill/>
        </p:spPr>
        <p:txBody>
          <a:bodyPr wrap="none" rtlCol="0">
            <a:spAutoFit/>
          </a:bodyPr>
          <a:lstStyle/>
          <a:p>
            <a:r>
              <a:rPr lang="de-DE" sz="1000" dirty="0" smtClean="0">
                <a:latin typeface="+mn-lt"/>
              </a:rPr>
              <a:t>(nach: Lindemann 2010, S. 102)</a:t>
            </a:r>
            <a:endParaRPr lang="de-DE" sz="1000" dirty="0">
              <a:latin typeface="+mn-lt"/>
            </a:endParaRPr>
          </a:p>
        </p:txBody>
      </p:sp>
      <p:grpSp>
        <p:nvGrpSpPr>
          <p:cNvPr id="27" name="Group 43"/>
          <p:cNvGrpSpPr/>
          <p:nvPr/>
        </p:nvGrpSpPr>
        <p:grpSpPr>
          <a:xfrm>
            <a:off x="467544" y="1988840"/>
            <a:ext cx="7920880" cy="4464496"/>
            <a:chOff x="755576" y="1844824"/>
            <a:chExt cx="7920880" cy="4464496"/>
          </a:xfrm>
        </p:grpSpPr>
        <p:grpSp>
          <p:nvGrpSpPr>
            <p:cNvPr id="41" name="Group 29"/>
            <p:cNvGrpSpPr/>
            <p:nvPr/>
          </p:nvGrpSpPr>
          <p:grpSpPr>
            <a:xfrm>
              <a:off x="2051720" y="2348880"/>
              <a:ext cx="5544616" cy="3744416"/>
              <a:chOff x="1763688" y="1700808"/>
              <a:chExt cx="5544616" cy="3744416"/>
            </a:xfrm>
          </p:grpSpPr>
          <p:sp>
            <p:nvSpPr>
              <p:cNvPr id="53" name="Isosceles Triangle 30"/>
              <p:cNvSpPr/>
              <p:nvPr/>
            </p:nvSpPr>
            <p:spPr bwMode="auto">
              <a:xfrm>
                <a:off x="1763688" y="1700808"/>
                <a:ext cx="5544616" cy="3744416"/>
              </a:xfrm>
              <a:prstGeom prst="triangle">
                <a:avLst/>
              </a:prstGeom>
              <a:solidFill>
                <a:schemeClr val="accent5">
                  <a:lumMod val="20000"/>
                  <a:lumOff val="80000"/>
                </a:schemeClr>
              </a:solidFill>
              <a:ln w="12700" cap="flat" cmpd="sng" algn="ctr">
                <a:solidFill>
                  <a:srgbClr val="6D92B3"/>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solidFill>
                      <a:srgbClr val="000000"/>
                    </a:solidFill>
                  </a:ln>
                  <a:solidFill>
                    <a:schemeClr val="tx1"/>
                  </a:solidFill>
                  <a:effectLst/>
                  <a:latin typeface="+mn-lt"/>
                </a:endParaRPr>
              </a:p>
            </p:txBody>
          </p:sp>
          <p:cxnSp>
            <p:nvCxnSpPr>
              <p:cNvPr id="54" name="Straight Connector 31"/>
              <p:cNvCxnSpPr/>
              <p:nvPr/>
            </p:nvCxnSpPr>
            <p:spPr bwMode="auto">
              <a:xfrm>
                <a:off x="4572000" y="1700808"/>
                <a:ext cx="0" cy="3744416"/>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5" name="Straight Connector 32"/>
              <p:cNvCxnSpPr>
                <a:stCxn id="53" idx="1"/>
                <a:endCxn id="53" idx="5"/>
              </p:cNvCxnSpPr>
              <p:nvPr/>
            </p:nvCxnSpPr>
            <p:spPr bwMode="auto">
              <a:xfrm>
                <a:off x="3149842" y="3573016"/>
                <a:ext cx="2772308" cy="0"/>
              </a:xfrm>
              <a:prstGeom prst="line">
                <a:avLst/>
              </a:prstGeom>
              <a:solidFill>
                <a:schemeClr val="accent1"/>
              </a:solidFill>
              <a:ln w="12700" cap="flat" cmpd="sng" algn="ctr">
                <a:solidFill>
                  <a:schemeClr val="bg2">
                    <a:lumMod val="10000"/>
                  </a:schemeClr>
                </a:solidFill>
                <a:prstDash val="solid"/>
                <a:round/>
                <a:headEnd type="none" w="med" len="med"/>
                <a:tailEnd type="none" w="med" len="med"/>
              </a:ln>
              <a:effectLst/>
            </p:spPr>
          </p:cxnSp>
          <p:cxnSp>
            <p:nvCxnSpPr>
              <p:cNvPr id="56" name="Straight Connector 33"/>
              <p:cNvCxnSpPr/>
              <p:nvPr/>
            </p:nvCxnSpPr>
            <p:spPr bwMode="auto">
              <a:xfrm flipH="1">
                <a:off x="3203848" y="3573016"/>
                <a:ext cx="1368152" cy="1872208"/>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7" name="Straight Connector 34"/>
              <p:cNvCxnSpPr/>
              <p:nvPr/>
            </p:nvCxnSpPr>
            <p:spPr bwMode="auto">
              <a:xfrm>
                <a:off x="4572000" y="3573016"/>
                <a:ext cx="1440160" cy="1872208"/>
              </a:xfrm>
              <a:prstGeom prst="line">
                <a:avLst/>
              </a:prstGeom>
              <a:solidFill>
                <a:schemeClr val="accent1"/>
              </a:solidFill>
              <a:ln w="12700" cap="flat" cmpd="sng" algn="ctr">
                <a:solidFill>
                  <a:srgbClr val="10191F"/>
                </a:solidFill>
                <a:prstDash val="solid"/>
                <a:round/>
                <a:headEnd type="none" w="med" len="med"/>
                <a:tailEnd type="none" w="med" len="med"/>
              </a:ln>
              <a:effectLst/>
            </p:spPr>
          </p:cxnSp>
          <p:cxnSp>
            <p:nvCxnSpPr>
              <p:cNvPr id="58" name="Straight Connector 35"/>
              <p:cNvCxnSpPr>
                <a:stCxn id="53" idx="0"/>
                <a:endCxn id="53" idx="2"/>
              </p:cNvCxnSpPr>
              <p:nvPr/>
            </p:nvCxnSpPr>
            <p:spPr bwMode="auto">
              <a:xfrm flipH="1">
                <a:off x="1763688" y="1700808"/>
                <a:ext cx="2772308" cy="3744416"/>
              </a:xfrm>
              <a:prstGeom prst="line">
                <a:avLst/>
              </a:prstGeom>
              <a:solidFill>
                <a:schemeClr val="accent1"/>
              </a:solidFill>
              <a:ln w="12700" cap="flat" cmpd="sng" algn="ctr">
                <a:solidFill>
                  <a:schemeClr val="tx1">
                    <a:lumMod val="25000"/>
                    <a:lumOff val="75000"/>
                  </a:schemeClr>
                </a:solidFill>
                <a:prstDash val="solid"/>
                <a:round/>
                <a:headEnd type="none" w="med" len="med"/>
                <a:tailEnd type="none" w="med" len="med"/>
              </a:ln>
              <a:effectLst/>
            </p:spPr>
          </p:cxnSp>
          <p:sp>
            <p:nvSpPr>
              <p:cNvPr id="59" name="Right Triangle 36"/>
              <p:cNvSpPr/>
              <p:nvPr/>
            </p:nvSpPr>
            <p:spPr bwMode="auto">
              <a:xfrm>
                <a:off x="4572000" y="1772816"/>
                <a:ext cx="1368152" cy="1800200"/>
              </a:xfrm>
              <a:prstGeom prst="rtTriangle">
                <a:avLst/>
              </a:prstGeom>
              <a:solidFill>
                <a:schemeClr val="accent5">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0" name="Right Triangle 37"/>
              <p:cNvSpPr/>
              <p:nvPr/>
            </p:nvSpPr>
            <p:spPr bwMode="auto">
              <a:xfrm>
                <a:off x="4572000" y="3573016"/>
                <a:ext cx="1368152" cy="1872208"/>
              </a:xfrm>
              <a:prstGeom prst="rtTriangle">
                <a:avLst/>
              </a:prstGeom>
              <a:solidFill>
                <a:srgbClr val="A7D877"/>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1" name="Parallelogram 38"/>
              <p:cNvSpPr/>
              <p:nvPr/>
            </p:nvSpPr>
            <p:spPr bwMode="auto">
              <a:xfrm flipH="1">
                <a:off x="4572000" y="3573016"/>
                <a:ext cx="2736304" cy="1872208"/>
              </a:xfrm>
              <a:prstGeom prst="parallelogram">
                <a:avLst>
                  <a:gd name="adj" fmla="val 72936"/>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sp>
            <p:nvSpPr>
              <p:cNvPr id="62" name="Parallelogram 39"/>
              <p:cNvSpPr/>
              <p:nvPr/>
            </p:nvSpPr>
            <p:spPr bwMode="auto">
              <a:xfrm>
                <a:off x="1763688" y="3573016"/>
                <a:ext cx="2808312" cy="1872208"/>
              </a:xfrm>
              <a:prstGeom prst="parallelogram">
                <a:avLst>
                  <a:gd name="adj" fmla="val 72936"/>
                </a:avLst>
              </a:prstGeom>
              <a:solidFill>
                <a:schemeClr val="accent5">
                  <a:lumMod val="40000"/>
                  <a:lumOff val="6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b="0" i="0" u="none" strike="noStrike" cap="none" normalizeH="0" baseline="0" dirty="0" smtClean="0">
                  <a:ln>
                    <a:noFill/>
                  </a:ln>
                  <a:solidFill>
                    <a:schemeClr val="tx1"/>
                  </a:solidFill>
                  <a:effectLst/>
                  <a:latin typeface="+mn-lt"/>
                </a:endParaRPr>
              </a:p>
            </p:txBody>
          </p:sp>
        </p:grpSp>
        <p:sp>
          <p:nvSpPr>
            <p:cNvPr id="42" name="Rounded Rectangle 12"/>
            <p:cNvSpPr/>
            <p:nvPr/>
          </p:nvSpPr>
          <p:spPr bwMode="auto">
            <a:xfrm>
              <a:off x="755576" y="5733256"/>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Beraten &amp; klären</a:t>
              </a:r>
            </a:p>
          </p:txBody>
        </p:sp>
        <p:sp>
          <p:nvSpPr>
            <p:cNvPr id="43" name="Rounded Rectangle 25"/>
            <p:cNvSpPr/>
            <p:nvPr/>
          </p:nvSpPr>
          <p:spPr bwMode="auto">
            <a:xfrm>
              <a:off x="7020272" y="5733256"/>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Ordnen </a:t>
              </a:r>
              <a:r>
                <a:rPr lang="de-DE" dirty="0" smtClean="0">
                  <a:latin typeface="+mn-lt"/>
                </a:rPr>
                <a:t>&amp;</a:t>
              </a:r>
              <a:r>
                <a:rPr kumimoji="0" lang="de-DE" b="0" i="0" u="none" strike="noStrike" cap="none" normalizeH="0" baseline="0" dirty="0" smtClean="0">
                  <a:ln>
                    <a:noFill/>
                  </a:ln>
                  <a:solidFill>
                    <a:schemeClr val="tx1"/>
                  </a:solidFill>
                  <a:effectLst/>
                  <a:latin typeface="+mn-lt"/>
                </a:rPr>
                <a:t> strukturieren</a:t>
              </a:r>
            </a:p>
          </p:txBody>
        </p:sp>
        <p:sp>
          <p:nvSpPr>
            <p:cNvPr id="45" name="TextBox 21"/>
            <p:cNvSpPr txBox="1"/>
            <p:nvPr/>
          </p:nvSpPr>
          <p:spPr>
            <a:xfrm>
              <a:off x="4948932" y="5373216"/>
              <a:ext cx="869950" cy="646331"/>
            </a:xfrm>
            <a:prstGeom prst="rect">
              <a:avLst/>
            </a:prstGeom>
            <a:noFill/>
          </p:spPr>
          <p:txBody>
            <a:bodyPr wrap="none" rtlCol="0">
              <a:spAutoFit/>
            </a:bodyPr>
            <a:lstStyle/>
            <a:p>
              <a:r>
                <a:rPr lang="de-DE" dirty="0" smtClean="0">
                  <a:latin typeface="+mn-lt"/>
                </a:rPr>
                <a:t>Koordi-</a:t>
              </a:r>
            </a:p>
            <a:p>
              <a:r>
                <a:rPr lang="de-DE" dirty="0" smtClean="0">
                  <a:latin typeface="+mn-lt"/>
                </a:rPr>
                <a:t>natorIn</a:t>
              </a:r>
              <a:endParaRPr lang="de-DE" dirty="0">
                <a:latin typeface="+mn-lt"/>
              </a:endParaRPr>
            </a:p>
          </p:txBody>
        </p:sp>
        <p:sp>
          <p:nvSpPr>
            <p:cNvPr id="46" name="TextBox 22"/>
            <p:cNvSpPr txBox="1"/>
            <p:nvPr/>
          </p:nvSpPr>
          <p:spPr>
            <a:xfrm rot="3218461">
              <a:off x="4635663" y="3345690"/>
              <a:ext cx="1614737" cy="369332"/>
            </a:xfrm>
            <a:prstGeom prst="rect">
              <a:avLst/>
            </a:prstGeom>
            <a:noFill/>
          </p:spPr>
          <p:txBody>
            <a:bodyPr wrap="none" rtlCol="0">
              <a:spAutoFit/>
            </a:bodyPr>
            <a:lstStyle/>
            <a:p>
              <a:r>
                <a:rPr lang="de-DE" dirty="0" smtClean="0">
                  <a:latin typeface="+mn-lt"/>
                </a:rPr>
                <a:t>RepräsentantIn</a:t>
              </a:r>
              <a:endParaRPr lang="de-DE" dirty="0">
                <a:latin typeface="+mn-lt"/>
              </a:endParaRPr>
            </a:p>
          </p:txBody>
        </p:sp>
        <p:sp>
          <p:nvSpPr>
            <p:cNvPr id="47" name="TextBox 23"/>
            <p:cNvSpPr txBox="1"/>
            <p:nvPr/>
          </p:nvSpPr>
          <p:spPr>
            <a:xfrm>
              <a:off x="5491212" y="4869160"/>
              <a:ext cx="1381019" cy="369332"/>
            </a:xfrm>
            <a:prstGeom prst="rect">
              <a:avLst/>
            </a:prstGeom>
            <a:noFill/>
          </p:spPr>
          <p:txBody>
            <a:bodyPr wrap="none" rtlCol="0">
              <a:spAutoFit/>
            </a:bodyPr>
            <a:lstStyle/>
            <a:p>
              <a:r>
                <a:rPr lang="de-DE" dirty="0" smtClean="0">
                  <a:latin typeface="+mn-lt"/>
                </a:rPr>
                <a:t>ModeratorIn</a:t>
              </a:r>
              <a:endParaRPr lang="de-DE" dirty="0">
                <a:latin typeface="+mn-lt"/>
              </a:endParaRPr>
            </a:p>
          </p:txBody>
        </p:sp>
        <p:sp>
          <p:nvSpPr>
            <p:cNvPr id="48" name="TextBox 19"/>
            <p:cNvSpPr txBox="1"/>
            <p:nvPr/>
          </p:nvSpPr>
          <p:spPr>
            <a:xfrm>
              <a:off x="2915816" y="4869160"/>
              <a:ext cx="1058560" cy="369332"/>
            </a:xfrm>
            <a:prstGeom prst="rect">
              <a:avLst/>
            </a:prstGeom>
            <a:noFill/>
          </p:spPr>
          <p:txBody>
            <a:bodyPr wrap="none" rtlCol="0">
              <a:spAutoFit/>
            </a:bodyPr>
            <a:lstStyle/>
            <a:p>
              <a:r>
                <a:rPr lang="de-DE" dirty="0" smtClean="0">
                  <a:latin typeface="+mn-lt"/>
                </a:rPr>
                <a:t>BeraterIn</a:t>
              </a:r>
              <a:endParaRPr lang="de-DE" dirty="0">
                <a:latin typeface="+mn-lt"/>
              </a:endParaRPr>
            </a:p>
          </p:txBody>
        </p:sp>
        <p:sp>
          <p:nvSpPr>
            <p:cNvPr id="49" name="TextBox 20"/>
            <p:cNvSpPr txBox="1"/>
            <p:nvPr/>
          </p:nvSpPr>
          <p:spPr>
            <a:xfrm>
              <a:off x="3737802" y="5373216"/>
              <a:ext cx="1194238" cy="646331"/>
            </a:xfrm>
            <a:prstGeom prst="rect">
              <a:avLst/>
            </a:prstGeom>
            <a:noFill/>
          </p:spPr>
          <p:txBody>
            <a:bodyPr wrap="none" rtlCol="0">
              <a:spAutoFit/>
            </a:bodyPr>
            <a:lstStyle/>
            <a:p>
              <a:pPr algn="ctr"/>
              <a:r>
                <a:rPr lang="de-DE" dirty="0" smtClean="0">
                  <a:latin typeface="+mn-lt"/>
                </a:rPr>
                <a:t>Konflikt-</a:t>
              </a:r>
            </a:p>
            <a:p>
              <a:pPr algn="ctr"/>
              <a:r>
                <a:rPr lang="de-DE" dirty="0" smtClean="0">
                  <a:latin typeface="+mn-lt"/>
                </a:rPr>
                <a:t>managerIn</a:t>
              </a:r>
              <a:endParaRPr lang="de-DE" dirty="0">
                <a:latin typeface="+mn-lt"/>
              </a:endParaRPr>
            </a:p>
          </p:txBody>
        </p:sp>
        <p:sp>
          <p:nvSpPr>
            <p:cNvPr id="50" name="Oval 27"/>
            <p:cNvSpPr/>
            <p:nvPr/>
          </p:nvSpPr>
          <p:spPr bwMode="auto">
            <a:xfrm>
              <a:off x="4355976" y="3861048"/>
              <a:ext cx="1008112" cy="864096"/>
            </a:xfrm>
            <a:prstGeom prst="ellipse">
              <a:avLst/>
            </a:prstGeom>
            <a:solidFill>
              <a:srgbClr val="FFFF00"/>
            </a:solidFill>
            <a:ln w="12700" cap="flat" cmpd="sng" algn="ctr">
              <a:solidFill>
                <a:schemeClr val="accent1"/>
              </a:solid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400" b="0" i="0" u="none" strike="noStrike" cap="none" normalizeH="0" baseline="0" dirty="0" err="1" smtClean="0">
                  <a:ln>
                    <a:noFill/>
                  </a:ln>
                  <a:solidFill>
                    <a:schemeClr val="tx1"/>
                  </a:solidFill>
                  <a:effectLst/>
                  <a:latin typeface="+mn-lt"/>
                </a:rPr>
                <a:t>rotierendeTeam</a:t>
              </a:r>
              <a:r>
                <a:rPr kumimoji="0" lang="de-DE" sz="1400" b="0" i="0" u="none" strike="noStrike" cap="none" normalizeH="0" baseline="0" dirty="0" smtClean="0">
                  <a:ln>
                    <a:noFill/>
                  </a:ln>
                  <a:solidFill>
                    <a:schemeClr val="tx1"/>
                  </a:solidFill>
                  <a:effectLst/>
                  <a:latin typeface="+mn-lt"/>
                </a:rPr>
                <a:t>-</a:t>
              </a:r>
            </a:p>
            <a:p>
              <a:pPr marL="0" marR="0" indent="0" algn="ctr" defTabSz="914400" rtl="0" eaLnBrk="0" fontAlgn="base" latinLnBrk="0" hangingPunct="0">
                <a:lnSpc>
                  <a:spcPct val="100000"/>
                </a:lnSpc>
                <a:spcBef>
                  <a:spcPct val="0"/>
                </a:spcBef>
                <a:spcAft>
                  <a:spcPct val="0"/>
                </a:spcAft>
                <a:buClrTx/>
                <a:buSzTx/>
                <a:buFontTx/>
                <a:buNone/>
                <a:tabLst/>
              </a:pPr>
              <a:r>
                <a:rPr lang="de-DE" sz="1400" dirty="0" smtClean="0">
                  <a:latin typeface="+mn-lt"/>
                </a:rPr>
                <a:t>leitung</a:t>
              </a:r>
              <a:endParaRPr kumimoji="0" lang="de-DE" sz="1400" b="0" i="0" u="none" strike="noStrike" cap="none" normalizeH="0" baseline="0" dirty="0" smtClean="0">
                <a:ln>
                  <a:noFill/>
                </a:ln>
                <a:solidFill>
                  <a:schemeClr val="tx1"/>
                </a:solidFill>
                <a:effectLst/>
                <a:latin typeface="+mn-lt"/>
              </a:endParaRPr>
            </a:p>
          </p:txBody>
        </p:sp>
        <p:sp>
          <p:nvSpPr>
            <p:cNvPr id="51" name="TextBox 16"/>
            <p:cNvSpPr txBox="1"/>
            <p:nvPr/>
          </p:nvSpPr>
          <p:spPr>
            <a:xfrm rot="18262871">
              <a:off x="3585925" y="3186731"/>
              <a:ext cx="1542153" cy="646331"/>
            </a:xfrm>
            <a:prstGeom prst="rect">
              <a:avLst/>
            </a:prstGeom>
            <a:noFill/>
          </p:spPr>
          <p:txBody>
            <a:bodyPr wrap="none" rtlCol="0">
              <a:spAutoFit/>
            </a:bodyPr>
            <a:lstStyle/>
            <a:p>
              <a:pPr algn="ctr"/>
              <a:r>
                <a:rPr lang="de-DE" dirty="0" smtClean="0">
                  <a:latin typeface="+mn-lt"/>
                </a:rPr>
                <a:t>Verhandlungs-</a:t>
              </a:r>
            </a:p>
            <a:p>
              <a:pPr algn="ctr"/>
              <a:r>
                <a:rPr lang="de-DE" dirty="0" smtClean="0">
                  <a:latin typeface="+mn-lt"/>
                </a:rPr>
                <a:t>führerIn</a:t>
              </a:r>
              <a:endParaRPr lang="de-DE" dirty="0">
                <a:latin typeface="+mn-lt"/>
              </a:endParaRPr>
            </a:p>
          </p:txBody>
        </p:sp>
        <p:sp>
          <p:nvSpPr>
            <p:cNvPr id="52" name="Rounded Rectangle 13"/>
            <p:cNvSpPr/>
            <p:nvPr/>
          </p:nvSpPr>
          <p:spPr bwMode="auto">
            <a:xfrm>
              <a:off x="3995936" y="1844824"/>
              <a:ext cx="1656184" cy="576064"/>
            </a:xfrm>
            <a:prstGeom prst="roundRect">
              <a:avLst/>
            </a:prstGeom>
            <a:solidFill>
              <a:schemeClr val="accent1">
                <a:lumMod val="60000"/>
                <a:lumOff val="40000"/>
              </a:schemeClr>
            </a:solidFill>
            <a:ln w="12700"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mn-lt"/>
                </a:rPr>
                <a:t>Verhandeln &amp;</a:t>
              </a:r>
              <a:r>
                <a:rPr kumimoji="0" lang="de-DE" b="0" i="0" u="none" strike="noStrike" cap="none" normalizeH="0" dirty="0" smtClean="0">
                  <a:ln>
                    <a:noFill/>
                  </a:ln>
                  <a:solidFill>
                    <a:schemeClr val="tx1"/>
                  </a:solidFill>
                  <a:effectLst/>
                  <a:latin typeface="+mn-lt"/>
                </a:rPr>
                <a:t> vertreten</a:t>
              </a:r>
              <a:endParaRPr kumimoji="0" lang="de-DE" b="0" i="0" u="none" strike="noStrike" cap="none" normalizeH="0" baseline="0" dirty="0" smtClean="0">
                <a:ln>
                  <a:noFill/>
                </a:ln>
                <a:solidFill>
                  <a:schemeClr val="tx1"/>
                </a:solidFill>
                <a:effectLst/>
                <a:latin typeface="+mn-lt"/>
              </a:endParaRPr>
            </a:p>
          </p:txBody>
        </p:sp>
      </p:grpSp>
    </p:spTree>
    <p:extLst>
      <p:ext uri="{BB962C8B-B14F-4D97-AF65-F5344CB8AC3E}">
        <p14:creationId xmlns:p14="http://schemas.microsoft.com/office/powerpoint/2010/main" val="1972239348"/>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000" y="1065600"/>
            <a:ext cx="8587680" cy="685800"/>
          </a:xfrm>
        </p:spPr>
        <p:txBody>
          <a:bodyPr/>
          <a:lstStyle/>
          <a:p>
            <a:r>
              <a:rPr lang="de-DE" dirty="0" smtClean="0"/>
              <a:t>Merkmale von gutem Sitzungsmanagement – rotierende Leitung</a:t>
            </a:r>
            <a:endParaRPr lang="de-DE" dirty="0"/>
          </a:p>
        </p:txBody>
      </p:sp>
      <p:sp>
        <p:nvSpPr>
          <p:cNvPr id="4" name="Oval 3"/>
          <p:cNvSpPr/>
          <p:nvPr/>
        </p:nvSpPr>
        <p:spPr>
          <a:xfrm>
            <a:off x="5827418" y="3356992"/>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Ablaufklarheit</a:t>
            </a:r>
            <a:endParaRPr lang="de-DE" dirty="0">
              <a:solidFill>
                <a:srgbClr val="003264"/>
              </a:solidFill>
            </a:endParaRPr>
          </a:p>
        </p:txBody>
      </p:sp>
      <p:sp>
        <p:nvSpPr>
          <p:cNvPr id="5" name="Oval 4"/>
          <p:cNvSpPr/>
          <p:nvPr/>
        </p:nvSpPr>
        <p:spPr>
          <a:xfrm>
            <a:off x="4499992" y="1844824"/>
            <a:ext cx="3008142"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Zielklarheit</a:t>
            </a:r>
          </a:p>
        </p:txBody>
      </p:sp>
      <p:sp>
        <p:nvSpPr>
          <p:cNvPr id="6" name="Oval 5"/>
          <p:cNvSpPr/>
          <p:nvPr/>
        </p:nvSpPr>
        <p:spPr>
          <a:xfrm>
            <a:off x="4745305" y="4797152"/>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strukturierte Moderation</a:t>
            </a:r>
            <a:endParaRPr lang="de-DE" dirty="0">
              <a:solidFill>
                <a:srgbClr val="003264"/>
              </a:solidFill>
            </a:endParaRPr>
          </a:p>
        </p:txBody>
      </p:sp>
      <p:sp>
        <p:nvSpPr>
          <p:cNvPr id="7" name="Oval 6"/>
          <p:cNvSpPr/>
          <p:nvPr/>
        </p:nvSpPr>
        <p:spPr>
          <a:xfrm>
            <a:off x="1475656" y="1844824"/>
            <a:ext cx="2891490"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Vorbereitung</a:t>
            </a:r>
            <a:endParaRPr lang="de-DE" dirty="0">
              <a:solidFill>
                <a:srgbClr val="003264"/>
              </a:solidFill>
            </a:endParaRPr>
          </a:p>
        </p:txBody>
      </p:sp>
      <p:sp>
        <p:nvSpPr>
          <p:cNvPr id="8" name="Oval 7"/>
          <p:cNvSpPr/>
          <p:nvPr/>
        </p:nvSpPr>
        <p:spPr>
          <a:xfrm>
            <a:off x="489308" y="3356992"/>
            <a:ext cx="3005552" cy="1202387"/>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Dokumentation</a:t>
            </a:r>
            <a:endParaRPr lang="de-DE" dirty="0">
              <a:solidFill>
                <a:srgbClr val="003264"/>
              </a:solidFill>
            </a:endParaRPr>
          </a:p>
        </p:txBody>
      </p:sp>
      <p:sp>
        <p:nvSpPr>
          <p:cNvPr id="9" name="Oval 8"/>
          <p:cNvSpPr/>
          <p:nvPr/>
        </p:nvSpPr>
        <p:spPr>
          <a:xfrm>
            <a:off x="1763688" y="4797152"/>
            <a:ext cx="2789528" cy="1240596"/>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solidFill>
                  <a:srgbClr val="003264"/>
                </a:solidFill>
              </a:rPr>
              <a:t>Vereinbarungen/ Arbeitsplanung</a:t>
            </a:r>
            <a:endParaRPr lang="de-DE" dirty="0">
              <a:solidFill>
                <a:srgbClr val="003264"/>
              </a:solidFill>
            </a:endParaRPr>
          </a:p>
        </p:txBody>
      </p:sp>
      <p:sp>
        <p:nvSpPr>
          <p:cNvPr id="10" name="TextBox 9"/>
          <p:cNvSpPr txBox="1"/>
          <p:nvPr/>
        </p:nvSpPr>
        <p:spPr>
          <a:xfrm>
            <a:off x="539552" y="6381328"/>
            <a:ext cx="7691401" cy="369332"/>
          </a:xfrm>
          <a:prstGeom prst="rect">
            <a:avLst/>
          </a:prstGeom>
          <a:noFill/>
        </p:spPr>
        <p:txBody>
          <a:bodyPr wrap="none" rtlCol="0">
            <a:spAutoFit/>
          </a:bodyPr>
          <a:lstStyle/>
          <a:p>
            <a:r>
              <a:rPr lang="de-DE" dirty="0" smtClean="0">
                <a:latin typeface="+mn-lt"/>
              </a:rPr>
              <a:t>Siehe dazu auch: Vertiefungsmaterial „Teamleitung und Sitzungsmanagement“</a:t>
            </a:r>
            <a:endParaRPr lang="de-DE" dirty="0">
              <a:latin typeface="+mn-lt"/>
            </a:endParaRPr>
          </a:p>
        </p:txBody>
      </p:sp>
    </p:spTree>
    <p:extLst>
      <p:ext uri="{BB962C8B-B14F-4D97-AF65-F5344CB8AC3E}">
        <p14:creationId xmlns:p14="http://schemas.microsoft.com/office/powerpoint/2010/main" val="325813582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txBox="1">
            <a:spLocks/>
          </p:cNvSpPr>
          <p:nvPr/>
        </p:nvSpPr>
        <p:spPr bwMode="gray">
          <a:xfrm>
            <a:off x="272752" y="943000"/>
            <a:ext cx="7467600"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lvl="1" defTabSz="977900">
              <a:lnSpc>
                <a:spcPct val="150000"/>
              </a:lnSpc>
            </a:pPr>
            <a:r>
              <a:rPr lang="de-DE" sz="2300" b="1" dirty="0">
                <a:solidFill>
                  <a:schemeClr val="hlink"/>
                </a:solidFill>
                <a:latin typeface="Calibri"/>
                <a:ea typeface="+mj-ea"/>
                <a:cs typeface="Calibri"/>
              </a:rPr>
              <a:t>Die Bedeutung der Teamarbeit bei der Unterrichtsentwicklung in Bezug auf den Umgang mit Vielfalt </a:t>
            </a:r>
          </a:p>
        </p:txBody>
      </p:sp>
      <p:pic>
        <p:nvPicPr>
          <p:cNvPr id="1026" name="Picture 2" descr="P:\Laufende Projekte\63101\Kommunikation_ÖA\Fotos_Team\Sommerakademie_Salem_3_small.JPG"/>
          <p:cNvPicPr>
            <a:picLocks noChangeAspect="1" noChangeArrowheads="1"/>
          </p:cNvPicPr>
          <p:nvPr/>
        </p:nvPicPr>
        <p:blipFill>
          <a:blip r:embed="rId2" cstate="print">
            <a:lum bright="10000"/>
          </a:blip>
          <a:srcRect/>
          <a:stretch>
            <a:fillRect/>
          </a:stretch>
        </p:blipFill>
        <p:spPr bwMode="auto">
          <a:xfrm>
            <a:off x="1979712" y="2060848"/>
            <a:ext cx="5072112" cy="3804084"/>
          </a:xfrm>
          <a:prstGeom prst="rect">
            <a:avLst/>
          </a:prstGeom>
          <a:noFill/>
        </p:spPr>
      </p:pic>
    </p:spTree>
    <p:extLst>
      <p:ext uri="{BB962C8B-B14F-4D97-AF65-F5344CB8AC3E}">
        <p14:creationId xmlns:p14="http://schemas.microsoft.com/office/powerpoint/2010/main" val="6326298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938408"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FF0000"/>
              </a:solidFill>
              <a:latin typeface="Calibri" pitchFamily="34" charset="0"/>
              <a:cs typeface="Calibri"/>
            </a:endParaRPr>
          </a:p>
        </p:txBody>
      </p:sp>
      <p:sp>
        <p:nvSpPr>
          <p:cNvPr id="2" name="Inhaltsplatzhalter 1"/>
          <p:cNvSpPr>
            <a:spLocks noGrp="1"/>
          </p:cNvSpPr>
          <p:nvPr>
            <p:ph sz="quarter" idx="1"/>
          </p:nvPr>
        </p:nvSpPr>
        <p:spPr>
          <a:xfrm>
            <a:off x="251520" y="1340768"/>
            <a:ext cx="8640960" cy="5256584"/>
          </a:xfrm>
        </p:spPr>
        <p:txBody>
          <a:bodyPr/>
          <a:lstStyle/>
          <a:p>
            <a:r>
              <a:rPr lang="de-DE" sz="2300" dirty="0" smtClean="0"/>
              <a:t>Plenumsphase zum Abgleich der bisher gewonnen Erkenntnisse (1)</a:t>
            </a:r>
          </a:p>
          <a:p>
            <a:r>
              <a:rPr lang="de-DE" b="0" dirty="0" smtClean="0"/>
              <a:t>Kartenabfrage:</a:t>
            </a:r>
          </a:p>
          <a:p>
            <a:pPr marL="342900" indent="-342900">
              <a:buFont typeface="Arial" panose="020B0604020202020204" pitchFamily="34" charset="0"/>
              <a:buChar char="•"/>
            </a:pPr>
            <a:r>
              <a:rPr lang="de-DE" b="0" dirty="0" smtClean="0"/>
              <a:t>Was ist uns besonders wichtig in Bezug auf </a:t>
            </a:r>
            <a:r>
              <a:rPr lang="de-DE" b="0" dirty="0" err="1" smtClean="0"/>
              <a:t>Gelingensbedingungen</a:t>
            </a:r>
            <a:r>
              <a:rPr lang="de-DE" b="0" dirty="0" smtClean="0"/>
              <a:t> und Qualitätskriterien für unser Team? (gelb)</a:t>
            </a:r>
          </a:p>
          <a:p>
            <a:pPr marL="342900" indent="-342900">
              <a:buFont typeface="Arial" panose="020B0604020202020204" pitchFamily="34" charset="0"/>
              <a:buChar char="•"/>
            </a:pPr>
            <a:r>
              <a:rPr lang="de-DE" b="0" dirty="0" smtClean="0"/>
              <a:t>Worin wir schon gut sind? (rot)</a:t>
            </a:r>
          </a:p>
          <a:p>
            <a:pPr marL="342900" indent="-342900">
              <a:buFont typeface="Arial" panose="020B0604020202020204" pitchFamily="34" charset="0"/>
              <a:buChar char="•"/>
            </a:pPr>
            <a:r>
              <a:rPr lang="de-DE" b="0" dirty="0" smtClean="0"/>
              <a:t>Worin möchten wir uns verbessern? (grün)</a:t>
            </a:r>
          </a:p>
          <a:p>
            <a:pPr marL="0" indent="0"/>
            <a:r>
              <a:rPr lang="de-DE" b="0" dirty="0" smtClean="0"/>
              <a:t>Die für das Material Verantwortlichen nehmen vom Materialtisch die Karteikarten. Notieren Sie Ihre Gedanken auf die jeweilige farbige Karteikarte.</a:t>
            </a:r>
          </a:p>
          <a:p>
            <a:pPr marL="0" indent="0"/>
            <a:r>
              <a:rPr lang="de-DE" b="0" dirty="0" smtClean="0"/>
              <a:t>(15 Min.)</a:t>
            </a:r>
          </a:p>
          <a:p>
            <a:pPr algn="ctr"/>
            <a:endParaRPr lang="de-DE" sz="2400" b="0" dirty="0"/>
          </a:p>
        </p:txBody>
      </p:sp>
    </p:spTree>
    <p:extLst>
      <p:ext uri="{BB962C8B-B14F-4D97-AF65-F5344CB8AC3E}">
        <p14:creationId xmlns:p14="http://schemas.microsoft.com/office/powerpoint/2010/main" val="28518850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bwMode="gray">
          <a:xfrm>
            <a:off x="306000" y="1065600"/>
            <a:ext cx="7938408"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FF0000"/>
              </a:solidFill>
              <a:latin typeface="Calibri" pitchFamily="34" charset="0"/>
              <a:cs typeface="Calibri"/>
            </a:endParaRPr>
          </a:p>
        </p:txBody>
      </p:sp>
      <p:sp>
        <p:nvSpPr>
          <p:cNvPr id="2" name="Inhaltsplatzhalter 1"/>
          <p:cNvSpPr>
            <a:spLocks noGrp="1"/>
          </p:cNvSpPr>
          <p:nvPr>
            <p:ph sz="quarter" idx="1"/>
          </p:nvPr>
        </p:nvSpPr>
        <p:spPr>
          <a:xfrm>
            <a:off x="179512" y="1412776"/>
            <a:ext cx="8496944" cy="4937760"/>
          </a:xfrm>
        </p:spPr>
        <p:txBody>
          <a:bodyPr/>
          <a:lstStyle/>
          <a:p>
            <a:pPr algn="ctr"/>
            <a:r>
              <a:rPr lang="de-DE" sz="2300" dirty="0"/>
              <a:t>Plenumsphase zum Abgleich der bisher gewonnen Erkenntnisse (2)</a:t>
            </a:r>
          </a:p>
          <a:p>
            <a:pPr algn="ctr"/>
            <a:r>
              <a:rPr lang="de-DE" b="0" dirty="0" err="1"/>
              <a:t>c</a:t>
            </a:r>
            <a:r>
              <a:rPr lang="de-DE" b="0" dirty="0" err="1" smtClean="0"/>
              <a:t>lustern</a:t>
            </a:r>
            <a:r>
              <a:rPr lang="de-DE" b="0" dirty="0" smtClean="0"/>
              <a:t> und diskutieren</a:t>
            </a:r>
          </a:p>
          <a:p>
            <a:pPr marL="0" indent="0"/>
            <a:r>
              <a:rPr lang="de-DE" b="0" dirty="0" smtClean="0"/>
              <a:t>(10 Min.)</a:t>
            </a:r>
          </a:p>
          <a:p>
            <a:pPr algn="ctr"/>
            <a:endParaRPr lang="de-DE" sz="2400" b="0" dirty="0"/>
          </a:p>
        </p:txBody>
      </p:sp>
    </p:spTree>
    <p:extLst>
      <p:ext uri="{BB962C8B-B14F-4D97-AF65-F5344CB8AC3E}">
        <p14:creationId xmlns:p14="http://schemas.microsoft.com/office/powerpoint/2010/main" val="38255554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1902" y="910804"/>
            <a:ext cx="8382000" cy="685800"/>
          </a:xfrm>
        </p:spPr>
        <p:txBody>
          <a:bodyPr/>
          <a:lstStyle/>
          <a:p>
            <a:r>
              <a:rPr lang="de-DE" dirty="0" smtClean="0"/>
              <a:t>Feedback</a:t>
            </a:r>
            <a:endParaRPr lang="de-DE" dirty="0"/>
          </a:p>
        </p:txBody>
      </p:sp>
      <p:pic>
        <p:nvPicPr>
          <p:cNvPr id="1026" name="Bild 2"/>
          <p:cNvPicPr>
            <a:picLocks noChangeAspect="1" noChangeArrowheads="1"/>
          </p:cNvPicPr>
          <p:nvPr/>
        </p:nvPicPr>
        <p:blipFill>
          <a:blip r:embed="rId3">
            <a:extLst>
              <a:ext uri="{28A0092B-C50C-407E-A947-70E740481C1C}">
                <a14:useLocalDpi xmlns:a14="http://schemas.microsoft.com/office/drawing/2010/main" val="0"/>
              </a:ext>
            </a:extLst>
          </a:blip>
          <a:srcRect r="2342"/>
          <a:stretch>
            <a:fillRect/>
          </a:stretch>
        </p:blipFill>
        <p:spPr bwMode="auto">
          <a:xfrm>
            <a:off x="1763688" y="1448557"/>
            <a:ext cx="4847781" cy="472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p:nvPr/>
        </p:nvSpPr>
        <p:spPr>
          <a:xfrm>
            <a:off x="6448725" y="1448557"/>
            <a:ext cx="2215177" cy="1754326"/>
          </a:xfrm>
          <a:prstGeom prst="rect">
            <a:avLst/>
          </a:prstGeom>
          <a:noFill/>
        </p:spPr>
        <p:txBody>
          <a:bodyPr wrap="square" rtlCol="0">
            <a:spAutoFit/>
          </a:bodyPr>
          <a:lstStyle/>
          <a:p>
            <a:r>
              <a:rPr lang="de-DE" dirty="0">
                <a:latin typeface="Calibri" panose="020F0502020204030204" pitchFamily="34" charset="0"/>
              </a:rPr>
              <a:t>Die Bedeutung der Teamarbeit für die Weiterentwicklung meines Unterrichts ist mir deutlich geworden.</a:t>
            </a:r>
          </a:p>
        </p:txBody>
      </p:sp>
      <p:sp>
        <p:nvSpPr>
          <p:cNvPr id="4" name="Textfeld 3"/>
          <p:cNvSpPr txBox="1"/>
          <p:nvPr/>
        </p:nvSpPr>
        <p:spPr>
          <a:xfrm>
            <a:off x="179512" y="1448557"/>
            <a:ext cx="2160240" cy="1754326"/>
          </a:xfrm>
          <a:prstGeom prst="rect">
            <a:avLst/>
          </a:prstGeom>
          <a:noFill/>
        </p:spPr>
        <p:txBody>
          <a:bodyPr wrap="square" rtlCol="0">
            <a:spAutoFit/>
          </a:bodyPr>
          <a:lstStyle/>
          <a:p>
            <a:r>
              <a:rPr lang="de-DE" dirty="0" smtClean="0">
                <a:latin typeface="Calibri" panose="020F0502020204030204" pitchFamily="34" charset="0"/>
              </a:rPr>
              <a:t>Ich habe eine Vorstellung</a:t>
            </a:r>
          </a:p>
          <a:p>
            <a:r>
              <a:rPr lang="de-DE" dirty="0" smtClean="0">
                <a:latin typeface="Calibri" panose="020F0502020204030204" pitchFamily="34" charset="0"/>
              </a:rPr>
              <a:t>über </a:t>
            </a:r>
            <a:r>
              <a:rPr lang="de-DE" dirty="0" err="1" smtClean="0">
                <a:latin typeface="Calibri" panose="020F0502020204030204" pitchFamily="34" charset="0"/>
              </a:rPr>
              <a:t>Gelingensbe-dingungen</a:t>
            </a:r>
            <a:endParaRPr lang="de-DE" dirty="0" smtClean="0">
              <a:latin typeface="Calibri" panose="020F0502020204030204" pitchFamily="34" charset="0"/>
            </a:endParaRPr>
          </a:p>
          <a:p>
            <a:r>
              <a:rPr lang="de-DE" dirty="0">
                <a:latin typeface="Calibri" panose="020F0502020204030204" pitchFamily="34" charset="0"/>
              </a:rPr>
              <a:t>g</a:t>
            </a:r>
            <a:r>
              <a:rPr lang="de-DE" dirty="0" smtClean="0">
                <a:latin typeface="Calibri" panose="020F0502020204030204" pitchFamily="34" charset="0"/>
              </a:rPr>
              <a:t>uter Teamarbeit entwickeln können.</a:t>
            </a:r>
            <a:endParaRPr lang="de-DE" dirty="0">
              <a:latin typeface="Calibri" panose="020F0502020204030204" pitchFamily="34" charset="0"/>
            </a:endParaRPr>
          </a:p>
        </p:txBody>
      </p:sp>
      <p:sp>
        <p:nvSpPr>
          <p:cNvPr id="5" name="Textfeld 4"/>
          <p:cNvSpPr txBox="1"/>
          <p:nvPr/>
        </p:nvSpPr>
        <p:spPr>
          <a:xfrm>
            <a:off x="123341" y="5445224"/>
            <a:ext cx="2704629" cy="646331"/>
          </a:xfrm>
          <a:prstGeom prst="rect">
            <a:avLst/>
          </a:prstGeom>
          <a:noFill/>
        </p:spPr>
        <p:txBody>
          <a:bodyPr wrap="square" rtlCol="0">
            <a:spAutoFit/>
          </a:bodyPr>
          <a:lstStyle/>
          <a:p>
            <a:r>
              <a:rPr lang="de-DE" dirty="0">
                <a:latin typeface="Calibri" panose="020F0502020204030204" pitchFamily="34" charset="0"/>
              </a:rPr>
              <a:t>In meinem heutigen Team habe ich mich wohlgefühlt.</a:t>
            </a:r>
          </a:p>
        </p:txBody>
      </p:sp>
      <p:sp>
        <p:nvSpPr>
          <p:cNvPr id="6" name="Textfeld 5"/>
          <p:cNvSpPr txBox="1"/>
          <p:nvPr/>
        </p:nvSpPr>
        <p:spPr>
          <a:xfrm>
            <a:off x="5963397" y="4870557"/>
            <a:ext cx="3312368" cy="1754326"/>
          </a:xfrm>
          <a:prstGeom prst="rect">
            <a:avLst/>
          </a:prstGeom>
          <a:noFill/>
        </p:spPr>
        <p:txBody>
          <a:bodyPr wrap="square" rtlCol="0">
            <a:spAutoFit/>
          </a:bodyPr>
          <a:lstStyle/>
          <a:p>
            <a:r>
              <a:rPr lang="de-DE" dirty="0">
                <a:latin typeface="Calibri" panose="020F0502020204030204" pitchFamily="34" charset="0"/>
              </a:rPr>
              <a:t>Ich habe in der Fortbildung Bausteine kennengelernt/Erfahrungen gesammelt, die ich</a:t>
            </a:r>
          </a:p>
          <a:p>
            <a:r>
              <a:rPr lang="de-DE" dirty="0">
                <a:latin typeface="Calibri" panose="020F0502020204030204" pitchFamily="34" charset="0"/>
              </a:rPr>
              <a:t>für meinen Unterricht nutzbar machen kann.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bwMode="gray">
          <a:xfrm>
            <a:off x="294456" y="1087016"/>
            <a:ext cx="8382000" cy="68580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lvl="0" fontAlgn="base">
              <a:spcBef>
                <a:spcPct val="0"/>
              </a:spcBef>
              <a:spcAft>
                <a:spcPct val="0"/>
              </a:spcAft>
            </a:pPr>
            <a:r>
              <a:rPr lang="de-DE" sz="2300" b="1" dirty="0" smtClean="0">
                <a:latin typeface="Calibri" pitchFamily="34" charset="0"/>
                <a:cs typeface="Calibri"/>
              </a:rPr>
              <a:t>Literaturverzeichnis </a:t>
            </a:r>
            <a:r>
              <a:rPr lang="de-DE" sz="2300" b="1" kern="0" dirty="0" smtClean="0">
                <a:solidFill>
                  <a:srgbClr val="003264"/>
                </a:solidFill>
                <a:latin typeface="Calibri" pitchFamily="34" charset="0"/>
                <a:cs typeface="Calibri"/>
              </a:rPr>
              <a:t>Modul 1  Baustein 2</a:t>
            </a:r>
            <a:endParaRPr kumimoji="0" lang="de-DE" sz="2300" b="1" i="0" u="none" strike="noStrike" kern="0" cap="none" spc="0" normalizeH="0" baseline="0" dirty="0">
              <a:ln>
                <a:noFill/>
              </a:ln>
              <a:solidFill>
                <a:srgbClr val="003264"/>
              </a:solidFill>
              <a:effectLst/>
              <a:uLnTx/>
              <a:uFillTx/>
              <a:latin typeface="Calibri" pitchFamily="34" charset="0"/>
              <a:ea typeface="+mj-ea"/>
              <a:cs typeface="Calibri"/>
            </a:endParaRPr>
          </a:p>
        </p:txBody>
      </p:sp>
      <p:sp>
        <p:nvSpPr>
          <p:cNvPr id="2" name="Inhaltsplatzhalter 1"/>
          <p:cNvSpPr>
            <a:spLocks noGrp="1"/>
          </p:cNvSpPr>
          <p:nvPr>
            <p:ph idx="1"/>
          </p:nvPr>
        </p:nvSpPr>
        <p:spPr>
          <a:xfrm>
            <a:off x="294456" y="1459582"/>
            <a:ext cx="8458200" cy="4495800"/>
          </a:xfrm>
        </p:spPr>
        <p:txBody>
          <a:bodyPr/>
          <a:lstStyle/>
          <a:p>
            <a:pPr marL="0" indent="0">
              <a:spcBef>
                <a:spcPts val="0"/>
              </a:spcBef>
              <a:tabLst>
                <a:tab pos="4213225" algn="l"/>
              </a:tabLst>
            </a:pPr>
            <a:r>
              <a:rPr lang="de-DE" sz="1200" b="0" dirty="0" err="1"/>
              <a:t>Bonsen</a:t>
            </a:r>
            <a:r>
              <a:rPr lang="de-DE" sz="1200" b="0" dirty="0"/>
              <a:t>, M./Rolff, H.-G.: Professionelle Lerngemeinschaften von Lehrerinnen und Lehrern. In: Zeitschrift für Pädagogik </a:t>
            </a:r>
            <a:r>
              <a:rPr lang="de-DE" sz="1200" b="0" dirty="0" smtClean="0"/>
              <a:t>52. Weinheim 2006</a:t>
            </a:r>
            <a:endParaRPr lang="de-DE" sz="1200" b="0" dirty="0"/>
          </a:p>
          <a:p>
            <a:pPr marL="0" indent="0">
              <a:spcBef>
                <a:spcPts val="0"/>
              </a:spcBef>
              <a:tabLst>
                <a:tab pos="4213225" algn="l"/>
              </a:tabLst>
            </a:pPr>
            <a:r>
              <a:rPr lang="de-DE" sz="1200" b="0" dirty="0"/>
              <a:t>Huber, St. G. u.a.: Kooperation in der Schule. . In: Huber, S. G. (Hrsg.): Handbuch für Steuergruppen. Köln </a:t>
            </a:r>
            <a:r>
              <a:rPr lang="de-DE" sz="1200" b="0" dirty="0" smtClean="0"/>
              <a:t>3/2011</a:t>
            </a:r>
            <a:endParaRPr lang="de-DE" sz="1200" b="0" strike="sngStrike" dirty="0">
              <a:solidFill>
                <a:srgbClr val="FF0000"/>
              </a:solidFill>
            </a:endParaRPr>
          </a:p>
          <a:p>
            <a:pPr marL="0" indent="0">
              <a:spcBef>
                <a:spcPts val="0"/>
              </a:spcBef>
              <a:tabLst>
                <a:tab pos="4213225" algn="l"/>
              </a:tabLst>
            </a:pPr>
            <a:r>
              <a:rPr lang="de-DE" sz="1200" b="0" dirty="0" smtClean="0"/>
              <a:t>Lindemann</a:t>
            </a:r>
            <a:r>
              <a:rPr lang="de-DE" sz="1200" b="0" dirty="0"/>
              <a:t>, H.: Unternehmen Schule. Göttingen </a:t>
            </a:r>
            <a:r>
              <a:rPr lang="de-DE" sz="1200" b="0" dirty="0" smtClean="0"/>
              <a:t>2010</a:t>
            </a:r>
            <a:endParaRPr lang="de-DE" sz="1200" b="0" dirty="0"/>
          </a:p>
          <a:p>
            <a:pPr marL="0" lvl="0" indent="0">
              <a:spcBef>
                <a:spcPts val="0"/>
              </a:spcBef>
              <a:buClr>
                <a:srgbClr val="003264"/>
              </a:buClr>
              <a:tabLst>
                <a:tab pos="4213225" algn="l"/>
              </a:tabLst>
            </a:pPr>
            <a:r>
              <a:rPr lang="en-US" sz="1200" b="0" dirty="0"/>
              <a:t>Philipp, </a:t>
            </a:r>
            <a:r>
              <a:rPr lang="en-US" sz="1200" b="0" dirty="0" err="1"/>
              <a:t>Elmar</a:t>
            </a:r>
            <a:r>
              <a:rPr lang="en-US" sz="1200" b="0" dirty="0"/>
              <a:t>: </a:t>
            </a:r>
            <a:r>
              <a:rPr lang="en-US" sz="1200" b="0" dirty="0" err="1"/>
              <a:t>Multiprofessionelle</a:t>
            </a:r>
            <a:r>
              <a:rPr lang="en-US" sz="1200" b="0" dirty="0"/>
              <a:t> </a:t>
            </a:r>
            <a:r>
              <a:rPr lang="en-US" sz="1200" b="0" dirty="0" err="1"/>
              <a:t>Teamentwicklung</a:t>
            </a:r>
            <a:r>
              <a:rPr lang="en-US" sz="1200" b="0" dirty="0"/>
              <a:t>, </a:t>
            </a:r>
            <a:r>
              <a:rPr lang="en-US" sz="1200" b="0" dirty="0" err="1"/>
              <a:t>Weinheim</a:t>
            </a:r>
            <a:r>
              <a:rPr lang="en-US" sz="1200" b="0" dirty="0"/>
              <a:t> und Basel </a:t>
            </a:r>
            <a:r>
              <a:rPr lang="en-US" sz="1200" b="0" dirty="0" smtClean="0"/>
              <a:t>2014</a:t>
            </a:r>
            <a:endParaRPr lang="de-DE" sz="1200" b="0" dirty="0"/>
          </a:p>
          <a:p>
            <a:pPr marL="0" indent="0" fontAlgn="auto">
              <a:spcBef>
                <a:spcPts val="0"/>
              </a:spcBef>
            </a:pPr>
            <a:r>
              <a:rPr lang="de-DE" sz="1200" b="0" dirty="0"/>
              <a:t>Rolff, H.-G.: Teamentwicklung. In: Huber, S. G. (Hrsg.): Handbuch für Steuergruppen. Köln 3/2011, S. </a:t>
            </a:r>
            <a:r>
              <a:rPr lang="de-DE" sz="1200" b="0" dirty="0" smtClean="0"/>
              <a:t>241-262</a:t>
            </a:r>
            <a:endParaRPr lang="de-DE" sz="1200" b="0" dirty="0"/>
          </a:p>
          <a:p>
            <a:pPr marL="0" indent="0" eaLnBrk="0" hangingPunct="0">
              <a:spcBef>
                <a:spcPts val="0"/>
              </a:spcBef>
            </a:pPr>
            <a:r>
              <a:rPr lang="de-DE" sz="1200" b="0" dirty="0" err="1"/>
              <a:t>Schliersmann</a:t>
            </a:r>
            <a:r>
              <a:rPr lang="de-DE" sz="1200" b="0" dirty="0"/>
              <a:t>, C./Thiel, H.-U.: Organisationsentwicklung – Prinzipien und Strategien von Veränderungsprozessen. Wiesbaden 2011</a:t>
            </a:r>
          </a:p>
          <a:p>
            <a:pPr marL="0" indent="0" eaLnBrk="0" hangingPunct="0">
              <a:spcBef>
                <a:spcPts val="0"/>
              </a:spcBef>
            </a:pPr>
            <a:r>
              <a:rPr lang="de-DE" sz="1200" b="0" dirty="0"/>
              <a:t>Schleicher, Andreas: </a:t>
            </a:r>
            <a:r>
              <a:rPr lang="de-DE" sz="1200" b="0" dirty="0">
                <a:hlinkClick r:id="rId2"/>
              </a:rPr>
              <a:t>http://</a:t>
            </a:r>
            <a:r>
              <a:rPr lang="de-DE" sz="1200" b="0" dirty="0" smtClean="0">
                <a:hlinkClick r:id="rId2"/>
              </a:rPr>
              <a:t>eine-schule-fuer-alle-rlp.de/attachments/File/foerderung-in-anderen-laendern.pdf</a:t>
            </a:r>
            <a:r>
              <a:rPr lang="de-DE" sz="1200" b="0" dirty="0" smtClean="0"/>
              <a:t> (abgerufen 12.01.2015)</a:t>
            </a:r>
          </a:p>
          <a:p>
            <a:pPr marL="0" indent="0" eaLnBrk="0" hangingPunct="0">
              <a:spcBef>
                <a:spcPts val="0"/>
              </a:spcBef>
            </a:pPr>
            <a:endParaRPr lang="de-DE" sz="1200" kern="1200" dirty="0" smtClean="0">
              <a:solidFill>
                <a:schemeClr val="tx1"/>
              </a:solidFill>
              <a:ea typeface="ＭＳ Ｐゴシック" pitchFamily="-110" charset="-128"/>
              <a:cs typeface="MS PGothic" charset="0"/>
            </a:endParaRPr>
          </a:p>
          <a:p>
            <a:pPr marL="0" indent="0" fontAlgn="t">
              <a:spcBef>
                <a:spcPts val="0"/>
              </a:spcBef>
            </a:pPr>
            <a:r>
              <a:rPr lang="de-DE" sz="1200" kern="1200" dirty="0" smtClean="0">
                <a:solidFill>
                  <a:schemeClr val="tx1"/>
                </a:solidFill>
                <a:ea typeface="ＭＳ Ｐゴシック" pitchFamily="-110" charset="-128"/>
                <a:cs typeface="MS PGothic" charset="0"/>
              </a:rPr>
              <a:t>Rollendefinitionen </a:t>
            </a:r>
            <a:r>
              <a:rPr lang="de-DE" sz="1200" kern="1200" dirty="0">
                <a:solidFill>
                  <a:schemeClr val="tx1"/>
                </a:solidFill>
                <a:ea typeface="ＭＳ Ｐゴシック" pitchFamily="-110" charset="-128"/>
                <a:cs typeface="MS PGothic" charset="0"/>
              </a:rPr>
              <a:t>in Anlehnung an: </a:t>
            </a:r>
          </a:p>
          <a:p>
            <a:pPr marL="0" indent="0" fontAlgn="t">
              <a:spcBef>
                <a:spcPts val="0"/>
              </a:spcBef>
            </a:pPr>
            <a:r>
              <a:rPr lang="de-DE" sz="1200" b="0" kern="1200" dirty="0" err="1">
                <a:solidFill>
                  <a:schemeClr val="tx1"/>
                </a:solidFill>
                <a:ea typeface="ＭＳ Ｐゴシック" pitchFamily="-110" charset="-128"/>
                <a:cs typeface="MS PGothic" charset="0"/>
              </a:rPr>
              <a:t>Belbin</a:t>
            </a:r>
            <a:r>
              <a:rPr lang="de-DE" sz="1200" b="0" kern="1200" dirty="0">
                <a:solidFill>
                  <a:schemeClr val="tx1"/>
                </a:solidFill>
                <a:ea typeface="ＭＳ Ｐゴシック" pitchFamily="-110" charset="-128"/>
                <a:cs typeface="MS PGothic" charset="0"/>
              </a:rPr>
              <a:t>, M.: Management Teams: </a:t>
            </a:r>
            <a:r>
              <a:rPr lang="de-DE" sz="1200" b="0" kern="1200" dirty="0" err="1">
                <a:solidFill>
                  <a:schemeClr val="tx1"/>
                </a:solidFill>
                <a:ea typeface="ＭＳ Ｐゴシック" pitchFamily="-110" charset="-128"/>
                <a:cs typeface="MS PGothic" charset="0"/>
              </a:rPr>
              <a:t>Why</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they</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succeed</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or</a:t>
            </a:r>
            <a:r>
              <a:rPr lang="de-DE" sz="1200" b="0" kern="1200" dirty="0">
                <a:solidFill>
                  <a:schemeClr val="tx1"/>
                </a:solidFill>
                <a:ea typeface="ＭＳ Ｐゴシック" pitchFamily="-110" charset="-128"/>
                <a:cs typeface="MS PGothic" charset="0"/>
              </a:rPr>
              <a:t> </a:t>
            </a:r>
            <a:r>
              <a:rPr lang="de-DE" sz="1200" b="0" kern="1200" dirty="0" err="1">
                <a:solidFill>
                  <a:schemeClr val="tx1"/>
                </a:solidFill>
                <a:ea typeface="ＭＳ Ｐゴシック" pitchFamily="-110" charset="-128"/>
                <a:cs typeface="MS PGothic" charset="0"/>
              </a:rPr>
              <a:t>fail</a:t>
            </a:r>
            <a:r>
              <a:rPr lang="de-DE" sz="1200" b="0" kern="1200" dirty="0">
                <a:solidFill>
                  <a:schemeClr val="tx1"/>
                </a:solidFill>
                <a:ea typeface="ＭＳ Ｐゴシック" pitchFamily="-110" charset="-128"/>
                <a:cs typeface="MS PGothic" charset="0"/>
              </a:rPr>
              <a:t>. Oxford 2003</a:t>
            </a:r>
            <a:endParaRPr lang="de-DE" sz="1200" dirty="0"/>
          </a:p>
          <a:p>
            <a:endParaRPr lang="de-DE" dirty="0"/>
          </a:p>
        </p:txBody>
      </p:sp>
    </p:spTree>
    <p:extLst>
      <p:ext uri="{BB962C8B-B14F-4D97-AF65-F5344CB8AC3E}">
        <p14:creationId xmlns:p14="http://schemas.microsoft.com/office/powerpoint/2010/main" val="29071701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bwMode="gray">
          <a:xfrm>
            <a:off x="304800" y="1066800"/>
            <a:ext cx="73152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eaLnBrk="0" hangingPunct="0">
              <a:defRPr/>
            </a:pPr>
            <a:endParaRPr lang="de-DE" sz="2300" b="1" kern="0" dirty="0" smtClean="0">
              <a:solidFill>
                <a:srgbClr val="003264"/>
              </a:solidFill>
              <a:latin typeface="Calibri"/>
              <a:cs typeface="Calibri"/>
            </a:endParaRPr>
          </a:p>
        </p:txBody>
      </p:sp>
      <p:sp>
        <p:nvSpPr>
          <p:cNvPr id="5" name="Titel 1"/>
          <p:cNvSpPr>
            <a:spLocks noGrp="1"/>
          </p:cNvSpPr>
          <p:nvPr>
            <p:ph type="title"/>
          </p:nvPr>
        </p:nvSpPr>
        <p:spPr>
          <a:xfrm>
            <a:off x="304800" y="1066800"/>
            <a:ext cx="8382000" cy="685800"/>
          </a:xfrm>
        </p:spPr>
        <p:txBody>
          <a:bodyPr/>
          <a:lstStyle/>
          <a:p>
            <a:r>
              <a:rPr lang="de-DE" dirty="0" smtClean="0"/>
              <a:t>Bildrechte</a:t>
            </a:r>
            <a:br>
              <a:rPr lang="de-DE" dirty="0" smtClean="0"/>
            </a:br>
            <a:endParaRPr lang="de-DE" dirty="0"/>
          </a:p>
        </p:txBody>
      </p:sp>
      <p:sp>
        <p:nvSpPr>
          <p:cNvPr id="6" name="Inhaltsplatzhalter 5"/>
          <p:cNvSpPr txBox="1">
            <a:spLocks noGrp="1" noChangeArrowheads="1"/>
          </p:cNvSpPr>
          <p:nvPr>
            <p:ph idx="1"/>
          </p:nvPr>
        </p:nvSpPr>
        <p:spPr bwMode="auto">
          <a:xfrm>
            <a:off x="304800" y="1815495"/>
            <a:ext cx="8458200"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marL="0" indent="0">
              <a:spcAft>
                <a:spcPts val="900"/>
              </a:spcAft>
            </a:pPr>
            <a:r>
              <a:rPr lang="de-DE" b="0" dirty="0" smtClean="0">
                <a:latin typeface="Calibri" pitchFamily="34" charset="0"/>
              </a:rPr>
              <a:t>Diese Präsentation enthält urheberrechtlich geschütztes Bildmaterial (Fotos, Illustrationen, Grafiken, Cliparts), das im Rahmen des Projekts genutzt, aber nicht weitergegeben oder in anderen Kontexten verwendet werden darf.</a:t>
            </a:r>
          </a:p>
          <a:p>
            <a:pPr marL="0" indent="0">
              <a:spcAft>
                <a:spcPts val="900"/>
              </a:spcAft>
            </a:pPr>
            <a:r>
              <a:rPr lang="de-DE" b="0" dirty="0" smtClean="0">
                <a:latin typeface="Calibri" pitchFamily="34" charset="0"/>
              </a:rPr>
              <a:t>Eine Ausnahme stellen diejenigen Bildelemente dar, die unter einer </a:t>
            </a:r>
            <a:br>
              <a:rPr lang="de-DE" b="0" dirty="0" smtClean="0">
                <a:latin typeface="Calibri" pitchFamily="34" charset="0"/>
              </a:rPr>
            </a:br>
            <a:r>
              <a:rPr lang="de-DE" b="0" dirty="0" smtClean="0">
                <a:latin typeface="Calibri" pitchFamily="34" charset="0"/>
              </a:rPr>
              <a:t>CC-Lizenz stehen. Diese dürfen entsprechend der angegebenen Lizenzbedingungen auch in anderen Kontexten genutzt werden.</a:t>
            </a:r>
          </a:p>
          <a:p>
            <a:pPr marL="0" indent="0">
              <a:spcAft>
                <a:spcPts val="600"/>
              </a:spcAft>
            </a:pPr>
            <a:r>
              <a:rPr lang="de-DE" b="0" dirty="0" smtClean="0">
                <a:latin typeface="Calibri" pitchFamily="34" charset="0"/>
              </a:rPr>
              <a:t>Wir danken für Ihr Verständnis!</a:t>
            </a:r>
          </a:p>
        </p:txBody>
      </p:sp>
    </p:spTree>
    <p:extLst>
      <p:ext uri="{BB962C8B-B14F-4D97-AF65-F5344CB8AC3E}">
        <p14:creationId xmlns:p14="http://schemas.microsoft.com/office/powerpoint/2010/main" val="895960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1200" dirty="0"/>
              <a:t>Übung „Houston wir haben ein Problem“</a:t>
            </a:r>
          </a:p>
        </p:txBody>
      </p:sp>
      <p:sp>
        <p:nvSpPr>
          <p:cNvPr id="4" name="Text Box 4"/>
          <p:cNvSpPr txBox="1">
            <a:spLocks noChangeArrowheads="1"/>
          </p:cNvSpPr>
          <p:nvPr/>
        </p:nvSpPr>
        <p:spPr bwMode="auto">
          <a:xfrm>
            <a:off x="304800" y="1556792"/>
            <a:ext cx="8712968" cy="3674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eaLnBrk="1" hangingPunct="1">
              <a:lnSpc>
                <a:spcPct val="80000"/>
              </a:lnSpc>
              <a:spcBef>
                <a:spcPct val="50000"/>
              </a:spcBef>
            </a:pPr>
            <a:r>
              <a:rPr lang="de-DE" dirty="0">
                <a:solidFill>
                  <a:srgbClr val="003264"/>
                </a:solidFill>
                <a:latin typeface="Calibri"/>
                <a:ea typeface="+mn-ea"/>
                <a:cs typeface="Calibri"/>
              </a:rPr>
              <a:t>Verteilen Sie in Ihrer 4er-Gruppe folgende  Rollen: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er/die </a:t>
            </a:r>
            <a:r>
              <a:rPr lang="de-DE" dirty="0">
                <a:solidFill>
                  <a:srgbClr val="003264"/>
                </a:solidFill>
                <a:latin typeface="Calibri"/>
                <a:ea typeface="+mn-ea"/>
                <a:cs typeface="Calibri"/>
              </a:rPr>
              <a:t>Jüngste ist der/die Beobachter/-in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ie </a:t>
            </a:r>
            <a:r>
              <a:rPr lang="de-DE" dirty="0">
                <a:solidFill>
                  <a:srgbClr val="003264"/>
                </a:solidFill>
                <a:latin typeface="Calibri"/>
                <a:ea typeface="+mn-ea"/>
                <a:cs typeface="Calibri"/>
              </a:rPr>
              <a:t>restlichen Teammitglieder sind die Konstrukteur/-innen</a:t>
            </a:r>
          </a:p>
          <a:p>
            <a:pPr marL="342900" indent="-342900" eaLnBrk="1" hangingPunct="1">
              <a:lnSpc>
                <a:spcPct val="80000"/>
              </a:lnSpc>
              <a:spcBef>
                <a:spcPct val="50000"/>
              </a:spcBef>
              <a:buAutoNum type="arabicPeriod"/>
            </a:pPr>
            <a:r>
              <a:rPr lang="de-DE" dirty="0">
                <a:solidFill>
                  <a:srgbClr val="003264"/>
                </a:solidFill>
                <a:latin typeface="Calibri"/>
                <a:ea typeface="+mn-ea"/>
                <a:cs typeface="Calibri"/>
              </a:rPr>
              <a:t>d</a:t>
            </a:r>
            <a:r>
              <a:rPr lang="de-DE" dirty="0" smtClean="0">
                <a:solidFill>
                  <a:srgbClr val="003264"/>
                </a:solidFill>
                <a:latin typeface="Calibri"/>
                <a:ea typeface="+mn-ea"/>
                <a:cs typeface="Calibri"/>
              </a:rPr>
              <a:t>er/die </a:t>
            </a:r>
            <a:r>
              <a:rPr lang="de-DE" dirty="0">
                <a:solidFill>
                  <a:srgbClr val="003264"/>
                </a:solidFill>
                <a:latin typeface="Calibri"/>
                <a:ea typeface="+mn-ea"/>
                <a:cs typeface="Calibri"/>
              </a:rPr>
              <a:t>Älteste achtet auf die Zeit</a:t>
            </a:r>
          </a:p>
          <a:p>
            <a:pPr marL="342900" indent="-342900" eaLnBrk="1" hangingPunct="1">
              <a:lnSpc>
                <a:spcPct val="80000"/>
              </a:lnSpc>
              <a:spcBef>
                <a:spcPct val="50000"/>
              </a:spcBef>
              <a:buAutoNum type="arabicPeriod"/>
            </a:pPr>
            <a:endParaRPr lang="de-DE" sz="2400" dirty="0" smtClean="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Der/die Materialverantwortliche/-</a:t>
            </a:r>
            <a:r>
              <a:rPr lang="de-DE" dirty="0" err="1" smtClean="0">
                <a:solidFill>
                  <a:srgbClr val="003264"/>
                </a:solidFill>
                <a:latin typeface="Calibri"/>
                <a:cs typeface="Calibri"/>
              </a:rPr>
              <a:t>n</a:t>
            </a:r>
            <a:r>
              <a:rPr lang="de-DE" dirty="0" smtClean="0">
                <a:solidFill>
                  <a:srgbClr val="003264"/>
                </a:solidFill>
                <a:latin typeface="Calibri"/>
                <a:cs typeface="Calibri"/>
              </a:rPr>
              <a:t> nehmen vom Materialtisch</a:t>
            </a:r>
            <a:endParaRPr lang="de-DE" dirty="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a:t>
            </a:r>
            <a:r>
              <a:rPr lang="de-DE" dirty="0">
                <a:solidFill>
                  <a:srgbClr val="003264"/>
                </a:solidFill>
                <a:latin typeface="Calibri"/>
                <a:cs typeface="Calibri"/>
              </a:rPr>
              <a:t>	</a:t>
            </a:r>
            <a:r>
              <a:rPr lang="de-DE" dirty="0" smtClean="0">
                <a:solidFill>
                  <a:srgbClr val="003264"/>
                </a:solidFill>
                <a:latin typeface="Calibri"/>
                <a:cs typeface="Calibri"/>
              </a:rPr>
              <a:t>ein rohes Ei  </a:t>
            </a:r>
            <a:endParaRPr lang="de-DE" dirty="0">
              <a:solidFill>
                <a:srgbClr val="003264"/>
              </a:solidFill>
              <a:latin typeface="Calibri"/>
              <a:cs typeface="Calibri"/>
            </a:endParaRPr>
          </a:p>
          <a:p>
            <a:pPr eaLnBrk="1" hangingPunct="1">
              <a:lnSpc>
                <a:spcPct val="80000"/>
              </a:lnSpc>
              <a:spcBef>
                <a:spcPct val="50000"/>
              </a:spcBef>
            </a:pPr>
            <a:r>
              <a:rPr lang="de-DE" dirty="0">
                <a:solidFill>
                  <a:srgbClr val="003264"/>
                </a:solidFill>
                <a:latin typeface="Calibri"/>
                <a:cs typeface="Calibri"/>
              </a:rPr>
              <a:t>•	25 Strohhalme</a:t>
            </a:r>
          </a:p>
          <a:p>
            <a:pPr eaLnBrk="1" hangingPunct="1">
              <a:lnSpc>
                <a:spcPct val="80000"/>
              </a:lnSpc>
              <a:spcBef>
                <a:spcPct val="50000"/>
              </a:spcBef>
            </a:pPr>
            <a:r>
              <a:rPr lang="de-DE" dirty="0">
                <a:solidFill>
                  <a:srgbClr val="003264"/>
                </a:solidFill>
                <a:latin typeface="Calibri"/>
                <a:cs typeface="Calibri"/>
              </a:rPr>
              <a:t>•	1 Meter </a:t>
            </a:r>
            <a:r>
              <a:rPr lang="de-DE" dirty="0" smtClean="0">
                <a:solidFill>
                  <a:srgbClr val="003264"/>
                </a:solidFill>
                <a:latin typeface="Calibri"/>
                <a:cs typeface="Calibri"/>
              </a:rPr>
              <a:t>Klebeband</a:t>
            </a:r>
            <a:endParaRPr lang="de-DE" dirty="0">
              <a:solidFill>
                <a:srgbClr val="003264"/>
              </a:solidFill>
              <a:latin typeface="Calibri"/>
              <a:cs typeface="Calibri"/>
            </a:endParaRPr>
          </a:p>
          <a:p>
            <a:pPr eaLnBrk="1" hangingPunct="1">
              <a:lnSpc>
                <a:spcPct val="80000"/>
              </a:lnSpc>
              <a:spcBef>
                <a:spcPct val="50000"/>
              </a:spcBef>
            </a:pPr>
            <a:r>
              <a:rPr lang="de-DE" dirty="0" smtClean="0">
                <a:solidFill>
                  <a:srgbClr val="003264"/>
                </a:solidFill>
                <a:latin typeface="Calibri"/>
                <a:cs typeface="Calibri"/>
              </a:rPr>
              <a:t>					</a:t>
            </a:r>
            <a:endParaRPr lang="de-DE" b="1" dirty="0">
              <a:solidFill>
                <a:srgbClr val="003264"/>
              </a:solidFill>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 calcmode="lin" valueType="num">
                                      <p:cBhvr additive="base">
                                        <p:cTn id="7"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anim calcmode="lin" valueType="num">
                                      <p:cBhvr additive="base">
                                        <p:cTn id="13" dur="5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 calcmode="lin" valueType="num">
                                      <p:cBhvr additive="base">
                                        <p:cTn id="19"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anim calcmode="lin" valueType="num">
                                      <p:cBhvr additive="base">
                                        <p:cTn id="25" dur="5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Übung „Houston wir haben ein Problem“</a:t>
            </a:r>
            <a:endParaRPr lang="de-DE" dirty="0"/>
          </a:p>
        </p:txBody>
      </p:sp>
      <p:sp>
        <p:nvSpPr>
          <p:cNvPr id="4" name="Text Box 4"/>
          <p:cNvSpPr txBox="1">
            <a:spLocks noChangeArrowheads="1"/>
          </p:cNvSpPr>
          <p:nvPr/>
        </p:nvSpPr>
        <p:spPr bwMode="auto">
          <a:xfrm>
            <a:off x="251520" y="1803009"/>
            <a:ext cx="8712968" cy="314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w Cen MT" pitchFamily="34" charset="0"/>
                <a:ea typeface="ＭＳ Ｐゴシック" pitchFamily="34" charset="-128"/>
              </a:defRPr>
            </a:lvl1pPr>
            <a:lvl2pPr marL="742950" indent="-285750" eaLnBrk="0" hangingPunct="0">
              <a:defRPr>
                <a:solidFill>
                  <a:schemeClr val="tx1"/>
                </a:solidFill>
                <a:latin typeface="Tw Cen MT" pitchFamily="34" charset="0"/>
                <a:ea typeface="ＭＳ Ｐゴシック" pitchFamily="34" charset="-128"/>
              </a:defRPr>
            </a:lvl2pPr>
            <a:lvl3pPr marL="1143000" indent="-228600" eaLnBrk="0" hangingPunct="0">
              <a:defRPr>
                <a:solidFill>
                  <a:schemeClr val="tx1"/>
                </a:solidFill>
                <a:latin typeface="Tw Cen MT" pitchFamily="34" charset="0"/>
                <a:ea typeface="ＭＳ Ｐゴシック" pitchFamily="34" charset="-128"/>
              </a:defRPr>
            </a:lvl3pPr>
            <a:lvl4pPr marL="1600200" indent="-228600" eaLnBrk="0" hangingPunct="0">
              <a:defRPr>
                <a:solidFill>
                  <a:schemeClr val="tx1"/>
                </a:solidFill>
                <a:latin typeface="Tw Cen MT" pitchFamily="34" charset="0"/>
                <a:ea typeface="ＭＳ Ｐゴシック" pitchFamily="34" charset="-128"/>
              </a:defRPr>
            </a:lvl4pPr>
            <a:lvl5pPr marL="2057400" indent="-228600" eaLnBrk="0" hangingPunct="0">
              <a:defRPr>
                <a:solidFill>
                  <a:schemeClr val="tx1"/>
                </a:solidFill>
                <a:latin typeface="Tw Cen MT"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Tw Cen MT"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Tw Cen MT"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Tw Cen MT"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Tw Cen MT" pitchFamily="34" charset="0"/>
                <a:ea typeface="ＭＳ Ｐゴシック" pitchFamily="34" charset="-128"/>
              </a:defRPr>
            </a:lvl9pPr>
          </a:lstStyle>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Arbeitsauftrag:</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Bauen Sie mit den vorhandenen Materialien eine Konstruktion, die es ermöglicht, das rohe Ei aus einer </a:t>
            </a:r>
            <a:r>
              <a:rPr lang="de-DE" dirty="0" err="1">
                <a:solidFill>
                  <a:srgbClr val="003264"/>
                </a:solidFill>
                <a:latin typeface="Calibri"/>
                <a:ea typeface="+mn-ea"/>
                <a:cs typeface="Calibri"/>
              </a:rPr>
              <a:t>Wurfhöhe</a:t>
            </a:r>
            <a:r>
              <a:rPr lang="de-DE" dirty="0">
                <a:solidFill>
                  <a:srgbClr val="003264"/>
                </a:solidFill>
                <a:latin typeface="Calibri"/>
                <a:ea typeface="+mn-ea"/>
                <a:cs typeface="Calibri"/>
              </a:rPr>
              <a:t> von einem Meter heil auf den Boden zu befördern.</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drei Personen konstruieren</a:t>
            </a:r>
          </a:p>
          <a:p>
            <a:pPr marL="342900" indent="-342900" eaLnBrk="1" hangingPunct="1">
              <a:lnSpc>
                <a:spcPct val="80000"/>
              </a:lnSpc>
              <a:spcBef>
                <a:spcPct val="50000"/>
              </a:spcBef>
              <a:buFont typeface="Arial" panose="020B0604020202020204" pitchFamily="34" charset="0"/>
              <a:buChar char="•"/>
            </a:pPr>
            <a:r>
              <a:rPr lang="de-DE" dirty="0">
                <a:solidFill>
                  <a:srgbClr val="003264"/>
                </a:solidFill>
                <a:latin typeface="Calibri"/>
                <a:ea typeface="+mn-ea"/>
                <a:cs typeface="Calibri"/>
              </a:rPr>
              <a:t>der/die Dienstälteste am Tisch beobachtet den Prozess und gibt dem Team am Ende eine Rückmeldung</a:t>
            </a:r>
          </a:p>
          <a:p>
            <a:pPr eaLnBrk="1" hangingPunct="1">
              <a:lnSpc>
                <a:spcPct val="80000"/>
              </a:lnSpc>
              <a:spcBef>
                <a:spcPct val="50000"/>
              </a:spcBef>
            </a:pPr>
            <a:r>
              <a:rPr lang="de-DE" dirty="0">
                <a:solidFill>
                  <a:srgbClr val="003264"/>
                </a:solidFill>
                <a:latin typeface="Calibri"/>
                <a:ea typeface="+mn-ea"/>
                <a:cs typeface="Calibri"/>
              </a:rPr>
              <a:t>15 Minuten Konstruktion</a:t>
            </a:r>
          </a:p>
          <a:p>
            <a:pPr eaLnBrk="1" hangingPunct="1">
              <a:lnSpc>
                <a:spcPct val="80000"/>
              </a:lnSpc>
              <a:spcBef>
                <a:spcPct val="50000"/>
              </a:spcBef>
            </a:pPr>
            <a:r>
              <a:rPr lang="de-DE" dirty="0">
                <a:solidFill>
                  <a:srgbClr val="003264"/>
                </a:solidFill>
                <a:latin typeface="Calibri"/>
                <a:ea typeface="+mn-ea"/>
                <a:cs typeface="Calibri"/>
              </a:rPr>
              <a:t>5 Minuten Prüfung der Konstruktion</a:t>
            </a:r>
          </a:p>
          <a:p>
            <a:pPr eaLnBrk="1" hangingPunct="1">
              <a:lnSpc>
                <a:spcPct val="80000"/>
              </a:lnSpc>
              <a:spcBef>
                <a:spcPct val="50000"/>
              </a:spcBef>
            </a:pPr>
            <a:r>
              <a:rPr lang="de-DE" dirty="0">
                <a:solidFill>
                  <a:srgbClr val="003264"/>
                </a:solidFill>
                <a:latin typeface="Calibri"/>
                <a:ea typeface="+mn-ea"/>
                <a:cs typeface="Calibri"/>
              </a:rPr>
              <a:t>5 Minuten Rückmeldung – bei einer misslungenen Aktion sollte die Rückmeldung in jedem Falle aufbauend sein </a:t>
            </a:r>
            <a:r>
              <a:rPr lang="de-DE" dirty="0">
                <a:solidFill>
                  <a:srgbClr val="003264"/>
                </a:solidFill>
                <a:latin typeface="Calibri"/>
                <a:ea typeface="+mn-ea"/>
                <a:cs typeface="Calibri"/>
                <a:sym typeface="Wingdings" panose="05000000000000000000" pitchFamily="2" charset="2"/>
              </a:rPr>
              <a:t></a:t>
            </a:r>
            <a:r>
              <a:rPr lang="de-DE" dirty="0">
                <a:solidFill>
                  <a:srgbClr val="003264"/>
                </a:solidFill>
                <a:latin typeface="Calibri"/>
                <a:ea typeface="+mn-ea"/>
                <a:cs typeface="Calibri"/>
              </a:rPr>
              <a:t>	</a:t>
            </a:r>
            <a:r>
              <a:rPr lang="de-DE" dirty="0" smtClean="0">
                <a:solidFill>
                  <a:srgbClr val="003264"/>
                </a:solidFill>
                <a:latin typeface="Calibri"/>
                <a:cs typeface="Calibri"/>
              </a:rPr>
              <a:t>				</a:t>
            </a:r>
            <a:endParaRPr lang="de-DE" b="1" dirty="0">
              <a:solidFill>
                <a:srgbClr val="003264"/>
              </a:solidFill>
              <a:latin typeface="Calibri"/>
              <a:cs typeface="Calibri"/>
            </a:endParaRPr>
          </a:p>
        </p:txBody>
      </p:sp>
    </p:spTree>
    <p:extLst>
      <p:ext uri="{BB962C8B-B14F-4D97-AF65-F5344CB8AC3E}">
        <p14:creationId xmlns:p14="http://schemas.microsoft.com/office/powerpoint/2010/main" val="375840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015008"/>
            <a:ext cx="3043064" cy="685800"/>
          </a:xfrm>
        </p:spPr>
        <p:txBody>
          <a:bodyPr/>
          <a:lstStyle/>
          <a:p>
            <a:r>
              <a:rPr lang="de-DE" dirty="0" smtClean="0"/>
              <a:t>Übung Turmbau </a:t>
            </a:r>
            <a:endParaRPr lang="de-DE" dirty="0"/>
          </a:p>
        </p:txBody>
      </p:sp>
      <p:sp>
        <p:nvSpPr>
          <p:cNvPr id="3" name="Inhaltsplatzhalter 2"/>
          <p:cNvSpPr>
            <a:spLocks noGrp="1"/>
          </p:cNvSpPr>
          <p:nvPr>
            <p:ph sz="quarter" idx="1"/>
          </p:nvPr>
        </p:nvSpPr>
        <p:spPr>
          <a:xfrm>
            <a:off x="371234" y="1556792"/>
            <a:ext cx="8208912" cy="5184576"/>
          </a:xfrm>
        </p:spPr>
        <p:txBody>
          <a:bodyPr/>
          <a:lstStyle/>
          <a:p>
            <a:pPr>
              <a:spcBef>
                <a:spcPts val="0"/>
              </a:spcBef>
              <a:spcAft>
                <a:spcPts val="600"/>
              </a:spcAft>
            </a:pPr>
            <a:r>
              <a:rPr lang="de-DE" dirty="0"/>
              <a:t>Bauen Sie gemeinsam einen </a:t>
            </a:r>
            <a:r>
              <a:rPr lang="de-DE" dirty="0" smtClean="0"/>
              <a:t>Turm.</a:t>
            </a:r>
            <a:endParaRPr lang="de-DE" dirty="0"/>
          </a:p>
          <a:p>
            <a:pPr>
              <a:spcBef>
                <a:spcPts val="0"/>
              </a:spcBef>
              <a:spcAft>
                <a:spcPts val="600"/>
              </a:spcAft>
            </a:pPr>
            <a:r>
              <a:rPr lang="de-DE" b="0" dirty="0"/>
              <a:t>Der Turm muss frei im Raum stehen können. </a:t>
            </a:r>
            <a:endParaRPr lang="de-DE" b="0" dirty="0" smtClean="0"/>
          </a:p>
          <a:p>
            <a:pPr>
              <a:spcBef>
                <a:spcPts val="0"/>
              </a:spcBef>
              <a:spcAft>
                <a:spcPts val="600"/>
              </a:spcAft>
            </a:pPr>
            <a:r>
              <a:rPr lang="de-DE" b="0" dirty="0" smtClean="0"/>
              <a:t>Er </a:t>
            </a:r>
            <a:r>
              <a:rPr lang="de-DE" b="0" dirty="0"/>
              <a:t>darf nicht gehalten, angelehnt oder festgeklebt werden</a:t>
            </a:r>
            <a:r>
              <a:rPr lang="de-DE" b="0" dirty="0" smtClean="0"/>
              <a:t>.</a:t>
            </a:r>
          </a:p>
          <a:p>
            <a:pPr>
              <a:spcBef>
                <a:spcPts val="0"/>
              </a:spcBef>
              <a:spcAft>
                <a:spcPts val="600"/>
              </a:spcAft>
            </a:pPr>
            <a:r>
              <a:rPr lang="de-DE" b="0" dirty="0" smtClean="0"/>
              <a:t>Es </a:t>
            </a:r>
            <a:r>
              <a:rPr lang="de-DE" b="0" dirty="0"/>
              <a:t>darf nur das vorgegebene Material verwendet werden. </a:t>
            </a:r>
            <a:endParaRPr lang="de-DE" b="0" dirty="0" smtClean="0"/>
          </a:p>
          <a:p>
            <a:pPr>
              <a:spcBef>
                <a:spcPts val="0"/>
              </a:spcBef>
              <a:spcAft>
                <a:spcPts val="600"/>
              </a:spcAft>
            </a:pPr>
            <a:r>
              <a:rPr lang="de-DE" b="0" dirty="0" smtClean="0"/>
              <a:t>Es </a:t>
            </a:r>
            <a:r>
              <a:rPr lang="de-DE" b="0" dirty="0"/>
              <a:t>muss das gesamte Material verbraucht werden. </a:t>
            </a:r>
            <a:endParaRPr lang="de-DE" b="0" dirty="0" smtClean="0"/>
          </a:p>
          <a:p>
            <a:pPr>
              <a:spcBef>
                <a:spcPts val="0"/>
              </a:spcBef>
              <a:spcAft>
                <a:spcPts val="600"/>
              </a:spcAft>
            </a:pPr>
            <a:r>
              <a:rPr lang="de-DE" b="0" dirty="0" smtClean="0"/>
              <a:t>Der </a:t>
            </a:r>
            <a:r>
              <a:rPr lang="de-DE" b="0" dirty="0"/>
              <a:t>Turm soll so hoch wie möglich werden.</a:t>
            </a:r>
          </a:p>
          <a:p>
            <a:pPr>
              <a:spcBef>
                <a:spcPts val="0"/>
              </a:spcBef>
              <a:spcAft>
                <a:spcPts val="600"/>
              </a:spcAft>
            </a:pPr>
            <a:r>
              <a:rPr lang="de-DE" b="0" dirty="0"/>
              <a:t>Geben Sie Ihrem Turm einen Namen.</a:t>
            </a:r>
          </a:p>
          <a:p>
            <a:pPr>
              <a:spcBef>
                <a:spcPts val="0"/>
              </a:spcBef>
              <a:spcAft>
                <a:spcPts val="600"/>
              </a:spcAft>
            </a:pPr>
            <a:endParaRPr lang="de-DE" b="0" dirty="0"/>
          </a:p>
          <a:p>
            <a:pPr>
              <a:spcBef>
                <a:spcPts val="0"/>
              </a:spcBef>
              <a:spcAft>
                <a:spcPts val="600"/>
              </a:spcAft>
            </a:pPr>
            <a:r>
              <a:rPr lang="de-DE" b="0" dirty="0"/>
              <a:t>Der/die Dienstälteste </a:t>
            </a:r>
            <a:r>
              <a:rPr lang="de-DE" b="0" dirty="0" smtClean="0"/>
              <a:t>nimmt während </a:t>
            </a:r>
            <a:r>
              <a:rPr lang="de-DE" b="0" dirty="0"/>
              <a:t>der Übungsphase die </a:t>
            </a:r>
            <a:r>
              <a:rPr lang="de-DE" b="0" dirty="0" smtClean="0"/>
              <a:t>Beobachterrolle ein </a:t>
            </a:r>
            <a:r>
              <a:rPr lang="de-DE" b="0" dirty="0"/>
              <a:t>und </a:t>
            </a:r>
            <a:r>
              <a:rPr lang="de-DE" b="0" dirty="0" smtClean="0"/>
              <a:t>macht </a:t>
            </a:r>
            <a:r>
              <a:rPr lang="de-DE" b="0" dirty="0"/>
              <a:t>sich Stichpunkte zu den folgenden Beobachtungsaspekten: </a:t>
            </a:r>
          </a:p>
          <a:p>
            <a:pPr marL="285750" indent="-285750">
              <a:spcBef>
                <a:spcPts val="0"/>
              </a:spcBef>
              <a:spcAft>
                <a:spcPts val="600"/>
              </a:spcAft>
              <a:buFont typeface="Arial"/>
              <a:buChar char="•"/>
            </a:pPr>
            <a:r>
              <a:rPr lang="de-DE" b="0" dirty="0"/>
              <a:t>Kommunikation</a:t>
            </a:r>
          </a:p>
          <a:p>
            <a:pPr marL="285750" indent="-285750">
              <a:spcBef>
                <a:spcPts val="0"/>
              </a:spcBef>
              <a:spcAft>
                <a:spcPts val="600"/>
              </a:spcAft>
              <a:buFont typeface="Arial"/>
              <a:buChar char="•"/>
            </a:pPr>
            <a:r>
              <a:rPr lang="de-DE" b="0" dirty="0"/>
              <a:t>Prozessverlauf, Prozessphasen und Gelenkstellen im Prozess</a:t>
            </a:r>
          </a:p>
          <a:p>
            <a:pPr marL="285750" indent="-285750">
              <a:spcBef>
                <a:spcPts val="0"/>
              </a:spcBef>
              <a:spcAft>
                <a:spcPts val="600"/>
              </a:spcAft>
              <a:buFont typeface="Arial"/>
              <a:buChar char="•"/>
            </a:pPr>
            <a:r>
              <a:rPr lang="de-DE" b="0" dirty="0"/>
              <a:t>Leitungsrolle und andere Rollen im </a:t>
            </a:r>
            <a:r>
              <a:rPr lang="de-DE" b="0" dirty="0" smtClean="0"/>
              <a:t>Team                              (</a:t>
            </a:r>
            <a:r>
              <a:rPr lang="de-DE" b="0" dirty="0"/>
              <a:t>Zeit: </a:t>
            </a:r>
            <a:r>
              <a:rPr lang="de-DE" b="0" dirty="0" smtClean="0"/>
              <a:t>20 </a:t>
            </a:r>
            <a:r>
              <a:rPr lang="de-DE" b="0" dirty="0"/>
              <a:t>Minuten</a:t>
            </a:r>
            <a:r>
              <a:rPr lang="de-DE" b="0" dirty="0" smtClean="0"/>
              <a:t>)</a:t>
            </a:r>
            <a:endParaRPr lang="de-DE" b="0" dirty="0"/>
          </a:p>
        </p:txBody>
      </p:sp>
    </p:spTree>
    <p:extLst>
      <p:ext uri="{BB962C8B-B14F-4D97-AF65-F5344CB8AC3E}">
        <p14:creationId xmlns:p14="http://schemas.microsoft.com/office/powerpoint/2010/main" val="4086828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Reflexion der Übung (Think-Pair-Share</a:t>
            </a:r>
            <a:r>
              <a:rPr lang="de-DE" sz="2800" dirty="0"/>
              <a:t>)</a:t>
            </a:r>
          </a:p>
        </p:txBody>
      </p:sp>
      <p:sp>
        <p:nvSpPr>
          <p:cNvPr id="3" name="Inhaltsplatzhalter 2"/>
          <p:cNvSpPr>
            <a:spLocks noGrp="1"/>
          </p:cNvSpPr>
          <p:nvPr>
            <p:ph sz="quarter" idx="1"/>
          </p:nvPr>
        </p:nvSpPr>
        <p:spPr>
          <a:xfrm>
            <a:off x="304800" y="1755215"/>
            <a:ext cx="8280920" cy="3096344"/>
          </a:xfrm>
        </p:spPr>
        <p:txBody>
          <a:bodyPr/>
          <a:lstStyle/>
          <a:p>
            <a:pPr marL="268288" indent="-268288">
              <a:lnSpc>
                <a:spcPct val="80000"/>
              </a:lnSpc>
              <a:spcBef>
                <a:spcPct val="50000"/>
              </a:spcBef>
              <a:buFont typeface="Arial" pitchFamily="34" charset="0"/>
              <a:buChar char="•"/>
            </a:pPr>
            <a:r>
              <a:rPr lang="de-DE" b="0" dirty="0"/>
              <a:t>Was ist den Ausführenden aufgefallen?</a:t>
            </a:r>
          </a:p>
          <a:p>
            <a:pPr marL="268288" indent="-268288">
              <a:spcBef>
                <a:spcPct val="50000"/>
              </a:spcBef>
              <a:buFont typeface="Arial" pitchFamily="34" charset="0"/>
              <a:buChar char="•"/>
            </a:pPr>
            <a:r>
              <a:rPr lang="de-DE" b="0" dirty="0"/>
              <a:t>Was haben die Beobachtenden aus ihren Perspektiven / bezogen auf ihren Beobachtungsschwerpunkt wahrgenommen?</a:t>
            </a:r>
          </a:p>
          <a:p>
            <a:pPr>
              <a:lnSpc>
                <a:spcPct val="80000"/>
              </a:lnSpc>
              <a:spcBef>
                <a:spcPct val="50000"/>
              </a:spcBef>
            </a:pPr>
            <a:r>
              <a:rPr lang="de-DE" b="0" dirty="0" smtClean="0"/>
              <a:t>10 </a:t>
            </a:r>
            <a:r>
              <a:rPr lang="de-DE" b="0" dirty="0"/>
              <a:t>Minuten</a:t>
            </a:r>
          </a:p>
        </p:txBody>
      </p:sp>
    </p:spTree>
    <p:extLst>
      <p:ext uri="{BB962C8B-B14F-4D97-AF65-F5344CB8AC3E}">
        <p14:creationId xmlns:p14="http://schemas.microsoft.com/office/powerpoint/2010/main" val="2797965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itel 1"/>
          <p:cNvSpPr txBox="1">
            <a:spLocks/>
          </p:cNvSpPr>
          <p:nvPr/>
        </p:nvSpPr>
        <p:spPr bwMode="gray">
          <a:xfrm>
            <a:off x="306000" y="1103784"/>
            <a:ext cx="7543800" cy="381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eaLnBrk="0" hangingPunct="0">
              <a:defRPr/>
            </a:pPr>
            <a:r>
              <a:rPr lang="de-DE" sz="2300" b="1" dirty="0">
                <a:solidFill>
                  <a:srgbClr val="003264"/>
                </a:solidFill>
                <a:latin typeface="Calibri"/>
                <a:cs typeface="Calibri"/>
              </a:rPr>
              <a:t>Teamarbeit professionalisieren </a:t>
            </a:r>
            <a:r>
              <a:rPr lang="de-DE" sz="2300" dirty="0" smtClean="0"/>
              <a:t>– </a:t>
            </a:r>
            <a:r>
              <a:rPr lang="de-DE" sz="2300" b="1" dirty="0" smtClean="0">
                <a:solidFill>
                  <a:srgbClr val="003264"/>
                </a:solidFill>
                <a:latin typeface="Calibri"/>
                <a:cs typeface="Calibri"/>
              </a:rPr>
              <a:t>Qualitätsmerkmale professioneller Teams aus der Sicht der Schul- und Unterrichtsforschung</a:t>
            </a:r>
            <a:endParaRPr lang="de-DE" sz="2300" b="1" dirty="0">
              <a:solidFill>
                <a:srgbClr val="003264"/>
              </a:solidFill>
              <a:latin typeface="Calibri"/>
              <a:cs typeface="Calibri"/>
            </a:endParaRPr>
          </a:p>
          <a:p>
            <a:pPr algn="ctr" eaLnBrk="0" hangingPunct="0">
              <a:defRPr/>
            </a:pPr>
            <a:endParaRPr lang="de-DE" b="1" dirty="0" smtClean="0">
              <a:solidFill>
                <a:srgbClr val="003264"/>
              </a:solidFill>
              <a:latin typeface="Calibri" panose="020F0502020204030204" pitchFamily="34" charset="0"/>
              <a:cs typeface="Calibri"/>
            </a:endParaRPr>
          </a:p>
          <a:p>
            <a:pPr eaLnBrk="0" hangingPunct="0">
              <a:defRPr/>
            </a:pPr>
            <a:r>
              <a:rPr lang="de-DE" b="1" dirty="0" smtClean="0">
                <a:solidFill>
                  <a:srgbClr val="003264"/>
                </a:solidFill>
                <a:latin typeface="Calibri" panose="020F0502020204030204" pitchFamily="34" charset="0"/>
                <a:cs typeface="Calibri"/>
              </a:rPr>
              <a:t> </a:t>
            </a:r>
            <a:endParaRPr lang="de-DE" b="1" kern="0" dirty="0">
              <a:solidFill>
                <a:srgbClr val="003264"/>
              </a:solidFill>
              <a:latin typeface="Calibri" panose="020F0502020204030204" pitchFamily="34" charset="0"/>
              <a:cs typeface="Calibri"/>
            </a:endParaRPr>
          </a:p>
        </p:txBody>
      </p:sp>
      <p:sp>
        <p:nvSpPr>
          <p:cNvPr id="6" name="Inhaltsplatzhalter 2"/>
          <p:cNvSpPr>
            <a:spLocks noGrp="1"/>
          </p:cNvSpPr>
          <p:nvPr>
            <p:ph sz="quarter" idx="1"/>
          </p:nvPr>
        </p:nvSpPr>
        <p:spPr>
          <a:xfrm>
            <a:off x="323528" y="2132856"/>
            <a:ext cx="8382000" cy="1512168"/>
          </a:xfrm>
        </p:spPr>
        <p:txBody>
          <a:bodyPr/>
          <a:lstStyle/>
          <a:p>
            <a:pPr marL="0" indent="0" algn="ctr"/>
            <a:endParaRPr lang="de-DE" dirty="0" smtClean="0">
              <a:latin typeface="Calibri" panose="020F0502020204030204" pitchFamily="34" charset="0"/>
              <a:ea typeface="ＭＳ Ｐゴシック" pitchFamily="34" charset="-128"/>
            </a:endParaRPr>
          </a:p>
          <a:p>
            <a:pPr marL="0" indent="0"/>
            <a:r>
              <a:rPr lang="de-DE" b="0" dirty="0" smtClean="0">
                <a:latin typeface="Calibri" panose="020F0502020204030204" pitchFamily="34" charset="0"/>
                <a:ea typeface="ＭＳ Ｐゴシック" pitchFamily="34" charset="-128"/>
              </a:rPr>
              <a:t>Sie hören jetzt einen kleinen Vortrag über Qualitätsmerkmale von Teams und über Lehrerteams als „Professionelle Lerngemeinschaften</a:t>
            </a:r>
            <a:r>
              <a:rPr lang="de-DE" b="0" dirty="0">
                <a:latin typeface="Calibri" panose="020F0502020204030204" pitchFamily="34" charset="0"/>
                <a:ea typeface="ＭＳ Ｐゴシック" pitchFamily="34" charset="-128"/>
              </a:rPr>
              <a:t>“. </a:t>
            </a:r>
            <a:endParaRPr lang="de-DE" b="0" dirty="0" smtClean="0">
              <a:latin typeface="Calibri" panose="020F0502020204030204" pitchFamily="34" charset="0"/>
              <a:ea typeface="ＭＳ Ｐゴシック" pitchFamily="34" charset="-128"/>
            </a:endParaRPr>
          </a:p>
          <a:p>
            <a:pPr marL="0" indent="0"/>
            <a:r>
              <a:rPr lang="de-DE" b="0" dirty="0" smtClean="0">
                <a:latin typeface="Calibri" panose="020F0502020204030204" pitchFamily="34" charset="0"/>
                <a:ea typeface="ＭＳ Ｐゴシック" pitchFamily="34" charset="-128"/>
              </a:rPr>
              <a:t>Arbeitsauftrag:</a:t>
            </a:r>
            <a:endParaRPr lang="de-DE" b="0" dirty="0">
              <a:latin typeface="Calibri" panose="020F0502020204030204" pitchFamily="34" charset="0"/>
              <a:ea typeface="ＭＳ Ｐゴシック" pitchFamily="34" charset="-128"/>
            </a:endParaRPr>
          </a:p>
          <a:p>
            <a:pPr marL="285750" indent="-285750">
              <a:buFont typeface="Arial" panose="020B0604020202020204" pitchFamily="34" charset="0"/>
              <a:buChar char="•"/>
            </a:pPr>
            <a:r>
              <a:rPr lang="de-DE" b="0" dirty="0" smtClean="0">
                <a:latin typeface="Calibri" panose="020F0502020204030204" pitchFamily="34" charset="0"/>
                <a:ea typeface="ＭＳ Ｐゴシック" pitchFamily="34" charset="-128"/>
              </a:rPr>
              <a:t>Ein Schulterpartner/eine Schulterpartnerin </a:t>
            </a:r>
            <a:r>
              <a:rPr lang="de-DE" b="0" dirty="0">
                <a:latin typeface="Calibri" panose="020F0502020204030204" pitchFamily="34" charset="0"/>
                <a:ea typeface="ＭＳ Ｐゴシック" pitchFamily="34" charset="-128"/>
              </a:rPr>
              <a:t>notiert die Aspekte der Teamarbeit, die in der Schule bereits in Ansätzen oder darüber hinausgehend vorhanden </a:t>
            </a:r>
            <a:r>
              <a:rPr lang="de-DE" b="0" dirty="0" smtClean="0">
                <a:latin typeface="Calibri" panose="020F0502020204030204" pitchFamily="34" charset="0"/>
                <a:ea typeface="ＭＳ Ｐゴシック" pitchFamily="34" charset="-128"/>
              </a:rPr>
              <a:t>sind.</a:t>
            </a:r>
          </a:p>
          <a:p>
            <a:pPr marL="285750" indent="-285750">
              <a:buFont typeface="Arial" panose="020B0604020202020204" pitchFamily="34" charset="0"/>
              <a:buChar char="•"/>
            </a:pPr>
            <a:r>
              <a:rPr lang="de-DE" b="0" dirty="0" smtClean="0">
                <a:latin typeface="Calibri" panose="020F0502020204030204" pitchFamily="34" charset="0"/>
                <a:ea typeface="ＭＳ Ｐゴシック" pitchFamily="34" charset="-128"/>
              </a:rPr>
              <a:t>Ein Schulterpartner/eine Schulterpartnerin </a:t>
            </a:r>
            <a:r>
              <a:rPr lang="de-DE" b="0" dirty="0">
                <a:latin typeface="Calibri" panose="020F0502020204030204" pitchFamily="34" charset="0"/>
                <a:ea typeface="ＭＳ Ｐゴシック" pitchFamily="34" charset="-128"/>
              </a:rPr>
              <a:t>notiert die Aspekte der Teamarbeit, die in der Schule Berücksichtigung finden sollten.</a:t>
            </a:r>
          </a:p>
          <a:p>
            <a:pPr marL="0" indent="0"/>
            <a:endParaRPr lang="de-DE" b="0" dirty="0" smtClean="0">
              <a:latin typeface="Calibri" panose="020F0502020204030204" pitchFamily="34" charset="0"/>
              <a:ea typeface="ＭＳ Ｐゴシック"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hteck 1"/>
          <p:cNvSpPr>
            <a:spLocks noChangeArrowheads="1"/>
          </p:cNvSpPr>
          <p:nvPr/>
        </p:nvSpPr>
        <p:spPr bwMode="auto">
          <a:xfrm>
            <a:off x="179512" y="1196752"/>
            <a:ext cx="8710613" cy="1024896"/>
          </a:xfrm>
          <a:prstGeom prst="rect">
            <a:avLst/>
          </a:prstGeom>
          <a:noFill/>
          <a:ln>
            <a:noFill/>
          </a:ln>
          <a:extLst/>
        </p:spPr>
        <p:txBody>
          <a:bodyPr wrap="square">
            <a:spAutoFit/>
          </a:bodyPr>
          <a:lstStyle/>
          <a:p>
            <a:pPr algn="ctr">
              <a:spcAft>
                <a:spcPts val="0"/>
              </a:spcAft>
              <a:defRPr/>
            </a:pPr>
            <a:r>
              <a:rPr lang="de-DE" sz="2300" b="1" dirty="0" smtClean="0">
                <a:solidFill>
                  <a:srgbClr val="003264"/>
                </a:solidFill>
                <a:latin typeface="Calibri"/>
                <a:ea typeface="+mn-ea"/>
                <a:cs typeface="Calibri"/>
              </a:rPr>
              <a:t>„Nicht jede Gruppe ist auch schon ein Team, </a:t>
            </a:r>
          </a:p>
          <a:p>
            <a:pPr algn="ctr">
              <a:spcAft>
                <a:spcPts val="600"/>
              </a:spcAft>
              <a:defRPr/>
            </a:pPr>
            <a:r>
              <a:rPr lang="de-DE" sz="2300" b="1" dirty="0" smtClean="0">
                <a:solidFill>
                  <a:srgbClr val="003264"/>
                </a:solidFill>
                <a:latin typeface="Calibri"/>
                <a:ea typeface="+mn-ea"/>
                <a:cs typeface="Calibri"/>
              </a:rPr>
              <a:t>aber jedes Team ist eine Gruppe.“</a:t>
            </a:r>
          </a:p>
          <a:p>
            <a:pPr algn="ctr">
              <a:lnSpc>
                <a:spcPct val="80000"/>
              </a:lnSpc>
              <a:spcAft>
                <a:spcPts val="1200"/>
              </a:spcAft>
              <a:defRPr/>
            </a:pPr>
            <a:r>
              <a:rPr lang="de-DE" sz="1200" dirty="0" smtClean="0">
                <a:solidFill>
                  <a:srgbClr val="003264"/>
                </a:solidFill>
                <a:latin typeface="Calibri"/>
                <a:ea typeface="+mn-ea"/>
                <a:cs typeface="Calibri"/>
              </a:rPr>
              <a:t>                                                                                                                            (aus: Rolff  2011, S. 244)</a:t>
            </a:r>
            <a:endParaRPr lang="de-DE" sz="1200" dirty="0">
              <a:solidFill>
                <a:srgbClr val="003264"/>
              </a:solidFill>
              <a:latin typeface="Calibri"/>
              <a:ea typeface="+mn-ea"/>
              <a:cs typeface="Calibri"/>
            </a:endParaRPr>
          </a:p>
        </p:txBody>
      </p:sp>
      <p:pic>
        <p:nvPicPr>
          <p:cNvPr id="2050" name="Picture 2" descr="P:\Laufende Projekte\63101\Kommunikation_ÖA\Fotos_Team\ball-kontakt_b (Large).jpg"/>
          <p:cNvPicPr>
            <a:picLocks noChangeAspect="1" noChangeArrowheads="1"/>
          </p:cNvPicPr>
          <p:nvPr/>
        </p:nvPicPr>
        <p:blipFill>
          <a:blip r:embed="rId3" cstate="print"/>
          <a:srcRect r="8517"/>
          <a:stretch>
            <a:fillRect/>
          </a:stretch>
        </p:blipFill>
        <p:spPr bwMode="auto">
          <a:xfrm>
            <a:off x="4788024" y="3140968"/>
            <a:ext cx="3456384" cy="2520000"/>
          </a:xfrm>
          <a:prstGeom prst="rect">
            <a:avLst/>
          </a:prstGeom>
          <a:noFill/>
        </p:spPr>
      </p:pic>
      <p:pic>
        <p:nvPicPr>
          <p:cNvPr id="6" name="Grafik 5" descr="busstop.png"/>
          <p:cNvPicPr>
            <a:picLocks noChangeAspect="1"/>
          </p:cNvPicPr>
          <p:nvPr/>
        </p:nvPicPr>
        <p:blipFill>
          <a:blip r:embed="rId4" cstate="print"/>
          <a:stretch>
            <a:fillRect/>
          </a:stretch>
        </p:blipFill>
        <p:spPr>
          <a:xfrm>
            <a:off x="899592" y="3140968"/>
            <a:ext cx="3360000" cy="2520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ST-0149 Überarbeitung PPT Vielfalt fördern ohne Logo 05">
  <a:themeElements>
    <a:clrScheme name="Benutzerdefiniert 2">
      <a:dk1>
        <a:srgbClr val="003264"/>
      </a:dk1>
      <a:lt1>
        <a:srgbClr val="FFFFFF"/>
      </a:lt1>
      <a:dk2>
        <a:srgbClr val="DDDDDD"/>
      </a:dk2>
      <a:lt2>
        <a:srgbClr val="E3EBF1"/>
      </a:lt2>
      <a:accent1>
        <a:srgbClr val="7CAFCB"/>
      </a:accent1>
      <a:accent2>
        <a:srgbClr val="DD2722"/>
      </a:accent2>
      <a:accent3>
        <a:srgbClr val="BF5096"/>
      </a:accent3>
      <a:accent4>
        <a:srgbClr val="F19829"/>
      </a:accent4>
      <a:accent5>
        <a:srgbClr val="6DAA31"/>
      </a:accent5>
      <a:accent6>
        <a:srgbClr val="FBDC2F"/>
      </a:accent6>
      <a:hlink>
        <a:srgbClr val="003264"/>
      </a:hlink>
      <a:folHlink>
        <a:srgbClr val="808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dirty="0" smtClean="0"/>
        </a:defPPr>
      </a:lstStyle>
    </a:txDef>
  </a:objectDefaults>
  <a:extraClrSchemeLst>
    <a:extraClrScheme>
      <a:clrScheme name="Standarddesign 1">
        <a:dk1>
          <a:srgbClr val="000000"/>
        </a:dk1>
        <a:lt1>
          <a:srgbClr val="FFFFFF"/>
        </a:lt1>
        <a:dk2>
          <a:srgbClr val="DDDDDD"/>
        </a:dk2>
        <a:lt2>
          <a:srgbClr val="C80F41"/>
        </a:lt2>
        <a:accent1>
          <a:srgbClr val="91C8C8"/>
        </a:accent1>
        <a:accent2>
          <a:srgbClr val="CCCC9A"/>
        </a:accent2>
        <a:accent3>
          <a:srgbClr val="FFFFFF"/>
        </a:accent3>
        <a:accent4>
          <a:srgbClr val="000000"/>
        </a:accent4>
        <a:accent5>
          <a:srgbClr val="C7E0E0"/>
        </a:accent5>
        <a:accent6>
          <a:srgbClr val="B9B98B"/>
        </a:accent6>
        <a:hlink>
          <a:srgbClr val="003264"/>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ST-0149 Überarbeitung PPT Vielfalt fördern ohne Logo 05">
  <a:themeElements>
    <a:clrScheme name="Benutzerdefiniert 2">
      <a:dk1>
        <a:srgbClr val="003264"/>
      </a:dk1>
      <a:lt1>
        <a:srgbClr val="FFFFFF"/>
      </a:lt1>
      <a:dk2>
        <a:srgbClr val="DDDDDD"/>
      </a:dk2>
      <a:lt2>
        <a:srgbClr val="E3EBF1"/>
      </a:lt2>
      <a:accent1>
        <a:srgbClr val="7CAFCB"/>
      </a:accent1>
      <a:accent2>
        <a:srgbClr val="DD2722"/>
      </a:accent2>
      <a:accent3>
        <a:srgbClr val="BF5096"/>
      </a:accent3>
      <a:accent4>
        <a:srgbClr val="F19829"/>
      </a:accent4>
      <a:accent5>
        <a:srgbClr val="6DAA31"/>
      </a:accent5>
      <a:accent6>
        <a:srgbClr val="FBDC2F"/>
      </a:accent6>
      <a:hlink>
        <a:srgbClr val="003264"/>
      </a:hlink>
      <a:folHlink>
        <a:srgbClr val="808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accent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DDDDDD"/>
        </a:dk2>
        <a:lt2>
          <a:srgbClr val="C80F41"/>
        </a:lt2>
        <a:accent1>
          <a:srgbClr val="91C8C8"/>
        </a:accent1>
        <a:accent2>
          <a:srgbClr val="CCCC9A"/>
        </a:accent2>
        <a:accent3>
          <a:srgbClr val="FFFFFF"/>
        </a:accent3>
        <a:accent4>
          <a:srgbClr val="000000"/>
        </a:accent4>
        <a:accent5>
          <a:srgbClr val="C7E0E0"/>
        </a:accent5>
        <a:accent6>
          <a:srgbClr val="B9B98B"/>
        </a:accent6>
        <a:hlink>
          <a:srgbClr val="003264"/>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PowerPoint" ma:contentTypeID="0x010100C64714D3303144EA857505AF7D511DD600C8A85CE48EF74B4EBF252DCD580682EC" ma:contentTypeVersion="8" ma:contentTypeDescription="" ma:contentTypeScope="" ma:versionID="5b46fb244993521ef9c54df9f9aae8af">
  <xsd:schema xmlns:xsd="http://www.w3.org/2001/XMLSchema" xmlns:xs="http://www.w3.org/2001/XMLSchema" xmlns:p="http://schemas.microsoft.com/office/2006/metadata/properties" targetNamespace="http://schemas.microsoft.com/office/2006/metadata/properties" ma:root="true" ma:fieldsID="b4f5dc90cf06628c3b90945c8266c24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cb3c7e7-15a3-44e8-82c5-84198a232de3" ContentTypeId="0x010100C64714D3303144EA857505AF7D511DD6" PreviousValue="false"/>
</file>

<file path=customXml/itemProps1.xml><?xml version="1.0" encoding="utf-8"?>
<ds:datastoreItem xmlns:ds="http://schemas.openxmlformats.org/officeDocument/2006/customXml" ds:itemID="{36AF7284-0D8E-4E82-A8CB-73BE5EFA08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43F1218-FBF5-48CC-9317-CCD873204DE2}">
  <ds:schemaRefs>
    <ds:schemaRef ds:uri="http://schemas.microsoft.com/office/infopath/2007/PartnerControls"/>
    <ds:schemaRef ds:uri="http://schemas.microsoft.com/office/2006/metadata/properties"/>
    <ds:schemaRef ds:uri="http://purl.org/dc/elements/1.1/"/>
    <ds:schemaRef ds:uri="http://purl.org/dc/term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F425C761-1B68-4817-AC5E-AEE2D3DB79A8}">
  <ds:schemaRefs>
    <ds:schemaRef ds:uri="http://schemas.microsoft.com/sharepoint/v3/contenttype/forms"/>
  </ds:schemaRefs>
</ds:datastoreItem>
</file>

<file path=customXml/itemProps4.xml><?xml version="1.0" encoding="utf-8"?>
<ds:datastoreItem xmlns:ds="http://schemas.openxmlformats.org/officeDocument/2006/customXml" ds:itemID="{4EA98279-9016-49D4-A4CD-BE6AFFF1C53E}">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0</TotalTime>
  <Words>2440</Words>
  <Application>Microsoft Office PowerPoint</Application>
  <PresentationFormat>Bildschirmpräsentation (4:3)</PresentationFormat>
  <Paragraphs>361</Paragraphs>
  <Slides>34</Slides>
  <Notes>28</Notes>
  <HiddenSlides>1</HiddenSlides>
  <MMClips>0</MMClips>
  <ScaleCrop>false</ScaleCrop>
  <HeadingPairs>
    <vt:vector size="6" baseType="variant">
      <vt:variant>
        <vt:lpstr>Verwendete Schriftarten</vt:lpstr>
      </vt:variant>
      <vt:variant>
        <vt:i4>9</vt:i4>
      </vt:variant>
      <vt:variant>
        <vt:lpstr>Design</vt:lpstr>
      </vt:variant>
      <vt:variant>
        <vt:i4>3</vt:i4>
      </vt:variant>
      <vt:variant>
        <vt:lpstr>Folientitel</vt:lpstr>
      </vt:variant>
      <vt:variant>
        <vt:i4>34</vt:i4>
      </vt:variant>
    </vt:vector>
  </HeadingPairs>
  <TitlesOfParts>
    <vt:vector size="46" baseType="lpstr">
      <vt:lpstr>MS PGothic</vt:lpstr>
      <vt:lpstr>MS PGothic</vt:lpstr>
      <vt:lpstr>Arial</vt:lpstr>
      <vt:lpstr>Calibri</vt:lpstr>
      <vt:lpstr>Tahoma</vt:lpstr>
      <vt:lpstr>Times New Roman</vt:lpstr>
      <vt:lpstr>Tw Cen MT</vt:lpstr>
      <vt:lpstr>Wingdings</vt:lpstr>
      <vt:lpstr>Wingdings 3</vt:lpstr>
      <vt:lpstr>BST-0149 Überarbeitung PPT Vielfalt fördern ohne Logo 05</vt:lpstr>
      <vt:lpstr>Benutzerdefiniertes Design</vt:lpstr>
      <vt:lpstr>1_BST-0149 Überarbeitung PPT Vielfalt fördern ohne Logo 05</vt:lpstr>
      <vt:lpstr>Weiterentwicklung des Unterrichts  fokussiert auf individuelle Förderung</vt:lpstr>
      <vt:lpstr>Ziele und Schritte des Bausteins 2</vt:lpstr>
      <vt:lpstr>PowerPoint-Präsentation</vt:lpstr>
      <vt:lpstr>Übung „Houston wir haben ein Problem“</vt:lpstr>
      <vt:lpstr>Übung „Houston wir haben ein Problem“</vt:lpstr>
      <vt:lpstr>Übung Turmbau </vt:lpstr>
      <vt:lpstr>Reflexion der Übung (Think-Pair-Share)</vt:lpstr>
      <vt:lpstr>PowerPoint-Präsentation</vt:lpstr>
      <vt:lpstr>PowerPoint-Präsentation</vt:lpstr>
      <vt:lpstr>PowerPoint-Präsentation</vt:lpstr>
      <vt:lpstr> Rollenpotenziale von Teams entwickeln –  Teams benötigen Mitglieder mit unterschiedlichen Rollen</vt:lpstr>
      <vt:lpstr>Mögliche Funktionsbereiche von Teamrollen</vt:lpstr>
      <vt:lpstr>PowerPoint-Präsentation</vt:lpstr>
      <vt:lpstr>PowerPoint-Präsentation</vt:lpstr>
      <vt:lpstr>Teamdefinition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Zum Abgleich: Gelingensbedingungen von Teamarbeit – zwölf Erfolgskriterien</vt:lpstr>
      <vt:lpstr>PowerPoint-Präsentation</vt:lpstr>
      <vt:lpstr>Leitung im Team als Entwicklungschance für alle Teammitglieder – rotierende Leitung empfohlen</vt:lpstr>
      <vt:lpstr>Merkmale von gutem Sitzungsmanagement – rotierende Leitung</vt:lpstr>
      <vt:lpstr>PowerPoint-Präsentation</vt:lpstr>
      <vt:lpstr>PowerPoint-Präsentation</vt:lpstr>
      <vt:lpstr>Feedback</vt:lpstr>
      <vt:lpstr>PowerPoint-Präsentation</vt:lpstr>
      <vt:lpstr>Bildrechte </vt:lpstr>
    </vt:vector>
  </TitlesOfParts>
  <Company>Frost-RL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Weiterentwicklung des Unterrichts fokussiert auf individuelle Förderung</dc:title>
  <dc:creator>Marlies Silkenbeumer</dc:creator>
  <cp:lastModifiedBy>peter</cp:lastModifiedBy>
  <cp:revision>783</cp:revision>
  <cp:lastPrinted>2015-09-14T14:07:07Z</cp:lastPrinted>
  <dcterms:created xsi:type="dcterms:W3CDTF">2014-04-17T07:42:40Z</dcterms:created>
  <dcterms:modified xsi:type="dcterms:W3CDTF">2019-08-23T11:51:11Z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0x010100C64714D3303144EA857505AF7D511DD600C8A85CE48EF74B4EBF252DCD580682EC</vt:lpwstr>
  </property>
</Properties>
</file>