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notesSlides/notesSlide13.xml" ContentType="application/vnd.openxmlformats-officedocument.presentationml.notesSlide+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0.xml" ContentType="application/vnd.openxmlformats-officedocument.presentationml.slideLayou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theme/theme12.xml" ContentType="application/vnd.openxmlformats-officedocument.theme+xml"/>
  <Override PartName="/ppt/notesSlides/notesSlide10.xml" ContentType="application/vnd.openxmlformats-officedocument.presentationml.notesSlide+xml"/>
  <Override PartName="/customXml/itemProps4.xml" ContentType="application/vnd.openxmlformats-officedocument.customXmlPropertie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notesSlides/notesSlide22.xml" ContentType="application/vnd.openxmlformats-officedocument.presentationml.notesSlide+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5"/>
    <p:sldMasterId id="2147483652" r:id="rId6"/>
    <p:sldMasterId id="2147483653" r:id="rId7"/>
    <p:sldMasterId id="2147483656" r:id="rId8"/>
    <p:sldMasterId id="2147483657" r:id="rId9"/>
    <p:sldMasterId id="2147483658" r:id="rId10"/>
    <p:sldMasterId id="2147483660" r:id="rId11"/>
    <p:sldMasterId id="2147483664" r:id="rId12"/>
    <p:sldMasterId id="2147483667" r:id="rId13"/>
    <p:sldMasterId id="2147483670" r:id="rId14"/>
    <p:sldMasterId id="2147487036" r:id="rId15"/>
  </p:sldMasterIdLst>
  <p:notesMasterIdLst>
    <p:notesMasterId r:id="rId53"/>
  </p:notesMasterIdLst>
  <p:sldIdLst>
    <p:sldId id="321" r:id="rId16"/>
    <p:sldId id="302" r:id="rId17"/>
    <p:sldId id="258" r:id="rId18"/>
    <p:sldId id="259" r:id="rId19"/>
    <p:sldId id="303" r:id="rId20"/>
    <p:sldId id="261" r:id="rId21"/>
    <p:sldId id="262" r:id="rId22"/>
    <p:sldId id="304" r:id="rId23"/>
    <p:sldId id="263" r:id="rId24"/>
    <p:sldId id="290" r:id="rId25"/>
    <p:sldId id="291" r:id="rId26"/>
    <p:sldId id="266" r:id="rId27"/>
    <p:sldId id="267" r:id="rId28"/>
    <p:sldId id="268" r:id="rId29"/>
    <p:sldId id="269" r:id="rId30"/>
    <p:sldId id="270" r:id="rId31"/>
    <p:sldId id="305" r:id="rId32"/>
    <p:sldId id="292" r:id="rId33"/>
    <p:sldId id="293" r:id="rId34"/>
    <p:sldId id="294" r:id="rId35"/>
    <p:sldId id="295" r:id="rId36"/>
    <p:sldId id="276" r:id="rId37"/>
    <p:sldId id="277" r:id="rId38"/>
    <p:sldId id="279" r:id="rId39"/>
    <p:sldId id="300" r:id="rId40"/>
    <p:sldId id="280" r:id="rId41"/>
    <p:sldId id="324" r:id="rId42"/>
    <p:sldId id="314" r:id="rId43"/>
    <p:sldId id="310" r:id="rId44"/>
    <p:sldId id="311" r:id="rId45"/>
    <p:sldId id="282" r:id="rId46"/>
    <p:sldId id="323" r:id="rId47"/>
    <p:sldId id="296" r:id="rId48"/>
    <p:sldId id="306" r:id="rId49"/>
    <p:sldId id="285" r:id="rId50"/>
    <p:sldId id="309" r:id="rId51"/>
    <p:sldId id="299" r:id="rId52"/>
  </p:sldIdLst>
  <p:sldSz cx="9144000" cy="6858000" type="screen4x3"/>
  <p:notesSz cx="6796088" cy="9925050"/>
  <p:custDataLst>
    <p:tags r:id="rId54"/>
  </p:custDataLst>
  <p:defaultTextStyle>
    <a:defPPr>
      <a:defRPr lang="en-GB"/>
    </a:defPPr>
    <a:lvl1pPr algn="l" defTabSz="449263" rtl="0" eaLnBrk="0" fontAlgn="base" hangingPunct="0">
      <a:spcBef>
        <a:spcPct val="0"/>
      </a:spcBef>
      <a:spcAft>
        <a:spcPct val="0"/>
      </a:spcAft>
      <a:buClr>
        <a:srgbClr val="000000"/>
      </a:buClr>
      <a:buSzPct val="100000"/>
      <a:buFont typeface="Times New Roman" pitchFamily="18" charset="0"/>
      <a:defRPr kern="1200">
        <a:solidFill>
          <a:schemeClr val="bg1"/>
        </a:solidFill>
        <a:latin typeface="Arial" charset="0"/>
        <a:ea typeface="ＭＳ Ｐゴシック" pitchFamily="34" charset="-128"/>
        <a:cs typeface="+mn-cs"/>
      </a:defRPr>
    </a:lvl1pPr>
    <a:lvl2pPr marL="742950" indent="-285750" algn="l" defTabSz="449263" rtl="0" eaLnBrk="0" fontAlgn="base" hangingPunct="0">
      <a:spcBef>
        <a:spcPct val="0"/>
      </a:spcBef>
      <a:spcAft>
        <a:spcPct val="0"/>
      </a:spcAft>
      <a:buClr>
        <a:srgbClr val="000000"/>
      </a:buClr>
      <a:buSzPct val="100000"/>
      <a:buFont typeface="Times New Roman" pitchFamily="18" charset="0"/>
      <a:defRPr kern="1200">
        <a:solidFill>
          <a:schemeClr val="bg1"/>
        </a:solidFill>
        <a:latin typeface="Arial" charset="0"/>
        <a:ea typeface="ＭＳ Ｐゴシック" pitchFamily="34" charset="-128"/>
        <a:cs typeface="+mn-cs"/>
      </a:defRPr>
    </a:lvl2pPr>
    <a:lvl3pPr marL="1143000" indent="-228600" algn="l" defTabSz="449263" rtl="0" eaLnBrk="0" fontAlgn="base" hangingPunct="0">
      <a:spcBef>
        <a:spcPct val="0"/>
      </a:spcBef>
      <a:spcAft>
        <a:spcPct val="0"/>
      </a:spcAft>
      <a:buClr>
        <a:srgbClr val="000000"/>
      </a:buClr>
      <a:buSzPct val="100000"/>
      <a:buFont typeface="Times New Roman" pitchFamily="18" charset="0"/>
      <a:defRPr kern="1200">
        <a:solidFill>
          <a:schemeClr val="bg1"/>
        </a:solidFill>
        <a:latin typeface="Arial" charset="0"/>
        <a:ea typeface="ＭＳ Ｐゴシック" pitchFamily="34" charset="-128"/>
        <a:cs typeface="+mn-cs"/>
      </a:defRPr>
    </a:lvl3pPr>
    <a:lvl4pPr marL="1600200" indent="-228600" algn="l" defTabSz="449263" rtl="0" eaLnBrk="0" fontAlgn="base" hangingPunct="0">
      <a:spcBef>
        <a:spcPct val="0"/>
      </a:spcBef>
      <a:spcAft>
        <a:spcPct val="0"/>
      </a:spcAft>
      <a:buClr>
        <a:srgbClr val="000000"/>
      </a:buClr>
      <a:buSzPct val="100000"/>
      <a:buFont typeface="Times New Roman" pitchFamily="18" charset="0"/>
      <a:defRPr kern="1200">
        <a:solidFill>
          <a:schemeClr val="bg1"/>
        </a:solidFill>
        <a:latin typeface="Arial" charset="0"/>
        <a:ea typeface="ＭＳ Ｐゴシック" pitchFamily="34" charset="-128"/>
        <a:cs typeface="+mn-cs"/>
      </a:defRPr>
    </a:lvl4pPr>
    <a:lvl5pPr marL="2057400" indent="-228600" algn="l" defTabSz="449263" rtl="0" eaLnBrk="0" fontAlgn="base" hangingPunct="0">
      <a:spcBef>
        <a:spcPct val="0"/>
      </a:spcBef>
      <a:spcAft>
        <a:spcPct val="0"/>
      </a:spcAft>
      <a:buClr>
        <a:srgbClr val="000000"/>
      </a:buClr>
      <a:buSzPct val="100000"/>
      <a:buFont typeface="Times New Roman" pitchFamily="18" charset="0"/>
      <a:defRPr kern="1200">
        <a:solidFill>
          <a:schemeClr val="bg1"/>
        </a:solidFill>
        <a:latin typeface="Arial" charset="0"/>
        <a:ea typeface="ＭＳ Ｐゴシック" pitchFamily="34" charset="-128"/>
        <a:cs typeface="+mn-cs"/>
      </a:defRPr>
    </a:lvl5pPr>
    <a:lvl6pPr marL="2286000" algn="l" defTabSz="914400" rtl="0" eaLnBrk="1" latinLnBrk="0" hangingPunct="1">
      <a:defRPr kern="1200">
        <a:solidFill>
          <a:schemeClr val="bg1"/>
        </a:solidFill>
        <a:latin typeface="Arial" charset="0"/>
        <a:ea typeface="ＭＳ Ｐゴシック" pitchFamily="34" charset="-128"/>
        <a:cs typeface="+mn-cs"/>
      </a:defRPr>
    </a:lvl6pPr>
    <a:lvl7pPr marL="2743200" algn="l" defTabSz="914400" rtl="0" eaLnBrk="1" latinLnBrk="0" hangingPunct="1">
      <a:defRPr kern="1200">
        <a:solidFill>
          <a:schemeClr val="bg1"/>
        </a:solidFill>
        <a:latin typeface="Arial" charset="0"/>
        <a:ea typeface="ＭＳ Ｐゴシック" pitchFamily="34" charset="-128"/>
        <a:cs typeface="+mn-cs"/>
      </a:defRPr>
    </a:lvl7pPr>
    <a:lvl8pPr marL="3200400" algn="l" defTabSz="914400" rtl="0" eaLnBrk="1" latinLnBrk="0" hangingPunct="1">
      <a:defRPr kern="1200">
        <a:solidFill>
          <a:schemeClr val="bg1"/>
        </a:solidFill>
        <a:latin typeface="Arial" charset="0"/>
        <a:ea typeface="ＭＳ Ｐゴシック" pitchFamily="34" charset="-128"/>
        <a:cs typeface="+mn-cs"/>
      </a:defRPr>
    </a:lvl8pPr>
    <a:lvl9pPr marL="3657600" algn="l" defTabSz="914400" rtl="0" eaLnBrk="1" latinLnBrk="0" hangingPunct="1">
      <a:defRPr kern="1200">
        <a:solidFill>
          <a:schemeClr val="bg1"/>
        </a:solidFill>
        <a:latin typeface="Arial" charset="0"/>
        <a:ea typeface="ＭＳ Ｐゴシック" pitchFamily="34"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ltefleiter" initials="K" lastIdx="16" clrIdx="0"/>
  <p:cmAuthor id="1" name="Markus Richard Meyer" initials="" lastIdx="1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264"/>
    <a:srgbClr val="709EB8"/>
    <a:srgbClr val="B1CBDC"/>
    <a:srgbClr val="000000"/>
    <a:srgbClr val="EAB200"/>
    <a:srgbClr val="FF9900"/>
    <a:srgbClr val="0AB2FE"/>
    <a:srgbClr val="017CB3"/>
    <a:srgbClr val="0085B4"/>
    <a:srgbClr val="D2A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65946" autoAdjust="0"/>
  </p:normalViewPr>
  <p:slideViewPr>
    <p:cSldViewPr>
      <p:cViewPr varScale="1">
        <p:scale>
          <a:sx n="57" d="100"/>
          <a:sy n="57" d="100"/>
        </p:scale>
        <p:origin x="-2189" y="-86"/>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p:scale>
          <a:sx n="110" d="100"/>
          <a:sy n="110" d="100"/>
        </p:scale>
        <p:origin x="-2131" y="2933"/>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commentAuthors" Target="commentAuthors.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Master" Target="slideMasters/slideMaster11.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viewProps" Target="viewProps.xml"/><Relationship Id="rId10" Type="http://schemas.openxmlformats.org/officeDocument/2006/relationships/slideMaster" Target="slideMasters/slideMaster6.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presProps" Target="presProps.xml"/><Relationship Id="rId8" Type="http://schemas.openxmlformats.org/officeDocument/2006/relationships/slideMaster" Target="slideMasters/slideMaster4.xml"/><Relationship Id="rId51" Type="http://schemas.openxmlformats.org/officeDocument/2006/relationships/slide" Target="slides/slide36.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AutoShape 1"/>
          <p:cNvSpPr>
            <a:spLocks noChangeArrowheads="1"/>
          </p:cNvSpPr>
          <p:nvPr/>
        </p:nvSpPr>
        <p:spPr bwMode="auto">
          <a:xfrm>
            <a:off x="0" y="0"/>
            <a:ext cx="6796088" cy="9925050"/>
          </a:xfrm>
          <a:prstGeom prst="roundRect">
            <a:avLst>
              <a:gd name="adj" fmla="val 23"/>
            </a:avLst>
          </a:prstGeom>
          <a:solidFill>
            <a:srgbClr val="FFFFFF"/>
          </a:solidFill>
          <a:ln w="9525">
            <a:noFill/>
            <a:round/>
            <a:headEnd/>
            <a:tailEnd/>
          </a:ln>
        </p:spPr>
        <p:txBody>
          <a:bodyPr wrap="none" anchor="ctr"/>
          <a:lstStyle/>
          <a:p>
            <a:pPr>
              <a:defRPr/>
            </a:pPr>
            <a:endParaRPr lang="de-DE" dirty="0">
              <a:latin typeface="Arial" pitchFamily="34" charset="0"/>
            </a:endParaRPr>
          </a:p>
        </p:txBody>
      </p:sp>
      <p:sp>
        <p:nvSpPr>
          <p:cNvPr id="25603" name="AutoShape 2"/>
          <p:cNvSpPr>
            <a:spLocks noChangeArrowheads="1"/>
          </p:cNvSpPr>
          <p:nvPr/>
        </p:nvSpPr>
        <p:spPr bwMode="auto">
          <a:xfrm>
            <a:off x="0" y="0"/>
            <a:ext cx="6796088" cy="9925050"/>
          </a:xfrm>
          <a:prstGeom prst="roundRect">
            <a:avLst>
              <a:gd name="adj" fmla="val 23"/>
            </a:avLst>
          </a:prstGeom>
          <a:solidFill>
            <a:srgbClr val="FFFFFF"/>
          </a:solidFill>
          <a:ln w="9525">
            <a:noFill/>
            <a:round/>
            <a:headEnd/>
            <a:tailEnd/>
          </a:ln>
        </p:spPr>
        <p:txBody>
          <a:bodyPr wrap="none" anchor="ctr"/>
          <a:lstStyle/>
          <a:p>
            <a:pPr>
              <a:defRPr/>
            </a:pPr>
            <a:endParaRPr lang="de-DE" dirty="0">
              <a:latin typeface="Arial" pitchFamily="34" charset="0"/>
            </a:endParaRPr>
          </a:p>
        </p:txBody>
      </p:sp>
      <p:sp>
        <p:nvSpPr>
          <p:cNvPr id="25604" name="AutoShape 3"/>
          <p:cNvSpPr>
            <a:spLocks noChangeArrowheads="1"/>
          </p:cNvSpPr>
          <p:nvPr/>
        </p:nvSpPr>
        <p:spPr bwMode="auto">
          <a:xfrm>
            <a:off x="0" y="0"/>
            <a:ext cx="6796088" cy="9925050"/>
          </a:xfrm>
          <a:prstGeom prst="roundRect">
            <a:avLst>
              <a:gd name="adj" fmla="val 23"/>
            </a:avLst>
          </a:prstGeom>
          <a:solidFill>
            <a:srgbClr val="FFFFFF"/>
          </a:solidFill>
          <a:ln w="9525">
            <a:noFill/>
            <a:round/>
            <a:headEnd/>
            <a:tailEnd/>
          </a:ln>
        </p:spPr>
        <p:txBody>
          <a:bodyPr wrap="none" anchor="ctr"/>
          <a:lstStyle/>
          <a:p>
            <a:pPr>
              <a:defRPr/>
            </a:pPr>
            <a:endParaRPr lang="de-DE" dirty="0">
              <a:latin typeface="Arial" pitchFamily="34" charset="0"/>
            </a:endParaRPr>
          </a:p>
        </p:txBody>
      </p:sp>
      <p:sp>
        <p:nvSpPr>
          <p:cNvPr id="25605" name="AutoShape 4"/>
          <p:cNvSpPr>
            <a:spLocks noChangeArrowheads="1"/>
          </p:cNvSpPr>
          <p:nvPr/>
        </p:nvSpPr>
        <p:spPr bwMode="auto">
          <a:xfrm>
            <a:off x="0" y="0"/>
            <a:ext cx="6796088" cy="9925050"/>
          </a:xfrm>
          <a:prstGeom prst="roundRect">
            <a:avLst>
              <a:gd name="adj" fmla="val 23"/>
            </a:avLst>
          </a:prstGeom>
          <a:solidFill>
            <a:srgbClr val="FFFFFF"/>
          </a:solidFill>
          <a:ln w="9525">
            <a:noFill/>
            <a:round/>
            <a:headEnd/>
            <a:tailEnd/>
          </a:ln>
        </p:spPr>
        <p:txBody>
          <a:bodyPr wrap="none" anchor="ctr"/>
          <a:lstStyle/>
          <a:p>
            <a:pPr>
              <a:defRPr/>
            </a:pPr>
            <a:endParaRPr lang="de-DE" dirty="0">
              <a:latin typeface="Arial" pitchFamily="34" charset="0"/>
            </a:endParaRPr>
          </a:p>
        </p:txBody>
      </p:sp>
      <p:sp>
        <p:nvSpPr>
          <p:cNvPr id="25606" name="AutoShape 5"/>
          <p:cNvSpPr>
            <a:spLocks noChangeArrowheads="1"/>
          </p:cNvSpPr>
          <p:nvPr/>
        </p:nvSpPr>
        <p:spPr bwMode="auto">
          <a:xfrm>
            <a:off x="0" y="0"/>
            <a:ext cx="6796088" cy="9925050"/>
          </a:xfrm>
          <a:prstGeom prst="roundRect">
            <a:avLst>
              <a:gd name="adj" fmla="val 23"/>
            </a:avLst>
          </a:prstGeom>
          <a:solidFill>
            <a:srgbClr val="FFFFFF"/>
          </a:solidFill>
          <a:ln w="9525">
            <a:noFill/>
            <a:round/>
            <a:headEnd/>
            <a:tailEnd/>
          </a:ln>
        </p:spPr>
        <p:txBody>
          <a:bodyPr wrap="none" anchor="ctr"/>
          <a:lstStyle/>
          <a:p>
            <a:pPr>
              <a:defRPr/>
            </a:pPr>
            <a:endParaRPr lang="de-DE" dirty="0">
              <a:latin typeface="Arial" pitchFamily="34" charset="0"/>
            </a:endParaRPr>
          </a:p>
        </p:txBody>
      </p:sp>
      <p:sp>
        <p:nvSpPr>
          <p:cNvPr id="25607" name="Text Box 6"/>
          <p:cNvSpPr txBox="1">
            <a:spLocks noChangeArrowheads="1"/>
          </p:cNvSpPr>
          <p:nvPr/>
        </p:nvSpPr>
        <p:spPr bwMode="auto">
          <a:xfrm>
            <a:off x="0" y="0"/>
            <a:ext cx="2946400" cy="496888"/>
          </a:xfrm>
          <a:prstGeom prst="rect">
            <a:avLst/>
          </a:prstGeom>
          <a:noFill/>
          <a:ln w="9525">
            <a:noFill/>
            <a:round/>
            <a:headEnd/>
            <a:tailEnd/>
          </a:ln>
        </p:spPr>
        <p:txBody>
          <a:bodyPr wrap="none" anchor="ctr"/>
          <a:lstStyle/>
          <a:p>
            <a:pPr>
              <a:defRPr/>
            </a:pPr>
            <a:endParaRPr lang="de-DE" dirty="0">
              <a:latin typeface="Arial" pitchFamily="34" charset="0"/>
            </a:endParaRPr>
          </a:p>
        </p:txBody>
      </p:sp>
      <p:sp>
        <p:nvSpPr>
          <p:cNvPr id="25608" name="Text Box 7"/>
          <p:cNvSpPr txBox="1">
            <a:spLocks noChangeArrowheads="1"/>
          </p:cNvSpPr>
          <p:nvPr/>
        </p:nvSpPr>
        <p:spPr bwMode="auto">
          <a:xfrm>
            <a:off x="3851275" y="0"/>
            <a:ext cx="2946400" cy="496888"/>
          </a:xfrm>
          <a:prstGeom prst="rect">
            <a:avLst/>
          </a:prstGeom>
          <a:noFill/>
          <a:ln w="9525">
            <a:noFill/>
            <a:round/>
            <a:headEnd/>
            <a:tailEnd/>
          </a:ln>
        </p:spPr>
        <p:txBody>
          <a:bodyPr wrap="none" anchor="ctr"/>
          <a:lstStyle/>
          <a:p>
            <a:pPr>
              <a:defRPr/>
            </a:pPr>
            <a:endParaRPr lang="de-DE" dirty="0">
              <a:latin typeface="Arial" pitchFamily="34" charset="0"/>
            </a:endParaRPr>
          </a:p>
        </p:txBody>
      </p:sp>
      <p:sp>
        <p:nvSpPr>
          <p:cNvPr id="51209" name="Rectangle 8"/>
          <p:cNvSpPr>
            <a:spLocks noGrp="1" noRot="1" noChangeAspect="1" noChangeArrowheads="1"/>
          </p:cNvSpPr>
          <p:nvPr>
            <p:ph type="sldImg"/>
          </p:nvPr>
        </p:nvSpPr>
        <p:spPr bwMode="auto">
          <a:xfrm>
            <a:off x="919163" y="746125"/>
            <a:ext cx="4951412" cy="3713163"/>
          </a:xfrm>
          <a:prstGeom prst="rect">
            <a:avLst/>
          </a:prstGeom>
          <a:noFill/>
          <a:ln w="9360" cap="sq">
            <a:solidFill>
              <a:srgbClr val="000000"/>
            </a:solidFill>
            <a:miter lim="800000"/>
            <a:headEnd/>
            <a:tailEnd/>
          </a:ln>
        </p:spPr>
      </p:sp>
      <p:sp>
        <p:nvSpPr>
          <p:cNvPr id="26633" name="Rectangle 9"/>
          <p:cNvSpPr>
            <a:spLocks noGrp="1" noChangeArrowheads="1"/>
          </p:cNvSpPr>
          <p:nvPr>
            <p:ph type="body"/>
          </p:nvPr>
        </p:nvSpPr>
        <p:spPr bwMode="auto">
          <a:xfrm>
            <a:off x="906463" y="4714875"/>
            <a:ext cx="4976812" cy="4459288"/>
          </a:xfrm>
          <a:prstGeom prst="rect">
            <a:avLst/>
          </a:prstGeom>
          <a:noFill/>
          <a:ln w="9525" cap="flat">
            <a:noFill/>
            <a:round/>
            <a:headEnd/>
            <a:tailEnd/>
          </a:ln>
          <a:effectLst/>
        </p:spPr>
        <p:txBody>
          <a:bodyPr vert="horz" wrap="square" lIns="75600" tIns="75600" rIns="75600" bIns="43200" numCol="1" anchor="t" anchorCtr="0" compatLnSpc="1">
            <a:prstTxWarp prst="textNoShape">
              <a:avLst/>
            </a:prstTxWarp>
          </a:bodyPr>
          <a:lstStyle/>
          <a:p>
            <a:pPr lvl="0"/>
            <a:endParaRPr lang="de-DE" noProof="0" smtClean="0"/>
          </a:p>
        </p:txBody>
      </p:sp>
      <p:sp>
        <p:nvSpPr>
          <p:cNvPr id="25611" name="Text Box 10"/>
          <p:cNvSpPr txBox="1">
            <a:spLocks noChangeArrowheads="1"/>
          </p:cNvSpPr>
          <p:nvPr/>
        </p:nvSpPr>
        <p:spPr bwMode="auto">
          <a:xfrm>
            <a:off x="0" y="9429750"/>
            <a:ext cx="2946400" cy="496888"/>
          </a:xfrm>
          <a:prstGeom prst="rect">
            <a:avLst/>
          </a:prstGeom>
          <a:noFill/>
          <a:ln w="9525">
            <a:noFill/>
            <a:round/>
            <a:headEnd/>
            <a:tailEnd/>
          </a:ln>
        </p:spPr>
        <p:txBody>
          <a:bodyPr wrap="none" anchor="ctr"/>
          <a:lstStyle/>
          <a:p>
            <a:pPr>
              <a:defRPr/>
            </a:pPr>
            <a:endParaRPr lang="de-DE" dirty="0">
              <a:latin typeface="Arial" pitchFamily="34" charset="0"/>
            </a:endParaRPr>
          </a:p>
        </p:txBody>
      </p:sp>
      <p:sp>
        <p:nvSpPr>
          <p:cNvPr id="26635" name="Rectangle 11"/>
          <p:cNvSpPr>
            <a:spLocks noGrp="1" noChangeArrowheads="1"/>
          </p:cNvSpPr>
          <p:nvPr>
            <p:ph type="sldNum"/>
          </p:nvPr>
        </p:nvSpPr>
        <p:spPr bwMode="auto">
          <a:xfrm>
            <a:off x="3851275" y="9429750"/>
            <a:ext cx="2938463" cy="488950"/>
          </a:xfrm>
          <a:prstGeom prst="rect">
            <a:avLst/>
          </a:prstGeom>
          <a:noFill/>
          <a:ln w="9525" cap="flat">
            <a:noFill/>
            <a:round/>
            <a:headEnd/>
            <a:tailEnd/>
          </a:ln>
          <a:effectLst/>
        </p:spPr>
        <p:txBody>
          <a:bodyPr vert="horz" wrap="square" lIns="75600" tIns="75600" rIns="75600" bIns="43200" numCol="1" anchor="b" anchorCtr="0" compatLnSpc="1">
            <a:prstTxWarp prst="textNoShape">
              <a:avLst/>
            </a:prstTxWarp>
          </a:bodyPr>
          <a:lstStyle>
            <a:lvl1pPr algn="r" eaLnBrk="1" hangingPunct="1">
              <a:lnSpc>
                <a:spcPts val="2563"/>
              </a:lnSpc>
              <a:buClrTx/>
              <a:buFontTx/>
              <a:buNone/>
              <a:tabLst>
                <a:tab pos="449263" algn="l"/>
                <a:tab pos="898525" algn="l"/>
                <a:tab pos="1347788" algn="l"/>
                <a:tab pos="1797050" algn="l"/>
                <a:tab pos="2246313" algn="l"/>
                <a:tab pos="2695575" algn="l"/>
              </a:tabLst>
              <a:defRPr sz="1200" smtClean="0">
                <a:solidFill>
                  <a:srgbClr val="FFFFFF"/>
                </a:solidFill>
                <a:latin typeface="Times New Roman" pitchFamily="18" charset="0"/>
              </a:defRPr>
            </a:lvl1pPr>
          </a:lstStyle>
          <a:p>
            <a:pPr>
              <a:defRPr/>
            </a:pPr>
            <a:fld id="{B5B24FE0-93BB-47F7-BB76-39FFE838A7AF}" type="slidenum">
              <a:rPr lang="de-DE"/>
              <a:pPr>
                <a:defRPr/>
              </a:pPr>
              <a:t>‹Nr.›</a:t>
            </a:fld>
            <a:endParaRPr lang="de-DE" dirty="0"/>
          </a:p>
        </p:txBody>
      </p:sp>
    </p:spTree>
    <p:extLst>
      <p:ext uri="{BB962C8B-B14F-4D97-AF65-F5344CB8AC3E}">
        <p14:creationId xmlns:p14="http://schemas.microsoft.com/office/powerpoint/2010/main" xmlns="" val="4043999180"/>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commons.wikimedia.org/wiki/File:2003_Punk-goth_in_Frankfurt.jpg?uselang=de"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p:nvPr>
        </p:nvSpPr>
        <p:spPr>
          <a:ln/>
        </p:spPr>
      </p:sp>
      <p:sp>
        <p:nvSpPr>
          <p:cNvPr id="53251" name="Notizenplatzhalter 2"/>
          <p:cNvSpPr>
            <a:spLocks noGrp="1"/>
          </p:cNvSpPr>
          <p:nvPr>
            <p:ph type="body" idx="1"/>
          </p:nvPr>
        </p:nvSpPr>
        <p:spPr>
          <a:noFill/>
          <a:ln/>
        </p:spPr>
        <p:txBody>
          <a:bodyPr/>
          <a:lstStyle/>
          <a:p>
            <a:r>
              <a:rPr lang="de-DE" dirty="0" smtClean="0">
                <a:latin typeface="Times New Roman" pitchFamily="18" charset="0"/>
                <a:ea typeface="ＭＳ Ｐゴシック" pitchFamily="34" charset="-128"/>
              </a:rPr>
              <a:t>Sind wir auf dem Weg zur „besten Schule“ ein Stück vorangekommen?</a:t>
            </a:r>
          </a:p>
          <a:p>
            <a:r>
              <a:rPr lang="de-DE" dirty="0" smtClean="0">
                <a:latin typeface="Times New Roman" pitchFamily="18" charset="0"/>
                <a:ea typeface="ＭＳ Ｐゴシック" pitchFamily="34" charset="-128"/>
              </a:rPr>
              <a:t>Werfen</a:t>
            </a:r>
            <a:r>
              <a:rPr lang="de-DE" baseline="0" dirty="0" smtClean="0">
                <a:latin typeface="Times New Roman" pitchFamily="18" charset="0"/>
                <a:ea typeface="ＭＳ Ｐゴシック" pitchFamily="34" charset="-128"/>
              </a:rPr>
              <a:t> Sie einen Blick auf Ihre eigenen und Ihre gemeinsamen Visionen, die Sie am pädagogischen Tag entwickelt haben.</a:t>
            </a:r>
            <a:endParaRPr lang="de-DE" dirty="0" smtClean="0">
              <a:latin typeface="Times New Roman" pitchFamily="18" charset="0"/>
              <a:ea typeface="ＭＳ Ｐゴシック" pitchFamily="34" charset="-128"/>
            </a:endParaRPr>
          </a:p>
          <a:p>
            <a:endParaRPr lang="de-DE" dirty="0" smtClean="0">
              <a:latin typeface="Times New Roman" pitchFamily="18" charset="0"/>
              <a:ea typeface="ＭＳ Ｐゴシック" pitchFamily="34" charset="-128"/>
            </a:endParaRPr>
          </a:p>
        </p:txBody>
      </p:sp>
      <p:sp>
        <p:nvSpPr>
          <p:cNvPr id="53252" name="Foliennummernplatzhalter 3"/>
          <p:cNvSpPr>
            <a:spLocks noGrp="1"/>
          </p:cNvSpPr>
          <p:nvPr>
            <p:ph type="sldNum" sz="quarter"/>
          </p:nvPr>
        </p:nvSpPr>
        <p:spPr>
          <a:noFill/>
          <a:ln/>
        </p:spPr>
        <p:txBody>
          <a:bodyPr/>
          <a:lstStyle/>
          <a:p>
            <a:fld id="{ADFCF964-8632-4B5E-A635-CDA0E23D259A}" type="slidenum">
              <a:rPr lang="de-DE"/>
              <a:pPr/>
              <a:t>2</a:t>
            </a:fld>
            <a:endParaRPr lang="de-DE" dirty="0"/>
          </a:p>
        </p:txBody>
      </p:sp>
    </p:spTree>
    <p:extLst>
      <p:ext uri="{BB962C8B-B14F-4D97-AF65-F5344CB8AC3E}">
        <p14:creationId xmlns:p14="http://schemas.microsoft.com/office/powerpoint/2010/main" xmlns="" val="1157866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11"/>
          <p:cNvSpPr>
            <a:spLocks noGrp="1" noChangeArrowheads="1"/>
          </p:cNvSpPr>
          <p:nvPr>
            <p:ph type="sldNum" sz="quarter"/>
          </p:nvPr>
        </p:nvSpPr>
        <p:spPr>
          <a:noFill/>
          <a:ln/>
        </p:spPr>
        <p:txBody>
          <a:bodyPr/>
          <a:lstStyle/>
          <a:p>
            <a:fld id="{3204C974-9620-4283-AECE-7CCC1ABE6A9C}" type="slidenum">
              <a:rPr lang="de-DE"/>
              <a:pPr/>
              <a:t>3</a:t>
            </a:fld>
            <a:endParaRPr lang="de-DE" dirty="0"/>
          </a:p>
        </p:txBody>
      </p:sp>
      <p:sp>
        <p:nvSpPr>
          <p:cNvPr id="54275"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54276" name="Text Box 2"/>
          <p:cNvSpPr txBox="1">
            <a:spLocks noChangeArrowheads="1"/>
          </p:cNvSpPr>
          <p:nvPr/>
        </p:nvSpPr>
        <p:spPr bwMode="auto">
          <a:xfrm>
            <a:off x="906463" y="4714875"/>
            <a:ext cx="4978400" cy="4460875"/>
          </a:xfrm>
          <a:prstGeom prst="rect">
            <a:avLst/>
          </a:prstGeom>
          <a:noFill/>
          <a:ln w="9525">
            <a:noFill/>
            <a:round/>
            <a:headEnd/>
            <a:tailEnd/>
          </a:ln>
        </p:spPr>
        <p:txBody>
          <a:bodyPr lIns="75600" tIns="75600" rIns="75600" bIns="432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Sammelphase</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Wessen/Welche Ziele können hier gemeint sein?</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Ziele der Lehrperson</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(„Ich will, dass die drei endlich verstehen, was der Satz des Pythagoras bedeutet.</a:t>
            </a:r>
            <a:r>
              <a:rPr lang="de-DE" altLang="de-DE" sz="1200" dirty="0">
                <a:solidFill>
                  <a:srgbClr val="000000"/>
                </a:solidFill>
                <a:latin typeface="Times New Roman" pitchFamily="18" charset="0"/>
              </a:rPr>
              <a:t>“</a:t>
            </a:r>
            <a:r>
              <a:rPr lang="de-DE" sz="1200" dirty="0">
                <a:solidFill>
                  <a:srgbClr val="000000"/>
                </a:solidFill>
                <a:latin typeface="Times New Roman" pitchFamily="18" charset="0"/>
              </a:rPr>
              <a:t>)</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Ziele der einzelnen SUS</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(„Ich will die nächste Mathearbeit nicht verhauen.</a:t>
            </a:r>
            <a:r>
              <a:rPr lang="de-DE" altLang="de-DE" sz="1200" dirty="0">
                <a:solidFill>
                  <a:srgbClr val="000000"/>
                </a:solidFill>
                <a:latin typeface="Times New Roman" pitchFamily="18" charset="0"/>
              </a:rPr>
              <a:t>“</a:t>
            </a:r>
            <a:r>
              <a:rPr lang="de-DE" sz="1200" dirty="0">
                <a:solidFill>
                  <a:srgbClr val="000000"/>
                </a:solidFill>
                <a:latin typeface="Times New Roman" pitchFamily="18" charset="0"/>
              </a:rPr>
              <a:t> / „Ich will nach Hause.</a:t>
            </a:r>
            <a:r>
              <a:rPr lang="de-DE" altLang="de-DE" sz="1200" dirty="0">
                <a:solidFill>
                  <a:srgbClr val="000000"/>
                </a:solidFill>
                <a:latin typeface="Times New Roman" pitchFamily="18" charset="0"/>
              </a:rPr>
              <a:t>“</a:t>
            </a:r>
            <a:r>
              <a:rPr lang="de-DE" sz="1200" dirty="0">
                <a:solidFill>
                  <a:srgbClr val="000000"/>
                </a:solidFill>
                <a:latin typeface="Times New Roman" pitchFamily="18" charset="0"/>
              </a:rPr>
              <a:t> / „Ich will, dass Herr Müller aufhört zu nerven.</a:t>
            </a:r>
            <a:r>
              <a:rPr lang="de-DE" altLang="de-DE" sz="1200" dirty="0">
                <a:solidFill>
                  <a:srgbClr val="000000"/>
                </a:solidFill>
                <a:latin typeface="Times New Roman" pitchFamily="18" charset="0"/>
              </a:rPr>
              <a:t>“</a:t>
            </a:r>
            <a:r>
              <a:rPr lang="de-DE" sz="1200" dirty="0">
                <a:solidFill>
                  <a:srgbClr val="000000"/>
                </a:solidFill>
                <a:latin typeface="Times New Roman" pitchFamily="18" charset="0"/>
              </a:rPr>
              <a:t>)</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Ziele, die nur die abgebildete Situation betreffen</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Ziele, die darüber hinausgehen</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Lernziele</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Lehrziele</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Überleitung: Jede U-Situation erfordert Entscheidungen,</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-die idR schnell getroffen werden</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-auf der Basis von ungeprüften Daten (Wahrnehmungen, Interpretationen)</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p:txBody>
      </p:sp>
      <p:sp>
        <p:nvSpPr>
          <p:cNvPr id="54277"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ED887A71-4351-4613-9614-9B3932F2F4E0}" type="slidenum">
              <a:rPr lang="de-DE" sz="1200">
                <a:solidFill>
                  <a:srgbClr val="FFFFFF"/>
                </a:solidFill>
                <a:latin typeface="Times New Roman" pitchFamily="18" charset="0"/>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3</a:t>
            </a:fld>
            <a:endParaRPr lang="de-DE" sz="1200" dirty="0">
              <a:solidFill>
                <a:srgbClr val="FFFFFF"/>
              </a:solidFill>
              <a:latin typeface="Times New Roman" pitchFamily="18" charset="0"/>
            </a:endParaRPr>
          </a:p>
        </p:txBody>
      </p:sp>
      <p:sp>
        <p:nvSpPr>
          <p:cNvPr id="54278" name="Notizenplatzhalter 5"/>
          <p:cNvSpPr>
            <a:spLocks noGrp="1"/>
          </p:cNvSpPr>
          <p:nvPr>
            <p:ph type="body" idx="1"/>
          </p:nvPr>
        </p:nvSpPr>
        <p:spPr>
          <a:noFill/>
          <a:ln/>
        </p:spPr>
        <p:txBody>
          <a:bodyPr/>
          <a:lstStyle/>
          <a:p>
            <a:r>
              <a:rPr lang="de-DE" dirty="0" smtClean="0">
                <a:latin typeface="Times New Roman" pitchFamily="18" charset="0"/>
                <a:ea typeface="ＭＳ Ｐゴシック" pitchFamily="34" charset="-128"/>
              </a:rPr>
              <a:t>Sammelphase</a:t>
            </a:r>
          </a:p>
          <a:p>
            <a:r>
              <a:rPr lang="de-DE" dirty="0" smtClean="0">
                <a:latin typeface="Times New Roman" pitchFamily="18" charset="0"/>
                <a:ea typeface="ＭＳ Ｐゴシック" pitchFamily="34" charset="-128"/>
              </a:rPr>
              <a:t>Wessen/Welche Ziele können hier gemeint sein?</a:t>
            </a:r>
          </a:p>
          <a:p>
            <a:r>
              <a:rPr lang="de-DE" dirty="0" smtClean="0">
                <a:latin typeface="Times New Roman" pitchFamily="18" charset="0"/>
                <a:ea typeface="ＭＳ Ｐゴシック" pitchFamily="34" charset="-128"/>
              </a:rPr>
              <a:t>Ziele der Lehrperson</a:t>
            </a:r>
          </a:p>
          <a:p>
            <a:r>
              <a:rPr lang="de-DE" dirty="0" smtClean="0">
                <a:latin typeface="Times New Roman" pitchFamily="18" charset="0"/>
                <a:ea typeface="ＭＳ Ｐゴシック" pitchFamily="34" charset="-128"/>
              </a:rPr>
              <a:t>(„Ich will, dass die drei endlich verstehen, was der Satz des Pythagoras bedeutet.</a:t>
            </a:r>
            <a:r>
              <a:rPr lang="de-DE" altLang="de-DE" dirty="0" smtClean="0">
                <a:latin typeface="Times New Roman" pitchFamily="18" charset="0"/>
                <a:ea typeface="ＭＳ Ｐゴシック" pitchFamily="34" charset="-128"/>
              </a:rPr>
              <a:t>“</a:t>
            </a:r>
            <a:r>
              <a:rPr lang="de-DE" dirty="0" smtClean="0">
                <a:latin typeface="Times New Roman" pitchFamily="18" charset="0"/>
                <a:ea typeface="ＭＳ Ｐゴシック" pitchFamily="34" charset="-128"/>
              </a:rPr>
              <a:t>)</a:t>
            </a:r>
          </a:p>
          <a:p>
            <a:r>
              <a:rPr lang="de-DE" dirty="0" smtClean="0">
                <a:latin typeface="Times New Roman" pitchFamily="18" charset="0"/>
                <a:ea typeface="ＭＳ Ｐゴシック" pitchFamily="34" charset="-128"/>
              </a:rPr>
              <a:t>Ziele der einzelnen Schülerinnen</a:t>
            </a:r>
            <a:r>
              <a:rPr lang="de-DE" baseline="0" dirty="0" smtClean="0">
                <a:latin typeface="Times New Roman" pitchFamily="18" charset="0"/>
                <a:ea typeface="ＭＳ Ｐゴシック" pitchFamily="34" charset="-128"/>
              </a:rPr>
              <a:t> und Schüler</a:t>
            </a:r>
            <a:endParaRPr lang="de-DE" dirty="0" smtClean="0">
              <a:latin typeface="Times New Roman" pitchFamily="18" charset="0"/>
              <a:ea typeface="ＭＳ Ｐゴシック" pitchFamily="34" charset="-128"/>
            </a:endParaRPr>
          </a:p>
          <a:p>
            <a:r>
              <a:rPr lang="de-DE" dirty="0" smtClean="0">
                <a:latin typeface="Times New Roman" pitchFamily="18" charset="0"/>
                <a:ea typeface="ＭＳ Ｐゴシック" pitchFamily="34" charset="-128"/>
              </a:rPr>
              <a:t>(„Ich will die nächste Mathearbeit nicht verhauen.</a:t>
            </a:r>
            <a:r>
              <a:rPr lang="de-DE" altLang="de-DE" dirty="0" smtClean="0">
                <a:latin typeface="Times New Roman" pitchFamily="18" charset="0"/>
                <a:ea typeface="ＭＳ Ｐゴシック" pitchFamily="34" charset="-128"/>
              </a:rPr>
              <a:t>“</a:t>
            </a:r>
            <a:r>
              <a:rPr lang="de-DE" dirty="0" smtClean="0">
                <a:latin typeface="Times New Roman" pitchFamily="18" charset="0"/>
                <a:ea typeface="ＭＳ Ｐゴシック" pitchFamily="34" charset="-128"/>
              </a:rPr>
              <a:t> / „Ich will nach Hause.</a:t>
            </a:r>
            <a:r>
              <a:rPr lang="de-DE" altLang="de-DE" dirty="0" smtClean="0">
                <a:latin typeface="Times New Roman" pitchFamily="18" charset="0"/>
                <a:ea typeface="ＭＳ Ｐゴシック" pitchFamily="34" charset="-128"/>
              </a:rPr>
              <a:t>“</a:t>
            </a:r>
            <a:r>
              <a:rPr lang="de-DE" dirty="0" smtClean="0">
                <a:latin typeface="Times New Roman" pitchFamily="18" charset="0"/>
                <a:ea typeface="ＭＳ Ｐゴシック" pitchFamily="34" charset="-128"/>
              </a:rPr>
              <a:t> / „Ich will, dass Herr Müller aufhört zu nerven.</a:t>
            </a:r>
            <a:r>
              <a:rPr lang="de-DE" altLang="de-DE" dirty="0" smtClean="0">
                <a:latin typeface="Times New Roman" pitchFamily="18" charset="0"/>
                <a:ea typeface="ＭＳ Ｐゴシック" pitchFamily="34" charset="-128"/>
              </a:rPr>
              <a:t>“</a:t>
            </a:r>
            <a:r>
              <a:rPr lang="de-DE" dirty="0" smtClean="0">
                <a:latin typeface="Times New Roman" pitchFamily="18" charset="0"/>
                <a:ea typeface="ＭＳ Ｐゴシック" pitchFamily="34" charset="-128"/>
              </a:rPr>
              <a:t>)</a:t>
            </a:r>
          </a:p>
          <a:p>
            <a:r>
              <a:rPr lang="de-DE" dirty="0" smtClean="0">
                <a:latin typeface="Times New Roman" pitchFamily="18" charset="0"/>
                <a:ea typeface="ＭＳ Ｐゴシック" pitchFamily="34" charset="-128"/>
              </a:rPr>
              <a:t>Ziele, die nur die abgebildete Situation betreffen</a:t>
            </a:r>
          </a:p>
          <a:p>
            <a:r>
              <a:rPr lang="de-DE" dirty="0" smtClean="0">
                <a:latin typeface="Times New Roman" pitchFamily="18" charset="0"/>
                <a:ea typeface="ＭＳ Ｐゴシック" pitchFamily="34" charset="-128"/>
              </a:rPr>
              <a:t>Ziele, die darüber hinausgehen</a:t>
            </a:r>
          </a:p>
          <a:p>
            <a:r>
              <a:rPr lang="de-DE" dirty="0" smtClean="0">
                <a:latin typeface="Times New Roman" pitchFamily="18" charset="0"/>
                <a:ea typeface="ＭＳ Ｐゴシック" pitchFamily="34" charset="-128"/>
              </a:rPr>
              <a:t>Lernziele</a:t>
            </a:r>
          </a:p>
          <a:p>
            <a:r>
              <a:rPr lang="de-DE" dirty="0" smtClean="0">
                <a:latin typeface="Times New Roman" pitchFamily="18" charset="0"/>
                <a:ea typeface="ＭＳ Ｐゴシック" pitchFamily="34" charset="-128"/>
              </a:rPr>
              <a:t>Lehrziele</a:t>
            </a:r>
          </a:p>
          <a:p>
            <a:endParaRPr lang="de-DE" dirty="0" smtClean="0">
              <a:latin typeface="Times New Roman" pitchFamily="18" charset="0"/>
              <a:ea typeface="ＭＳ Ｐゴシック" pitchFamily="34" charset="-128"/>
            </a:endParaRPr>
          </a:p>
          <a:p>
            <a:r>
              <a:rPr lang="de-DE" dirty="0" smtClean="0">
                <a:latin typeface="Times New Roman" pitchFamily="18" charset="0"/>
                <a:ea typeface="ＭＳ Ｐゴシック" pitchFamily="34" charset="-128"/>
              </a:rPr>
              <a:t>Ggf. auch Bezug zu den Zielen des pädagogischen Tages herstellen!</a:t>
            </a:r>
          </a:p>
          <a:p>
            <a:endParaRPr lang="de-DE" dirty="0" smtClean="0">
              <a:latin typeface="Times New Roman" pitchFamily="18" charset="0"/>
              <a:ea typeface="ＭＳ Ｐゴシック" pitchFamily="34" charset="-128"/>
            </a:endParaRPr>
          </a:p>
          <a:p>
            <a:r>
              <a:rPr lang="de-DE" dirty="0" smtClean="0">
                <a:latin typeface="Times New Roman" pitchFamily="18" charset="0"/>
                <a:ea typeface="ＭＳ Ｐゴシック" pitchFamily="34" charset="-128"/>
              </a:rPr>
              <a:t>Überleitung: Jede U-Situation erfordert Entscheidungen, die i. d. R. schnell getroffen werden</a:t>
            </a:r>
            <a:r>
              <a:rPr lang="de-DE" baseline="0" dirty="0" smtClean="0">
                <a:latin typeface="Times New Roman" pitchFamily="18" charset="0"/>
                <a:ea typeface="ＭＳ Ｐゴシック" pitchFamily="34" charset="-128"/>
              </a:rPr>
              <a:t> </a:t>
            </a:r>
            <a:r>
              <a:rPr lang="de-DE" dirty="0" smtClean="0">
                <a:latin typeface="Times New Roman" pitchFamily="18" charset="0"/>
                <a:ea typeface="ＭＳ Ｐゴシック" pitchFamily="34" charset="-128"/>
              </a:rPr>
              <a:t>auf der Basis von ungeprüften Daten (Wahrnehmungen, Interpretationen) als Ad-hoc-Interpretationen von mutmaßlichen Zielen.</a:t>
            </a:r>
          </a:p>
          <a:p>
            <a:endParaRPr lang="de-DE" dirty="0" smtClean="0">
              <a:latin typeface="Times New Roman" pitchFamily="18" charset="0"/>
              <a:ea typeface="ＭＳ Ｐゴシック" pitchFamily="34" charset="-128"/>
            </a:endParaRPr>
          </a:p>
          <a:p>
            <a:endParaRPr lang="de-DE" dirty="0" smtClean="0">
              <a:latin typeface="Times New Roman" pitchFamily="18" charset="0"/>
              <a:ea typeface="ＭＳ Ｐゴシック" pitchFamily="34" charset="-128"/>
            </a:endParaRPr>
          </a:p>
          <a:p>
            <a:endParaRPr lang="de-DE" dirty="0" smtClean="0">
              <a:latin typeface="Times New Roman" pitchFamily="18" charset="0"/>
              <a:ea typeface="ＭＳ Ｐゴシック" pitchFamily="34" charset="-128"/>
            </a:endParaRPr>
          </a:p>
          <a:p>
            <a:endParaRPr 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xmlns="" val="3669204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1"/>
          <p:cNvSpPr>
            <a:spLocks noGrp="1" noChangeArrowheads="1"/>
          </p:cNvSpPr>
          <p:nvPr>
            <p:ph type="sldNum" sz="quarter"/>
          </p:nvPr>
        </p:nvSpPr>
        <p:spPr>
          <a:noFill/>
          <a:ln/>
        </p:spPr>
        <p:txBody>
          <a:bodyPr/>
          <a:lstStyle/>
          <a:p>
            <a:fld id="{264CF839-8CB8-49B1-A5DF-25802F7F3CE2}" type="slidenum">
              <a:rPr lang="de-DE"/>
              <a:pPr/>
              <a:t>4</a:t>
            </a:fld>
            <a:endParaRPr lang="de-DE" dirty="0"/>
          </a:p>
        </p:txBody>
      </p:sp>
      <p:sp>
        <p:nvSpPr>
          <p:cNvPr id="55299"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55300" name="Text Box 2"/>
          <p:cNvSpPr txBox="1">
            <a:spLocks noChangeArrowheads="1"/>
          </p:cNvSpPr>
          <p:nvPr/>
        </p:nvSpPr>
        <p:spPr bwMode="auto">
          <a:xfrm>
            <a:off x="906463" y="4714875"/>
            <a:ext cx="4978400" cy="4460875"/>
          </a:xfrm>
          <a:prstGeom prst="rect">
            <a:avLst/>
          </a:prstGeom>
          <a:noFill/>
          <a:ln w="9525">
            <a:noFill/>
            <a:round/>
            <a:headEnd/>
            <a:tailEnd/>
          </a:ln>
        </p:spPr>
        <p:txBody>
          <a:bodyPr lIns="75600" tIns="75600" rIns="75600" bIns="432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Um Ziele zu erreichen, muss ich Hindernisse auf dem Weg dorthin im Blick haben: </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Was hat mich bisher davon abgehalten (bzw. mir genützt), mein Ziel zu erreichen?</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Aus Lehrerperspektive:</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„Ich glaube, die drei haben das jetzt verstanden – jedenfalls stellt niemand mehr eine Frage.</a:t>
            </a:r>
            <a:r>
              <a:rPr lang="de-DE" altLang="de-DE" sz="1200" dirty="0">
                <a:solidFill>
                  <a:srgbClr val="000000"/>
                </a:solidFill>
                <a:latin typeface="Times New Roman" pitchFamily="18" charset="0"/>
              </a:rPr>
              <a:t>“</a:t>
            </a: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„Ich bin mir nicht sicher, ob P. das interessiert – so wie der aus der Wäsche guckt.</a:t>
            </a:r>
            <a:r>
              <a:rPr lang="de-DE" altLang="de-DE" sz="1200" dirty="0">
                <a:solidFill>
                  <a:srgbClr val="000000"/>
                </a:solidFill>
                <a:latin typeface="Times New Roman" pitchFamily="18" charset="0"/>
              </a:rPr>
              <a:t>“</a:t>
            </a: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„Warum hat L. die Mathearbeit schon wieder versiebt, obwohl ich einen ganz anderen Eindruck hatte?</a:t>
            </a:r>
            <a:r>
              <a:rPr lang="de-DE" altLang="de-DE" sz="1200" dirty="0">
                <a:solidFill>
                  <a:srgbClr val="000000"/>
                </a:solidFill>
                <a:latin typeface="Times New Roman" pitchFamily="18" charset="0"/>
              </a:rPr>
              <a:t>“</a:t>
            </a:r>
            <a:r>
              <a:rPr lang="de-DE" sz="1200" dirty="0">
                <a:solidFill>
                  <a:srgbClr val="000000"/>
                </a:solidFill>
                <a:latin typeface="Times New Roman" pitchFamily="18" charset="0"/>
              </a:rPr>
              <a:t> </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Aus Schülerperspektive:</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„Wenn ich jetzt nachfrage, zieht M. in der Pause wieder über mich her. Vielleicht schau ich heute nachmittag nochmal ins Buch…</a:t>
            </a:r>
            <a:r>
              <a:rPr lang="de-DE" altLang="de-DE" sz="1200" dirty="0">
                <a:solidFill>
                  <a:srgbClr val="000000"/>
                </a:solidFill>
                <a:latin typeface="Times New Roman" pitchFamily="18" charset="0"/>
              </a:rPr>
              <a:t>“</a:t>
            </a: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„Eigentlich finde ich das Thema ja interessant – aber warum erklärt Herr Müller das immer so komisch?</a:t>
            </a:r>
            <a:r>
              <a:rPr lang="de-DE" altLang="de-DE" sz="1200" dirty="0">
                <a:solidFill>
                  <a:srgbClr val="000000"/>
                </a:solidFill>
                <a:latin typeface="Times New Roman" pitchFamily="18" charset="0"/>
              </a:rPr>
              <a:t>“</a:t>
            </a: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p:txBody>
      </p:sp>
      <p:sp>
        <p:nvSpPr>
          <p:cNvPr id="55301"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A4C050CC-4893-423F-BEF4-E6CDDA1EE8A4}" type="slidenum">
              <a:rPr lang="de-DE" sz="1200">
                <a:solidFill>
                  <a:srgbClr val="FFFFFF"/>
                </a:solidFill>
                <a:latin typeface="Times New Roman" pitchFamily="18" charset="0"/>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a:t>
            </a:fld>
            <a:endParaRPr lang="de-DE" sz="1200" dirty="0">
              <a:solidFill>
                <a:srgbClr val="FFFFFF"/>
              </a:solidFill>
              <a:latin typeface="Times New Roman" pitchFamily="18" charset="0"/>
            </a:endParaRPr>
          </a:p>
        </p:txBody>
      </p:sp>
      <p:sp>
        <p:nvSpPr>
          <p:cNvPr id="55302" name="Notizenplatzhalter 5"/>
          <p:cNvSpPr>
            <a:spLocks noGrp="1"/>
          </p:cNvSpPr>
          <p:nvPr>
            <p:ph type="body" idx="1"/>
          </p:nvPr>
        </p:nvSpPr>
        <p:spPr>
          <a:noFill/>
          <a:ln/>
        </p:spPr>
        <p:txBody>
          <a:bodyPr/>
          <a:lstStyle/>
          <a:p>
            <a:r>
              <a:rPr lang="de-DE" dirty="0" smtClean="0">
                <a:latin typeface="Times New Roman" pitchFamily="18" charset="0"/>
                <a:ea typeface="ＭＳ Ｐゴシック" pitchFamily="34" charset="-128"/>
              </a:rPr>
              <a:t>Um Ziele zu erreichen, muss ich Hindernisse auf dem Weg dorthin im Blick haben: </a:t>
            </a:r>
          </a:p>
          <a:p>
            <a:r>
              <a:rPr lang="de-DE" dirty="0" smtClean="0">
                <a:latin typeface="Times New Roman" pitchFamily="18" charset="0"/>
                <a:ea typeface="ＭＳ Ｐゴシック" pitchFamily="34" charset="-128"/>
              </a:rPr>
              <a:t>Was hat mich bisher davon abgehalten (bzw. mir genützt), mein Ziel zu erreichen?</a:t>
            </a:r>
          </a:p>
          <a:p>
            <a:r>
              <a:rPr lang="de-DE" dirty="0" smtClean="0">
                <a:latin typeface="Times New Roman" pitchFamily="18" charset="0"/>
                <a:ea typeface="ＭＳ Ｐゴシック" pitchFamily="34" charset="-128"/>
              </a:rPr>
              <a:t>Aus Lehrer/innen-Perspektive:</a:t>
            </a:r>
          </a:p>
          <a:p>
            <a:r>
              <a:rPr lang="de-DE" dirty="0" smtClean="0">
                <a:latin typeface="Times New Roman" pitchFamily="18" charset="0"/>
                <a:ea typeface="ＭＳ Ｐゴシック" pitchFamily="34" charset="-128"/>
              </a:rPr>
              <a:t>„Ich glaube, die drei haben das jetzt verstanden – jedenfalls stellt niemand mehr eine Frage.</a:t>
            </a:r>
            <a:r>
              <a:rPr lang="de-DE" altLang="de-DE" dirty="0" smtClean="0">
                <a:latin typeface="Times New Roman" pitchFamily="18" charset="0"/>
                <a:ea typeface="ＭＳ Ｐゴシック" pitchFamily="34" charset="-128"/>
              </a:rPr>
              <a:t>“</a:t>
            </a:r>
            <a:endParaRPr lang="de-DE" dirty="0" smtClean="0">
              <a:latin typeface="Times New Roman" pitchFamily="18" charset="0"/>
              <a:ea typeface="ＭＳ Ｐゴシック" pitchFamily="34" charset="-128"/>
            </a:endParaRPr>
          </a:p>
          <a:p>
            <a:r>
              <a:rPr lang="de-DE" dirty="0" smtClean="0">
                <a:latin typeface="Times New Roman" pitchFamily="18" charset="0"/>
                <a:ea typeface="ＭＳ Ｐゴシック" pitchFamily="34" charset="-128"/>
              </a:rPr>
              <a:t>„Ich bin mir nicht sicher, ob P. das interessiert – so wie der aus der Wäsche guckt.</a:t>
            </a:r>
            <a:r>
              <a:rPr lang="de-DE" altLang="de-DE" dirty="0" smtClean="0">
                <a:latin typeface="Times New Roman" pitchFamily="18" charset="0"/>
                <a:ea typeface="ＭＳ Ｐゴシック" pitchFamily="34" charset="-128"/>
              </a:rPr>
              <a:t>“</a:t>
            </a:r>
            <a:endParaRPr lang="de-DE" dirty="0" smtClean="0">
              <a:latin typeface="Times New Roman" pitchFamily="18" charset="0"/>
              <a:ea typeface="ＭＳ Ｐゴシック" pitchFamily="34" charset="-128"/>
            </a:endParaRPr>
          </a:p>
          <a:p>
            <a:r>
              <a:rPr lang="de-DE" dirty="0" smtClean="0">
                <a:latin typeface="Times New Roman" pitchFamily="18" charset="0"/>
                <a:ea typeface="ＭＳ Ｐゴシック" pitchFamily="34" charset="-128"/>
              </a:rPr>
              <a:t>„Warum hat L. die Mathearbeit schon wieder versiebt, obwohl ich einen ganz anderen Eindruck hatte?</a:t>
            </a:r>
            <a:r>
              <a:rPr lang="de-DE" altLang="de-DE" dirty="0" smtClean="0">
                <a:latin typeface="Times New Roman" pitchFamily="18" charset="0"/>
                <a:ea typeface="ＭＳ Ｐゴシック" pitchFamily="34" charset="-128"/>
              </a:rPr>
              <a:t>“</a:t>
            </a:r>
            <a:r>
              <a:rPr lang="de-DE" dirty="0" smtClean="0">
                <a:latin typeface="Times New Roman" pitchFamily="18" charset="0"/>
                <a:ea typeface="ＭＳ Ｐゴシック" pitchFamily="34" charset="-128"/>
              </a:rPr>
              <a:t> </a:t>
            </a:r>
          </a:p>
          <a:p>
            <a:endParaRPr lang="de-DE" dirty="0" smtClean="0">
              <a:latin typeface="Times New Roman" pitchFamily="18" charset="0"/>
              <a:ea typeface="ＭＳ Ｐゴシック" pitchFamily="34" charset="-128"/>
            </a:endParaRPr>
          </a:p>
          <a:p>
            <a:r>
              <a:rPr lang="de-DE" dirty="0" smtClean="0">
                <a:latin typeface="Times New Roman" pitchFamily="18" charset="0"/>
                <a:ea typeface="ＭＳ Ｐゴシック" pitchFamily="34" charset="-128"/>
              </a:rPr>
              <a:t>Aus Schüler/innen-Perspektive:</a:t>
            </a:r>
          </a:p>
          <a:p>
            <a:r>
              <a:rPr lang="de-DE" dirty="0" smtClean="0">
                <a:latin typeface="Times New Roman" pitchFamily="18" charset="0"/>
                <a:ea typeface="ＭＳ Ｐゴシック" pitchFamily="34" charset="-128"/>
              </a:rPr>
              <a:t>„Wenn ich jetzt nachfrage, zieht M. in der Pause wieder über mich her. Vielleicht schau ich heute Nachmittag noch mal ins Buch …</a:t>
            </a:r>
            <a:r>
              <a:rPr lang="de-DE" altLang="de-DE" dirty="0" smtClean="0">
                <a:latin typeface="Times New Roman" pitchFamily="18" charset="0"/>
                <a:ea typeface="ＭＳ Ｐゴシック" pitchFamily="34" charset="-128"/>
              </a:rPr>
              <a:t>“</a:t>
            </a:r>
            <a:endParaRPr lang="de-DE" dirty="0" smtClean="0">
              <a:latin typeface="Times New Roman" pitchFamily="18" charset="0"/>
              <a:ea typeface="ＭＳ Ｐゴシック" pitchFamily="34" charset="-128"/>
            </a:endParaRPr>
          </a:p>
          <a:p>
            <a:r>
              <a:rPr lang="de-DE" dirty="0" smtClean="0">
                <a:latin typeface="Times New Roman" pitchFamily="18" charset="0"/>
                <a:ea typeface="ＭＳ Ｐゴシック" pitchFamily="34" charset="-128"/>
              </a:rPr>
              <a:t>„Eigentlich finde ich das Thema ja interessant – aber warum erklärt Herr Müller das immer so komisch?</a:t>
            </a:r>
            <a:r>
              <a:rPr lang="de-DE" altLang="de-DE" dirty="0" smtClean="0">
                <a:latin typeface="Times New Roman" pitchFamily="18" charset="0"/>
                <a:ea typeface="ＭＳ Ｐゴシック" pitchFamily="34" charset="-128"/>
              </a:rPr>
              <a:t>“</a:t>
            </a:r>
            <a:endParaRPr 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xmlns="" val="2790011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11"/>
          <p:cNvSpPr>
            <a:spLocks noGrp="1" noChangeArrowheads="1"/>
          </p:cNvSpPr>
          <p:nvPr>
            <p:ph type="sldNum" sz="quarter"/>
          </p:nvPr>
        </p:nvSpPr>
        <p:spPr>
          <a:noFill/>
          <a:ln/>
        </p:spPr>
        <p:txBody>
          <a:bodyPr/>
          <a:lstStyle/>
          <a:p>
            <a:fld id="{01CC5DAE-D181-4F22-8089-8A39CA330557}" type="slidenum">
              <a:rPr lang="de-DE"/>
              <a:pPr/>
              <a:t>5</a:t>
            </a:fld>
            <a:endParaRPr lang="de-DE" dirty="0"/>
          </a:p>
        </p:txBody>
      </p:sp>
      <p:sp>
        <p:nvSpPr>
          <p:cNvPr id="56323"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56324" name="Text Box 2"/>
          <p:cNvSpPr txBox="1">
            <a:spLocks noChangeArrowheads="1"/>
          </p:cNvSpPr>
          <p:nvPr/>
        </p:nvSpPr>
        <p:spPr bwMode="auto">
          <a:xfrm>
            <a:off x="906463" y="4714875"/>
            <a:ext cx="4978400" cy="4460875"/>
          </a:xfrm>
          <a:prstGeom prst="rect">
            <a:avLst/>
          </a:prstGeom>
          <a:noFill/>
          <a:ln w="9525">
            <a:noFill/>
            <a:round/>
            <a:headEnd/>
            <a:tailEnd/>
          </a:ln>
        </p:spPr>
        <p:txBody>
          <a:bodyPr lIns="75589" tIns="75589" rIns="75589" bIns="43194"/>
          <a:lstStyle/>
          <a:p>
            <a:pPr>
              <a:spcBef>
                <a:spcPts val="450"/>
              </a:spcBef>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r>
              <a:rPr lang="de-DE" sz="1200" dirty="0">
                <a:solidFill>
                  <a:srgbClr val="000000"/>
                </a:solidFill>
                <a:latin typeface="Times New Roman" pitchFamily="18" charset="0"/>
              </a:rPr>
              <a:t>Modell des geteilten Denkens nach Daniel Kahnemann (Thinking Fast and Slow)</a:t>
            </a:r>
          </a:p>
        </p:txBody>
      </p:sp>
      <p:sp>
        <p:nvSpPr>
          <p:cNvPr id="56325" name="Text Box 3"/>
          <p:cNvSpPr txBox="1">
            <a:spLocks noChangeArrowheads="1"/>
          </p:cNvSpPr>
          <p:nvPr/>
        </p:nvSpPr>
        <p:spPr bwMode="auto">
          <a:xfrm>
            <a:off x="3851275" y="9429750"/>
            <a:ext cx="2940050" cy="490538"/>
          </a:xfrm>
          <a:prstGeom prst="rect">
            <a:avLst/>
          </a:prstGeom>
          <a:noFill/>
          <a:ln w="9525">
            <a:noFill/>
            <a:round/>
            <a:headEnd/>
            <a:tailEnd/>
          </a:ln>
        </p:spPr>
        <p:txBody>
          <a:bodyPr lIns="75589" tIns="75589" rIns="75589" bIns="43194" anchor="b"/>
          <a:lstStyle/>
          <a:p>
            <a:pPr algn="r" eaLnBrk="1" hangingPunct="1">
              <a:lnSpc>
                <a:spcPts val="2563"/>
              </a:lnSpc>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fld id="{147783FA-6A21-485E-BF2A-B6D43CB8B41F}" type="slidenum">
              <a:rPr lang="de-DE" sz="1200">
                <a:solidFill>
                  <a:srgbClr val="FFFFFF"/>
                </a:solidFill>
                <a:latin typeface="Times New Roman" pitchFamily="18" charset="0"/>
              </a:rPr>
              <a:pPr algn="r" eaLnBrk="1" hangingPunct="1">
                <a:lnSpc>
                  <a:spcPts val="2563"/>
                </a:lnSpc>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t>5</a:t>
            </a:fld>
            <a:endParaRPr lang="de-DE" sz="1200" dirty="0">
              <a:solidFill>
                <a:srgbClr val="FFFFFF"/>
              </a:solidFill>
              <a:latin typeface="Times New Roman" pitchFamily="18" charset="0"/>
            </a:endParaRPr>
          </a:p>
        </p:txBody>
      </p:sp>
      <p:sp>
        <p:nvSpPr>
          <p:cNvPr id="56326" name="Notizenplatzhalter 5"/>
          <p:cNvSpPr>
            <a:spLocks noGrp="1"/>
          </p:cNvSpPr>
          <p:nvPr>
            <p:ph type="body" idx="1"/>
          </p:nvPr>
        </p:nvSpPr>
        <p:spPr>
          <a:noFill/>
          <a:ln/>
        </p:spPr>
        <p:txBody>
          <a:bodyPr/>
          <a:lstStyle/>
          <a:p>
            <a:r>
              <a:rPr lang="de-DE" sz="1000" dirty="0" smtClean="0">
                <a:latin typeface="Times New Roman" pitchFamily="18" charset="0"/>
                <a:ea typeface="ＭＳ Ｐゴシック" pitchFamily="34" charset="-128"/>
              </a:rPr>
              <a:t>Daniel Kahneman unternimmt in seinem lesenswerten Buch „Thinking, fast and slow“ eine grundsätzliche Teilung des Denkens in zwei „Systeme</a:t>
            </a:r>
            <a:r>
              <a:rPr lang="de-DE" altLang="de-DE" sz="1000" dirty="0" smtClean="0">
                <a:latin typeface="Times New Roman" pitchFamily="18" charset="0"/>
                <a:ea typeface="ＭＳ Ｐゴシック" pitchFamily="34" charset="-128"/>
              </a:rPr>
              <a:t>“</a:t>
            </a:r>
            <a:r>
              <a:rPr lang="de-DE" sz="1000" dirty="0" smtClean="0">
                <a:latin typeface="Times New Roman" pitchFamily="18" charset="0"/>
                <a:ea typeface="ＭＳ Ｐゴシック" pitchFamily="34" charset="-128"/>
              </a:rPr>
              <a:t>: „System 1</a:t>
            </a:r>
            <a:r>
              <a:rPr lang="de-DE" altLang="de-DE" sz="1000" dirty="0" smtClean="0">
                <a:latin typeface="Times New Roman" pitchFamily="18" charset="0"/>
                <a:ea typeface="ＭＳ Ｐゴシック" pitchFamily="34" charset="-128"/>
              </a:rPr>
              <a:t>“</a:t>
            </a:r>
            <a:r>
              <a:rPr lang="de-DE" sz="1000" dirty="0" smtClean="0">
                <a:latin typeface="Times New Roman" pitchFamily="18" charset="0"/>
                <a:ea typeface="ＭＳ Ｐゴシック" pitchFamily="34" charset="-128"/>
              </a:rPr>
              <a:t> arbeitet im Hintergrund und liefert nahezu ohne Zeitverlust Lösungen für Routineaufgaben (2 + 2), damit wir schnelle Entscheidungen fällen können. „System 2</a:t>
            </a:r>
            <a:r>
              <a:rPr lang="de-DE" altLang="de-DE" sz="1000" dirty="0" smtClean="0">
                <a:latin typeface="Times New Roman" pitchFamily="18" charset="0"/>
                <a:ea typeface="ＭＳ Ｐゴシック" pitchFamily="34" charset="-128"/>
              </a:rPr>
              <a:t>“</a:t>
            </a:r>
            <a:r>
              <a:rPr lang="de-DE" sz="1000" dirty="0" smtClean="0">
                <a:latin typeface="Times New Roman" pitchFamily="18" charset="0"/>
                <a:ea typeface="ＭＳ Ｐゴシック" pitchFamily="34" charset="-128"/>
              </a:rPr>
              <a:t> arbeitet langsam, bewusst und aufwendig, kann aber dafür knifflige Probleme (14 x 17) lösen. Zwischen den Systemen herrscht optimale Arbeitsteilung, allerdings ist der Preis dafür eine Anfälligkeit für Fehler (z. B. Kaufentscheidung für ein Produkt, das zu 90 % fett f r e i  ist).</a:t>
            </a:r>
          </a:p>
          <a:p>
            <a:r>
              <a:rPr lang="de-DE" sz="1000" dirty="0" smtClean="0">
                <a:latin typeface="Times New Roman" pitchFamily="18" charset="0"/>
                <a:ea typeface="ＭＳ Ｐゴシック" pitchFamily="34" charset="-128"/>
              </a:rPr>
              <a:t>Mit einer komplexen (nicht vorausberechenbaren) Situation wie Unterricht ist System 2 in der Regel überfordert – es ist u n m ö g l i c h, alle Lernhindernisse zu kennen!</a:t>
            </a:r>
          </a:p>
          <a:p>
            <a:r>
              <a:rPr lang="de-DE" sz="1000" dirty="0" smtClean="0">
                <a:latin typeface="Times New Roman" pitchFamily="18" charset="0"/>
                <a:ea typeface="ＭＳ Ｐゴシック" pitchFamily="34" charset="-128"/>
              </a:rPr>
              <a:t>System 1 arbeitet aber gerade deswegen so schnell, weil nur eine sehr begrenzte Anzahl von Daten zur Entscheidungsfindung herangezogen wird. Die Kenntnis ALLER Hindernisse wäre hier nur störend. Routinen sind quasi S1-Handlungsmuster, die nur auf wenige Daten angewiesen sind.</a:t>
            </a:r>
          </a:p>
          <a:p>
            <a:endParaRPr lang="de-DE" sz="1000"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xmlns="" val="164851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11"/>
          <p:cNvSpPr>
            <a:spLocks noGrp="1" noChangeArrowheads="1"/>
          </p:cNvSpPr>
          <p:nvPr>
            <p:ph type="sldNum" sz="quarter"/>
          </p:nvPr>
        </p:nvSpPr>
        <p:spPr>
          <a:noFill/>
          <a:ln/>
        </p:spPr>
        <p:txBody>
          <a:bodyPr/>
          <a:lstStyle/>
          <a:p>
            <a:fld id="{7A2BF357-E7F3-4F00-B54F-FA8DFA2BCABB}" type="slidenum">
              <a:rPr lang="de-DE"/>
              <a:pPr/>
              <a:t>6</a:t>
            </a:fld>
            <a:endParaRPr lang="de-DE" dirty="0"/>
          </a:p>
        </p:txBody>
      </p:sp>
      <p:sp>
        <p:nvSpPr>
          <p:cNvPr id="57347"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57348" name="Text Box 2"/>
          <p:cNvSpPr txBox="1">
            <a:spLocks noChangeArrowheads="1"/>
          </p:cNvSpPr>
          <p:nvPr/>
        </p:nvSpPr>
        <p:spPr bwMode="auto">
          <a:xfrm>
            <a:off x="906463" y="4714875"/>
            <a:ext cx="4978400" cy="4460875"/>
          </a:xfrm>
          <a:prstGeom prst="rect">
            <a:avLst/>
          </a:prstGeom>
          <a:noFill/>
          <a:ln w="9525">
            <a:noFill/>
            <a:round/>
            <a:headEnd/>
            <a:tailEnd/>
          </a:ln>
        </p:spPr>
        <p:txBody>
          <a:bodyPr lIns="75600" tIns="75600" rIns="75600" bIns="432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Sinnbild für den Wechsel von impliziter zu expliziter Diagnostik</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Damit ist nicht nur der Perspektivwechsel im Hinblick auf diagnostische Denkprozesse gemeint, sondern auch im Hinblick auf die Erwartungen der Tn an die Qualifizierung!! </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2060"/>
                </a:solidFill>
                <a:latin typeface="Calibri" pitchFamily="34" charset="0"/>
                <a:cs typeface="Arial" charset="0"/>
              </a:rPr>
              <a:t>„Da S 1 automatisch operiert und nicht abgeschaltet werden kann, lassen sich intuitive Fehler oftmals nur schwer verhindern. Kognitive Täuschungen lassen sich nicht immer vermeiden, weil S 2 vielleicht nichts von dem Fehler ahnt […] Es wäre unerträglich mühsam, sein eigenes Denken ständig zu hinterfragen, und S 2 ist viel zu langsam und ineffizient, um bei Routine-Entscheidungen als Ersatz für S 1 zu fungieren. Wir können bestenfalls einen Kompromiss erreichen: lernen, Situationen zu erkennen, in denen Fehler wahrscheinlich sind, und uns stärker bemühen, weitreichende Fehler zu vermeiden, wenn viel auf dem Spiel steht.</a:t>
            </a:r>
            <a:r>
              <a:rPr lang="de-DE" altLang="de-DE" sz="1200" dirty="0">
                <a:solidFill>
                  <a:srgbClr val="002060"/>
                </a:solidFill>
                <a:latin typeface="Calibri" pitchFamily="34" charset="0"/>
                <a:cs typeface="Arial" charset="0"/>
              </a:rPr>
              <a:t>“</a:t>
            </a:r>
            <a:r>
              <a:rPr lang="de-DE" sz="1200" dirty="0">
                <a:solidFill>
                  <a:srgbClr val="002060"/>
                </a:solidFill>
                <a:latin typeface="Calibri" pitchFamily="34" charset="0"/>
                <a:cs typeface="Arial" charset="0"/>
              </a:rPr>
              <a:t> (D. Kahnemann)</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2060"/>
              </a:solidFill>
              <a:latin typeface="Calibri" pitchFamily="34" charset="0"/>
              <a:cs typeface="Arial" charset="0"/>
            </a:endParaRPr>
          </a:p>
        </p:txBody>
      </p:sp>
      <p:sp>
        <p:nvSpPr>
          <p:cNvPr id="57349"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48F7AF4-C032-4D4B-BBD7-FF1B20FA7636}" type="slidenum">
              <a:rPr lang="de-DE" sz="1200">
                <a:solidFill>
                  <a:srgbClr val="FFFFFF"/>
                </a:solidFill>
                <a:latin typeface="Times New Roman" pitchFamily="18" charset="0"/>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6</a:t>
            </a:fld>
            <a:endParaRPr lang="de-DE" sz="1200" dirty="0">
              <a:solidFill>
                <a:srgbClr val="FFFFFF"/>
              </a:solidFill>
              <a:latin typeface="Times New Roman" pitchFamily="18" charset="0"/>
            </a:endParaRPr>
          </a:p>
        </p:txBody>
      </p:sp>
      <p:sp>
        <p:nvSpPr>
          <p:cNvPr id="57350" name="Notizenplatzhalter 5"/>
          <p:cNvSpPr>
            <a:spLocks noGrp="1"/>
          </p:cNvSpPr>
          <p:nvPr>
            <p:ph type="body" idx="1"/>
          </p:nvPr>
        </p:nvSpPr>
        <p:spPr>
          <a:noFill/>
          <a:ln/>
        </p:spPr>
        <p:txBody>
          <a:bodyPr/>
          <a:lstStyle/>
          <a:p>
            <a:r>
              <a:rPr lang="de-DE" dirty="0" smtClean="0">
                <a:latin typeface="Times New Roman" pitchFamily="18" charset="0"/>
                <a:ea typeface="ＭＳ Ｐゴシック" pitchFamily="34" charset="-128"/>
              </a:rPr>
              <a:t>Sinnbild für den Wechsel von impliziter zu expliziter Diagnostik</a:t>
            </a:r>
          </a:p>
          <a:p>
            <a:endParaRPr lang="de-DE" dirty="0" smtClean="0">
              <a:latin typeface="Times New Roman" pitchFamily="18" charset="0"/>
              <a:ea typeface="ＭＳ Ｐゴシック" pitchFamily="34" charset="-128"/>
            </a:endParaRPr>
          </a:p>
          <a:p>
            <a:r>
              <a:rPr lang="de-DE" dirty="0" smtClean="0">
                <a:latin typeface="Times New Roman" pitchFamily="18" charset="0"/>
                <a:ea typeface="ＭＳ Ｐゴシック" pitchFamily="34" charset="-128"/>
              </a:rPr>
              <a:t>Damit ist nicht nur der Perspektivwechsel im Hinblick auf diagnostische Denkprozesse gemeint, sondern auch im Hinblick auf die Erwartungen der TN an die Qualifizierung!!</a:t>
            </a:r>
          </a:p>
          <a:p>
            <a:endParaRPr lang="de-DE" dirty="0" smtClean="0">
              <a:latin typeface="Times New Roman" pitchFamily="18" charset="0"/>
              <a:ea typeface="ＭＳ Ｐゴシック" pitchFamily="34" charset="-128"/>
            </a:endParaRPr>
          </a:p>
          <a:p>
            <a:r>
              <a:rPr lang="de-DE" dirty="0" smtClean="0">
                <a:solidFill>
                  <a:srgbClr val="002060"/>
                </a:solidFill>
                <a:latin typeface="Calibri" pitchFamily="34" charset="0"/>
                <a:ea typeface="ＭＳ Ｐゴシック" pitchFamily="34" charset="-128"/>
                <a:cs typeface="Arial" charset="0"/>
              </a:rPr>
              <a:t>„Da S 1 automatisch operiert und nicht abgeschaltet werden kann, lassen sich intuitive Fehler oftmals nur schwer verhindern. Kognitive Täuschungen lassen sich nicht immer vermeiden, weil S 2 vielleicht nichts von dem Fehler ahnt […] Es wäre unerträglich mühsam, sein eigenes Denken ständig zu hinterfragen, und S 2 ist viel zu langsam und ineffizient, um bei Routine-Entscheidungen als Ersatz für S 1 zu fungieren. Wir können bestenfalls einen Kompromiss erreichen: lernen, Situationen zu erkennen, in denen Fehler wahrscheinlich sind, und uns stärker bemühen, weitreichende Fehler zu vermeiden, wenn viel auf dem Spiel steht.</a:t>
            </a:r>
            <a:r>
              <a:rPr lang="de-DE" altLang="de-DE" dirty="0" smtClean="0">
                <a:solidFill>
                  <a:srgbClr val="002060"/>
                </a:solidFill>
                <a:latin typeface="Calibri" pitchFamily="34" charset="0"/>
                <a:ea typeface="ＭＳ Ｐゴシック" pitchFamily="34" charset="-128"/>
                <a:cs typeface="Arial" charset="0"/>
              </a:rPr>
              <a:t>“</a:t>
            </a:r>
            <a:r>
              <a:rPr lang="de-DE" dirty="0" smtClean="0">
                <a:solidFill>
                  <a:srgbClr val="002060"/>
                </a:solidFill>
                <a:latin typeface="Calibri" pitchFamily="34" charset="0"/>
                <a:ea typeface="ＭＳ Ｐゴシック" pitchFamily="34" charset="-128"/>
                <a:cs typeface="Arial" charset="0"/>
              </a:rPr>
              <a:t> (D. Kahneman)</a:t>
            </a:r>
          </a:p>
          <a:p>
            <a:endParaRPr lang="de-DE" dirty="0" smtClean="0">
              <a:solidFill>
                <a:srgbClr val="002060"/>
              </a:solidFill>
              <a:latin typeface="Calibri" pitchFamily="34" charset="0"/>
              <a:ea typeface="ＭＳ Ｐゴシック" pitchFamily="34" charset="-128"/>
              <a:cs typeface="Arial" charset="0"/>
            </a:endParaRPr>
          </a:p>
          <a:p>
            <a:r>
              <a:rPr lang="de-DE" dirty="0" smtClean="0">
                <a:solidFill>
                  <a:srgbClr val="002060"/>
                </a:solidFill>
                <a:latin typeface="Calibri" pitchFamily="34" charset="0"/>
                <a:ea typeface="ＭＳ Ｐゴシック" pitchFamily="34" charset="-128"/>
                <a:cs typeface="Arial" charset="0"/>
              </a:rPr>
              <a:t>Fehlerbegriff unbedingt positiv konnotieren!! Wir machen unweigerlich Fehler, Fehler sind Begleiter auf dem Lernweg!!</a:t>
            </a:r>
          </a:p>
        </p:txBody>
      </p:sp>
    </p:spTree>
    <p:extLst>
      <p:ext uri="{BB962C8B-B14F-4D97-AF65-F5344CB8AC3E}">
        <p14:creationId xmlns:p14="http://schemas.microsoft.com/office/powerpoint/2010/main" xmlns="" val="2608690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11"/>
          <p:cNvSpPr>
            <a:spLocks noGrp="1" noChangeArrowheads="1"/>
          </p:cNvSpPr>
          <p:nvPr>
            <p:ph type="sldNum" sz="quarter"/>
          </p:nvPr>
        </p:nvSpPr>
        <p:spPr>
          <a:noFill/>
          <a:ln/>
        </p:spPr>
        <p:txBody>
          <a:bodyPr/>
          <a:lstStyle/>
          <a:p>
            <a:fld id="{00D34373-E513-4108-A8AC-C9EB4D8AF410}" type="slidenum">
              <a:rPr lang="de-DE"/>
              <a:pPr/>
              <a:t>7</a:t>
            </a:fld>
            <a:endParaRPr lang="de-DE" dirty="0"/>
          </a:p>
        </p:txBody>
      </p:sp>
      <p:sp>
        <p:nvSpPr>
          <p:cNvPr id="58371"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58372" name="Text Box 2"/>
          <p:cNvSpPr txBox="1">
            <a:spLocks noChangeArrowheads="1"/>
          </p:cNvSpPr>
          <p:nvPr/>
        </p:nvSpPr>
        <p:spPr bwMode="auto">
          <a:xfrm>
            <a:off x="906463" y="4714875"/>
            <a:ext cx="4978400" cy="4460875"/>
          </a:xfrm>
          <a:prstGeom prst="rect">
            <a:avLst/>
          </a:prstGeom>
          <a:noFill/>
          <a:ln w="9525">
            <a:noFill/>
            <a:round/>
            <a:headEnd/>
            <a:tailEnd/>
          </a:ln>
        </p:spPr>
        <p:txBody>
          <a:bodyPr wrap="none" anchor="ctr"/>
          <a:lstStyle/>
          <a:p>
            <a:endParaRPr lang="de-DE" dirty="0"/>
          </a:p>
        </p:txBody>
      </p:sp>
      <p:sp>
        <p:nvSpPr>
          <p:cNvPr id="58373"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6A759DD6-4DA0-4C49-881A-0D8D1B8DB752}" type="slidenum">
              <a:rPr lang="de-DE" sz="1200">
                <a:solidFill>
                  <a:srgbClr val="FFFFFF"/>
                </a:solidFill>
                <a:latin typeface="Times New Roman" pitchFamily="18" charset="0"/>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7</a:t>
            </a:fld>
            <a:endParaRPr lang="de-DE" sz="1200" dirty="0">
              <a:solidFill>
                <a:srgbClr val="FFFFFF"/>
              </a:solidFill>
              <a:latin typeface="Times New Roman" pitchFamily="18" charset="0"/>
            </a:endParaRPr>
          </a:p>
        </p:txBody>
      </p:sp>
      <p:sp>
        <p:nvSpPr>
          <p:cNvPr id="6" name="Notizenplatzhalter 5"/>
          <p:cNvSpPr>
            <a:spLocks noGrp="1"/>
          </p:cNvSpPr>
          <p:nvPr>
            <p:ph type="body" idx="1"/>
          </p:nvPr>
        </p:nvSpPr>
        <p:spPr/>
        <p:txBody>
          <a:bodyPr>
            <a:normAutofit/>
          </a:bodyPr>
          <a:lstStyle/>
          <a:p>
            <a:endParaRPr lang="de-DE" dirty="0"/>
          </a:p>
        </p:txBody>
      </p:sp>
    </p:spTree>
    <p:extLst>
      <p:ext uri="{BB962C8B-B14F-4D97-AF65-F5344CB8AC3E}">
        <p14:creationId xmlns:p14="http://schemas.microsoft.com/office/powerpoint/2010/main" xmlns="" val="1821446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lienbildplatzhalter 1"/>
          <p:cNvSpPr>
            <a:spLocks noGrp="1" noRot="1" noChangeAspect="1" noTextEdit="1"/>
          </p:cNvSpPr>
          <p:nvPr>
            <p:ph type="sldImg"/>
          </p:nvPr>
        </p:nvSpPr>
        <p:spPr>
          <a:ln/>
        </p:spPr>
      </p:sp>
      <p:sp>
        <p:nvSpPr>
          <p:cNvPr id="59395" name="Notizenplatzhalter 2"/>
          <p:cNvSpPr>
            <a:spLocks noGrp="1"/>
          </p:cNvSpPr>
          <p:nvPr>
            <p:ph type="body" idx="1"/>
          </p:nvPr>
        </p:nvSpPr>
        <p:spPr>
          <a:noFill/>
          <a:ln/>
        </p:spPr>
        <p:txBody>
          <a:bodyPr/>
          <a:lstStyle/>
          <a:p>
            <a:endParaRPr lang="de-DE" dirty="0" smtClean="0">
              <a:latin typeface="Times New Roman" pitchFamily="18" charset="0"/>
              <a:ea typeface="ＭＳ Ｐゴシック" pitchFamily="34" charset="-128"/>
            </a:endParaRPr>
          </a:p>
        </p:txBody>
      </p:sp>
      <p:sp>
        <p:nvSpPr>
          <p:cNvPr id="59396" name="Foliennummernplatzhalter 3"/>
          <p:cNvSpPr>
            <a:spLocks noGrp="1"/>
          </p:cNvSpPr>
          <p:nvPr>
            <p:ph type="sldNum" sz="quarter"/>
          </p:nvPr>
        </p:nvSpPr>
        <p:spPr>
          <a:noFill/>
          <a:ln/>
        </p:spPr>
        <p:txBody>
          <a:bodyPr/>
          <a:lstStyle/>
          <a:p>
            <a:fld id="{1975A680-09C1-4347-8CCD-BFDC4E947F3D}" type="slidenum">
              <a:rPr lang="de-DE"/>
              <a:pPr/>
              <a:t>8</a:t>
            </a:fld>
            <a:endParaRPr lang="de-DE" dirty="0"/>
          </a:p>
        </p:txBody>
      </p:sp>
    </p:spTree>
    <p:extLst>
      <p:ext uri="{BB962C8B-B14F-4D97-AF65-F5344CB8AC3E}">
        <p14:creationId xmlns:p14="http://schemas.microsoft.com/office/powerpoint/2010/main" xmlns="" val="12704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11"/>
          <p:cNvSpPr>
            <a:spLocks noGrp="1" noChangeArrowheads="1"/>
          </p:cNvSpPr>
          <p:nvPr>
            <p:ph type="sldNum" sz="quarter"/>
          </p:nvPr>
        </p:nvSpPr>
        <p:spPr>
          <a:noFill/>
          <a:ln/>
        </p:spPr>
        <p:txBody>
          <a:bodyPr/>
          <a:lstStyle/>
          <a:p>
            <a:fld id="{C45A6B42-003D-47B0-AC97-170191AE3861}" type="slidenum">
              <a:rPr lang="de-DE"/>
              <a:pPr/>
              <a:t>9</a:t>
            </a:fld>
            <a:endParaRPr lang="de-DE" dirty="0"/>
          </a:p>
        </p:txBody>
      </p:sp>
      <p:sp>
        <p:nvSpPr>
          <p:cNvPr id="60419"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60420" name="Text Box 2"/>
          <p:cNvSpPr txBox="1">
            <a:spLocks noChangeArrowheads="1"/>
          </p:cNvSpPr>
          <p:nvPr/>
        </p:nvSpPr>
        <p:spPr bwMode="auto">
          <a:xfrm>
            <a:off x="906463" y="4714875"/>
            <a:ext cx="4978400" cy="4460875"/>
          </a:xfrm>
          <a:prstGeom prst="rect">
            <a:avLst/>
          </a:prstGeom>
          <a:noFill/>
          <a:ln w="9525">
            <a:noFill/>
            <a:round/>
            <a:headEnd/>
            <a:tailEnd/>
          </a:ln>
        </p:spPr>
        <p:txBody>
          <a:bodyPr lIns="75600" tIns="75600" rIns="75600" bIns="432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Calibri" pitchFamily="34" charset="0"/>
              </a:rPr>
              <a:t>Team-Auftrag: Gestalten Sie ein Placemat</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Beschreiben Sie kurz die Situation sowie das damit verbundene diagnostische Fehlurteil </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latin typeface="Times New Roman" pitchFamily="18" charset="0"/>
            </a:endParaRPr>
          </a:p>
        </p:txBody>
      </p:sp>
      <p:sp>
        <p:nvSpPr>
          <p:cNvPr id="60421"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4C681752-EF34-43A9-AA79-A246B0FFB09E}" type="slidenum">
              <a:rPr lang="de-DE" sz="1200">
                <a:solidFill>
                  <a:srgbClr val="FFFFFF"/>
                </a:solidFill>
                <a:latin typeface="Times New Roman" pitchFamily="18" charset="0"/>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9</a:t>
            </a:fld>
            <a:endParaRPr lang="de-DE" sz="1200" dirty="0">
              <a:solidFill>
                <a:srgbClr val="FFFFFF"/>
              </a:solidFill>
              <a:latin typeface="Times New Roman" pitchFamily="18" charset="0"/>
            </a:endParaRPr>
          </a:p>
        </p:txBody>
      </p:sp>
      <p:sp>
        <p:nvSpPr>
          <p:cNvPr id="60422" name="Notizenplatzhalter 5"/>
          <p:cNvSpPr>
            <a:spLocks noGrp="1"/>
          </p:cNvSpPr>
          <p:nvPr>
            <p:ph type="body" idx="1"/>
          </p:nvPr>
        </p:nvSpPr>
        <p:spPr>
          <a:noFill/>
          <a:ln/>
        </p:spPr>
        <p:txBody>
          <a:bodyPr/>
          <a:lstStyle/>
          <a:p>
            <a:endParaRPr 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xmlns="" val="2439896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11"/>
          <p:cNvSpPr>
            <a:spLocks noGrp="1" noChangeArrowheads="1"/>
          </p:cNvSpPr>
          <p:nvPr>
            <p:ph type="sldNum" sz="quarter"/>
          </p:nvPr>
        </p:nvSpPr>
        <p:spPr>
          <a:noFill/>
          <a:ln/>
        </p:spPr>
        <p:txBody>
          <a:bodyPr/>
          <a:lstStyle/>
          <a:p>
            <a:fld id="{16214E15-7CAE-4E83-BA57-42985A98D50A}" type="slidenum">
              <a:rPr lang="de-DE"/>
              <a:pPr/>
              <a:t>12</a:t>
            </a:fld>
            <a:endParaRPr lang="de-DE" dirty="0"/>
          </a:p>
        </p:txBody>
      </p:sp>
      <p:sp>
        <p:nvSpPr>
          <p:cNvPr id="61443"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61444" name="Text Box 2"/>
          <p:cNvSpPr txBox="1">
            <a:spLocks noChangeArrowheads="1"/>
          </p:cNvSpPr>
          <p:nvPr/>
        </p:nvSpPr>
        <p:spPr bwMode="auto">
          <a:xfrm>
            <a:off x="906463" y="4714875"/>
            <a:ext cx="4978400" cy="4460875"/>
          </a:xfrm>
          <a:prstGeom prst="rect">
            <a:avLst/>
          </a:prstGeom>
          <a:noFill/>
          <a:ln w="9525">
            <a:noFill/>
            <a:round/>
            <a:headEnd/>
            <a:tailEnd/>
          </a:ln>
        </p:spPr>
        <p:txBody>
          <a:bodyPr lIns="75600" tIns="75600" rIns="75600" bIns="43200"/>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Calibri" pitchFamily="34" charset="0"/>
              </a:rPr>
              <a:t>Kurzes Meinungsbild:</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Calibri" pitchFamily="34" charset="0"/>
              </a:rPr>
              <a:t>Nehmen Sie nun einfach einmal an, Ihre Schulleiterin/Ihr Schulleiter setzt Sie auf dem Weg vom Lehrerzimmer darüber in Kenntnis, dass eine neue Schülerin oder ein neuer Schüler in Ihre Lerngruppe kommt. Sie haben die freie Wahl, aber Sie müssen sich entscheiden: </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b="1" dirty="0">
                <a:solidFill>
                  <a:srgbClr val="000000"/>
                </a:solidFill>
                <a:latin typeface="Calibri" pitchFamily="34" charset="0"/>
              </a:rPr>
              <a:t>Bitte vorher unbedingt die Aufmerksamkeit der Tn auf die Leinwand lenken!</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b="1" dirty="0">
              <a:solidFill>
                <a:srgbClr val="000000"/>
              </a:solidFill>
              <a:latin typeface="Calibri" pitchFamily="34" charset="0"/>
            </a:endParaRP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Calibri" pitchFamily="34" charset="0"/>
              </a:rPr>
              <a:t>Vollständige Grafikadresse: </a:t>
            </a: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http://s3.amazonaws.com/estock/fspid9/23/94/63/0/perspective-school-highschool-2394630-l.jpg</a:t>
            </a:r>
          </a:p>
        </p:txBody>
      </p:sp>
      <p:sp>
        <p:nvSpPr>
          <p:cNvPr id="61445"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A33E761-2774-4226-8D10-EC23C0B4D996}" type="slidenum">
              <a:rPr lang="de-DE" sz="1200">
                <a:solidFill>
                  <a:srgbClr val="FFFFFF"/>
                </a:solidFill>
                <a:latin typeface="Times New Roman" pitchFamily="18" charset="0"/>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12</a:t>
            </a:fld>
            <a:endParaRPr lang="de-DE" sz="1200" dirty="0">
              <a:solidFill>
                <a:srgbClr val="FFFFFF"/>
              </a:solidFill>
              <a:latin typeface="Times New Roman" pitchFamily="18" charset="0"/>
            </a:endParaRPr>
          </a:p>
        </p:txBody>
      </p:sp>
      <p:sp>
        <p:nvSpPr>
          <p:cNvPr id="61446" name="Notizenplatzhalter 5"/>
          <p:cNvSpPr>
            <a:spLocks noGrp="1"/>
          </p:cNvSpPr>
          <p:nvPr>
            <p:ph type="body" idx="1"/>
          </p:nvPr>
        </p:nvSpPr>
        <p:spPr>
          <a:noFill/>
          <a:ln/>
        </p:spPr>
        <p:txBody>
          <a:bodyPr/>
          <a:lstStyle/>
          <a:p>
            <a:pPr>
              <a:spcBef>
                <a:spcPct val="0"/>
              </a:spcBef>
            </a:pPr>
            <a:endParaRPr lang="de-DE" dirty="0" smtClean="0">
              <a:solidFill>
                <a:schemeClr val="accent2"/>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xmlns="" val="3216932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11"/>
          <p:cNvSpPr>
            <a:spLocks noGrp="1" noChangeArrowheads="1"/>
          </p:cNvSpPr>
          <p:nvPr>
            <p:ph type="sldNum" sz="quarter"/>
          </p:nvPr>
        </p:nvSpPr>
        <p:spPr>
          <a:noFill/>
          <a:ln/>
        </p:spPr>
        <p:txBody>
          <a:bodyPr/>
          <a:lstStyle/>
          <a:p>
            <a:fld id="{6317F3C4-BE2B-4BEF-A0FA-E6514D630F34}" type="slidenum">
              <a:rPr lang="de-DE"/>
              <a:pPr/>
              <a:t>13</a:t>
            </a:fld>
            <a:endParaRPr lang="de-DE" dirty="0"/>
          </a:p>
        </p:txBody>
      </p:sp>
      <p:sp>
        <p:nvSpPr>
          <p:cNvPr id="62467"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62468" name="Text Box 2"/>
          <p:cNvSpPr txBox="1">
            <a:spLocks noChangeArrowheads="1"/>
          </p:cNvSpPr>
          <p:nvPr/>
        </p:nvSpPr>
        <p:spPr bwMode="auto">
          <a:xfrm>
            <a:off x="906463" y="4714875"/>
            <a:ext cx="4978400" cy="4460875"/>
          </a:xfrm>
          <a:prstGeom prst="rect">
            <a:avLst/>
          </a:prstGeom>
          <a:noFill/>
          <a:ln w="9525">
            <a:noFill/>
            <a:round/>
            <a:headEnd/>
            <a:tailEnd/>
          </a:ln>
        </p:spPr>
        <p:txBody>
          <a:bodyPr lIns="75600" tIns="75600" rIns="75600" bIns="432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Calibri" pitchFamily="34" charset="0"/>
              </a:rPr>
              <a:t>Alltagswahrnehmung in Abgrenzung zur systematischen Diagnostik in der Schule</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CCCCFF"/>
                </a:solidFill>
                <a:latin typeface="Calibri" pitchFamily="34" charset="0"/>
              </a:rPr>
              <a:t>Die folgende Sensibilisierungsübung dient nicht dazu, persönliche Urteile nach „richtig</a:t>
            </a:r>
            <a:r>
              <a:rPr lang="de-DE" altLang="de-DE" sz="1200" dirty="0">
                <a:solidFill>
                  <a:srgbClr val="CCCCFF"/>
                </a:solidFill>
                <a:latin typeface="Calibri" pitchFamily="34" charset="0"/>
              </a:rPr>
              <a:t>“</a:t>
            </a:r>
            <a:r>
              <a:rPr lang="de-DE" sz="1200" dirty="0">
                <a:solidFill>
                  <a:srgbClr val="CCCCFF"/>
                </a:solidFill>
                <a:latin typeface="Calibri" pitchFamily="34" charset="0"/>
              </a:rPr>
              <a:t> oder „falsch</a:t>
            </a:r>
            <a:r>
              <a:rPr lang="de-DE" altLang="de-DE" sz="1200" dirty="0">
                <a:solidFill>
                  <a:srgbClr val="CCCCFF"/>
                </a:solidFill>
                <a:latin typeface="Calibri" pitchFamily="34" charset="0"/>
              </a:rPr>
              <a:t>“</a:t>
            </a:r>
            <a:r>
              <a:rPr lang="de-DE" sz="1200" dirty="0">
                <a:solidFill>
                  <a:srgbClr val="CCCCFF"/>
                </a:solidFill>
                <a:latin typeface="Calibri" pitchFamily="34" charset="0"/>
              </a:rPr>
              <a:t> zu bewerten!</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CCCCFF"/>
                </a:solidFill>
                <a:latin typeface="Calibri" pitchFamily="34" charset="0"/>
              </a:rPr>
              <a:t>Bitte schätzen Sie einmal:</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CCCCFF"/>
                </a:solidFill>
                <a:latin typeface="Calibri" pitchFamily="34" charset="0"/>
              </a:rPr>
              <a:t>Wie lange brauchen Schüler/-innen, um heraus zu finden, wie gut* eine Lehrperson ist?</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CCCCFF"/>
                </a:solidFill>
                <a:latin typeface="Calibri" pitchFamily="34" charset="0"/>
              </a:rPr>
              <a:t>*hier: effektiv, lernerfolgswirksam</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Calibri" pitchFamily="34" charset="0"/>
              </a:rPr>
              <a:t>Etwa 2 Sekunden.</a:t>
            </a:r>
            <a:br>
              <a:rPr lang="de-DE" sz="1200" dirty="0">
                <a:solidFill>
                  <a:srgbClr val="000000"/>
                </a:solidFill>
                <a:latin typeface="Calibri" pitchFamily="34" charset="0"/>
              </a:rPr>
            </a:br>
            <a:r>
              <a:rPr lang="de-DE" sz="1200" i="1" dirty="0">
                <a:solidFill>
                  <a:srgbClr val="000000"/>
                </a:solidFill>
                <a:latin typeface="Calibri" pitchFamily="34" charset="0"/>
              </a:rPr>
              <a:t>Siehe Malcolm Gladwell: Blink. The Power of Thinking Without Thinking.</a:t>
            </a:r>
            <a:br>
              <a:rPr lang="de-DE" sz="1200" i="1" dirty="0">
                <a:solidFill>
                  <a:srgbClr val="000000"/>
                </a:solidFill>
                <a:latin typeface="Calibri" pitchFamily="34" charset="0"/>
              </a:rPr>
            </a:br>
            <a:r>
              <a:rPr lang="de-DE" sz="1200" i="1" dirty="0">
                <a:solidFill>
                  <a:srgbClr val="000000"/>
                </a:solidFill>
                <a:latin typeface="Calibri" pitchFamily="34" charset="0"/>
              </a:rPr>
              <a:t>S. 12ff. Penguin 2005</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i="1" dirty="0">
              <a:solidFill>
                <a:srgbClr val="000000"/>
              </a:solidFill>
              <a:latin typeface="Calibri" pitchFamily="34" charset="0"/>
            </a:endParaRP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i="1" dirty="0">
                <a:solidFill>
                  <a:srgbClr val="000000"/>
                </a:solidFill>
                <a:latin typeface="Calibri" pitchFamily="34" charset="0"/>
              </a:rPr>
              <a:t>Quelle:</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CCCCFF"/>
                </a:solidFill>
                <a:latin typeface="Times New Roman" pitchFamily="18" charset="0"/>
                <a:cs typeface="Arial" charset="0"/>
                <a:hlinkClick r:id="rId3"/>
              </a:rPr>
              <a:t>http://commons.wikimedia.org/wiki/File:2003_Punk-goth_in_Frankfurt.jpg?uselang=de</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i="1" dirty="0">
              <a:solidFill>
                <a:srgbClr val="000000"/>
              </a:solidFill>
              <a:latin typeface="Calibri" pitchFamily="34" charset="0"/>
            </a:endParaRP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CCCCFF"/>
              </a:solidFill>
              <a:latin typeface="Calibri" pitchFamily="34" charset="0"/>
            </a:endParaRPr>
          </a:p>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CCCCFF"/>
              </a:solidFill>
              <a:latin typeface="Calibri" pitchFamily="34" charset="0"/>
            </a:endParaRPr>
          </a:p>
        </p:txBody>
      </p:sp>
      <p:sp>
        <p:nvSpPr>
          <p:cNvPr id="62469"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D326635-825B-4D0C-98D8-A24C0A513A3C}" type="slidenum">
              <a:rPr lang="de-DE" sz="1200">
                <a:solidFill>
                  <a:srgbClr val="FFFFFF"/>
                </a:solidFill>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13</a:t>
            </a:fld>
            <a:endParaRPr lang="de-DE" sz="1200" dirty="0">
              <a:solidFill>
                <a:srgbClr val="FFFFFF"/>
              </a:solidFill>
            </a:endParaRPr>
          </a:p>
        </p:txBody>
      </p:sp>
      <p:sp>
        <p:nvSpPr>
          <p:cNvPr id="62470" name="Notizenplatzhalter 5"/>
          <p:cNvSpPr>
            <a:spLocks noGrp="1"/>
          </p:cNvSpPr>
          <p:nvPr>
            <p:ph type="body" idx="1"/>
          </p:nvPr>
        </p:nvSpPr>
        <p:spPr>
          <a:noFill/>
          <a:ln/>
        </p:spPr>
        <p:txBody>
          <a:bodyPr/>
          <a:lstStyle/>
          <a:p>
            <a:r>
              <a:rPr lang="de-DE" dirty="0" smtClean="0">
                <a:solidFill>
                  <a:srgbClr val="0D0D0D"/>
                </a:solidFill>
                <a:latin typeface="Times New Roman" pitchFamily="18" charset="0"/>
                <a:ea typeface="ＭＳ Ｐゴシック" pitchFamily="34" charset="-128"/>
                <a:cs typeface="Arial" charset="0"/>
                <a:hlinkClick r:id="rId3"/>
              </a:rPr>
              <a:t>Quelle: http://commons.wikimedia.org/wiki/File:2003_Punk-goth_in_Frankfurt.jpg?uselang=de</a:t>
            </a:r>
          </a:p>
          <a:p>
            <a:endParaRPr lang="de-DE" dirty="0" smtClean="0">
              <a:solidFill>
                <a:srgbClr val="003264"/>
              </a:solidFill>
              <a:latin typeface="Times New Roman" pitchFamily="18" charset="0"/>
              <a:ea typeface="ＭＳ Ｐゴシック" pitchFamily="34" charset="-128"/>
              <a:cs typeface="Arial" charset="0"/>
              <a:hlinkClick r:id="rId3"/>
            </a:endParaRPr>
          </a:p>
          <a:p>
            <a:r>
              <a:rPr lang="de-DE" dirty="0" smtClean="0">
                <a:latin typeface="Calibri" pitchFamily="34" charset="0"/>
                <a:ea typeface="ＭＳ Ｐゴシック" pitchFamily="34" charset="-128"/>
              </a:rPr>
              <a:t>Alltagswahrnehmung in Abgrenzung zur systematischen Diagnostik in der Schule</a:t>
            </a:r>
          </a:p>
          <a:p>
            <a:pPr>
              <a:spcBef>
                <a:spcPct val="0"/>
              </a:spcBef>
            </a:pPr>
            <a:r>
              <a:rPr lang="de-DE" dirty="0" smtClean="0">
                <a:solidFill>
                  <a:schemeClr val="hlink"/>
                </a:solidFill>
                <a:latin typeface="Calibri" pitchFamily="34" charset="0"/>
                <a:ea typeface="ＭＳ Ｐゴシック" pitchFamily="34" charset="-128"/>
              </a:rPr>
              <a:t>Die folgende Sensibilisierungsübung dient nicht dazu, persönliche Urteile nach „richtig</a:t>
            </a:r>
            <a:r>
              <a:rPr lang="de-DE" altLang="de-DE" dirty="0" smtClean="0">
                <a:solidFill>
                  <a:schemeClr val="hlink"/>
                </a:solidFill>
                <a:latin typeface="Calibri" pitchFamily="34" charset="0"/>
                <a:ea typeface="ＭＳ Ｐゴシック" pitchFamily="34" charset="-128"/>
              </a:rPr>
              <a:t>“</a:t>
            </a:r>
            <a:r>
              <a:rPr lang="de-DE" dirty="0" smtClean="0">
                <a:solidFill>
                  <a:schemeClr val="hlink"/>
                </a:solidFill>
                <a:latin typeface="Calibri" pitchFamily="34" charset="0"/>
                <a:ea typeface="ＭＳ Ｐゴシック" pitchFamily="34" charset="-128"/>
              </a:rPr>
              <a:t> oder „falsch</a:t>
            </a:r>
            <a:r>
              <a:rPr lang="de-DE" altLang="de-DE" dirty="0" smtClean="0">
                <a:solidFill>
                  <a:schemeClr val="hlink"/>
                </a:solidFill>
                <a:latin typeface="Calibri" pitchFamily="34" charset="0"/>
                <a:ea typeface="ＭＳ Ｐゴシック" pitchFamily="34" charset="-128"/>
              </a:rPr>
              <a:t>“</a:t>
            </a:r>
            <a:r>
              <a:rPr lang="de-DE" dirty="0" smtClean="0">
                <a:solidFill>
                  <a:schemeClr val="hlink"/>
                </a:solidFill>
                <a:latin typeface="Calibri" pitchFamily="34" charset="0"/>
                <a:ea typeface="ＭＳ Ｐゴシック" pitchFamily="34" charset="-128"/>
              </a:rPr>
              <a:t> zu bewerten!</a:t>
            </a:r>
          </a:p>
          <a:p>
            <a:pPr>
              <a:spcBef>
                <a:spcPct val="0"/>
              </a:spcBef>
            </a:pPr>
            <a:r>
              <a:rPr lang="de-DE" dirty="0" smtClean="0">
                <a:solidFill>
                  <a:schemeClr val="hlink"/>
                </a:solidFill>
                <a:latin typeface="Calibri" pitchFamily="34" charset="0"/>
                <a:ea typeface="ＭＳ Ｐゴシック" pitchFamily="34" charset="-128"/>
              </a:rPr>
              <a:t>Bitte schätzen Sie einmal:</a:t>
            </a:r>
          </a:p>
          <a:p>
            <a:pPr>
              <a:spcBef>
                <a:spcPct val="0"/>
              </a:spcBef>
            </a:pPr>
            <a:r>
              <a:rPr lang="de-DE" dirty="0" smtClean="0">
                <a:solidFill>
                  <a:schemeClr val="hlink"/>
                </a:solidFill>
                <a:latin typeface="Calibri" pitchFamily="34" charset="0"/>
                <a:ea typeface="ＭＳ Ｐゴシック" pitchFamily="34" charset="-128"/>
              </a:rPr>
              <a:t>Wie lange brauchen Schüler/innen, um herauszufinden, wie gut* eine Lehrperson ist?</a:t>
            </a:r>
          </a:p>
          <a:p>
            <a:pPr>
              <a:spcBef>
                <a:spcPct val="0"/>
              </a:spcBef>
            </a:pPr>
            <a:r>
              <a:rPr lang="de-DE" dirty="0" smtClean="0">
                <a:solidFill>
                  <a:schemeClr val="hlink"/>
                </a:solidFill>
                <a:latin typeface="Calibri" pitchFamily="34" charset="0"/>
                <a:ea typeface="ＭＳ Ｐゴシック" pitchFamily="34" charset="-128"/>
              </a:rPr>
              <a:t>*hier: effektiv, lernerfolgswirksam</a:t>
            </a:r>
          </a:p>
          <a:p>
            <a:pPr>
              <a:spcBef>
                <a:spcPct val="0"/>
              </a:spcBef>
            </a:pPr>
            <a:r>
              <a:rPr lang="de-DE" dirty="0" smtClean="0">
                <a:latin typeface="Calibri" pitchFamily="34" charset="0"/>
                <a:ea typeface="ＭＳ Ｐゴシック" pitchFamily="34" charset="-128"/>
              </a:rPr>
              <a:t>Etwa zwei Sekunden.</a:t>
            </a:r>
            <a:br>
              <a:rPr lang="de-DE" dirty="0" smtClean="0">
                <a:latin typeface="Calibri" pitchFamily="34" charset="0"/>
                <a:ea typeface="ＭＳ Ｐゴシック" pitchFamily="34" charset="-128"/>
              </a:rPr>
            </a:br>
            <a:r>
              <a:rPr lang="de-DE" i="1" dirty="0" smtClean="0">
                <a:latin typeface="Calibri" pitchFamily="34" charset="0"/>
                <a:ea typeface="ＭＳ Ｐゴシック" pitchFamily="34" charset="-128"/>
              </a:rPr>
              <a:t>Siehe Gladwell, Malcolm: Blink. The Power of Thinking Without Thinking.</a:t>
            </a:r>
            <a:br>
              <a:rPr lang="de-DE" i="1" dirty="0" smtClean="0">
                <a:latin typeface="Calibri" pitchFamily="34" charset="0"/>
                <a:ea typeface="ＭＳ Ｐゴシック" pitchFamily="34" charset="-128"/>
              </a:rPr>
            </a:br>
            <a:r>
              <a:rPr lang="de-DE" i="1" dirty="0" smtClean="0">
                <a:latin typeface="Calibri" pitchFamily="34" charset="0"/>
                <a:ea typeface="ＭＳ Ｐゴシック" pitchFamily="34" charset="-128"/>
              </a:rPr>
              <a:t>New York 2005, S. 12 ff. </a:t>
            </a:r>
          </a:p>
          <a:p>
            <a:pPr>
              <a:spcBef>
                <a:spcPct val="0"/>
              </a:spcBef>
            </a:pPr>
            <a:endParaRPr lang="de-DE" i="1" dirty="0" smtClean="0">
              <a:latin typeface="Calibri" pitchFamily="34" charset="0"/>
              <a:ea typeface="ＭＳ Ｐゴシック" pitchFamily="34" charset="-128"/>
            </a:endParaRPr>
          </a:p>
          <a:p>
            <a:pPr>
              <a:spcBef>
                <a:spcPct val="0"/>
              </a:spcBef>
            </a:pPr>
            <a:r>
              <a:rPr lang="de-DE" i="1" dirty="0" smtClean="0">
                <a:latin typeface="Calibri" pitchFamily="34" charset="0"/>
                <a:ea typeface="ＭＳ Ｐゴシック" pitchFamily="34" charset="-128"/>
              </a:rPr>
              <a:t>Quelle:</a:t>
            </a:r>
          </a:p>
          <a:p>
            <a:pPr>
              <a:spcBef>
                <a:spcPct val="0"/>
              </a:spcBef>
            </a:pPr>
            <a:r>
              <a:rPr lang="de-DE" dirty="0" smtClean="0">
                <a:solidFill>
                  <a:srgbClr val="0D0D0D"/>
                </a:solidFill>
                <a:latin typeface="Times New Roman" pitchFamily="18" charset="0"/>
                <a:ea typeface="ＭＳ Ｐゴシック" pitchFamily="34" charset="-128"/>
                <a:cs typeface="Arial" charset="0"/>
                <a:hlinkClick r:id="rId3"/>
              </a:rPr>
              <a:t>http://commons.wikimedia.org/wiki/File:2003_Punk-goth_in_Frankfurt.jpg?uselang=de</a:t>
            </a:r>
            <a:endParaRPr lang="de-DE" sz="800" dirty="0" smtClean="0">
              <a:solidFill>
                <a:srgbClr val="0D0D0D"/>
              </a:solidFill>
              <a:latin typeface="Times New Roman" pitchFamily="18" charset="0"/>
              <a:ea typeface="ＭＳ Ｐゴシック" pitchFamily="34" charset="-128"/>
            </a:endParaRPr>
          </a:p>
          <a:p>
            <a:endParaRPr 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xmlns="" val="3131553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1"/>
          <p:cNvSpPr>
            <a:spLocks noGrp="1" noChangeArrowheads="1"/>
          </p:cNvSpPr>
          <p:nvPr>
            <p:ph type="sldNum" sz="quarter"/>
          </p:nvPr>
        </p:nvSpPr>
        <p:spPr>
          <a:noFill/>
          <a:ln/>
        </p:spPr>
        <p:txBody>
          <a:bodyPr/>
          <a:lstStyle/>
          <a:p>
            <a:fld id="{CAA6CC1A-BACE-4A86-B67C-97E674729157}" type="slidenum">
              <a:rPr lang="de-DE"/>
              <a:pPr/>
              <a:t>14</a:t>
            </a:fld>
            <a:endParaRPr lang="de-DE" dirty="0"/>
          </a:p>
        </p:txBody>
      </p:sp>
      <p:sp>
        <p:nvSpPr>
          <p:cNvPr id="63491"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63492" name="Text Box 2"/>
          <p:cNvSpPr txBox="1">
            <a:spLocks noChangeArrowheads="1"/>
          </p:cNvSpPr>
          <p:nvPr/>
        </p:nvSpPr>
        <p:spPr bwMode="auto">
          <a:xfrm>
            <a:off x="906463" y="4714875"/>
            <a:ext cx="4978400" cy="4460875"/>
          </a:xfrm>
          <a:prstGeom prst="rect">
            <a:avLst/>
          </a:prstGeom>
          <a:noFill/>
          <a:ln w="9525">
            <a:noFill/>
            <a:round/>
            <a:headEnd/>
            <a:tailEnd/>
          </a:ln>
        </p:spPr>
        <p:txBody>
          <a:bodyPr wrap="none" anchor="ctr"/>
          <a:lstStyle/>
          <a:p>
            <a:endParaRPr lang="de-DE" dirty="0"/>
          </a:p>
        </p:txBody>
      </p:sp>
      <p:sp>
        <p:nvSpPr>
          <p:cNvPr id="63493"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DAC4B04-E0A0-4EEE-99BE-0D0702B03E6C}" type="slidenum">
              <a:rPr lang="de-DE" sz="1200">
                <a:solidFill>
                  <a:srgbClr val="FFFFFF"/>
                </a:solidFill>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14</a:t>
            </a:fld>
            <a:endParaRPr lang="de-DE" sz="1200" dirty="0">
              <a:solidFill>
                <a:srgbClr val="FFFFFF"/>
              </a:solidFill>
            </a:endParaRPr>
          </a:p>
        </p:txBody>
      </p:sp>
    </p:spTree>
    <p:extLst>
      <p:ext uri="{BB962C8B-B14F-4D97-AF65-F5344CB8AC3E}">
        <p14:creationId xmlns:p14="http://schemas.microsoft.com/office/powerpoint/2010/main" xmlns="" val="2038510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11"/>
          <p:cNvSpPr>
            <a:spLocks noGrp="1" noChangeArrowheads="1"/>
          </p:cNvSpPr>
          <p:nvPr>
            <p:ph type="sldNum" sz="quarter"/>
          </p:nvPr>
        </p:nvSpPr>
        <p:spPr>
          <a:noFill/>
          <a:ln/>
        </p:spPr>
        <p:txBody>
          <a:bodyPr/>
          <a:lstStyle/>
          <a:p>
            <a:fld id="{05EAF74B-6EE9-4CD3-AE26-C09D7E8E53D0}" type="slidenum">
              <a:rPr lang="de-DE"/>
              <a:pPr/>
              <a:t>15</a:t>
            </a:fld>
            <a:endParaRPr lang="de-DE" dirty="0"/>
          </a:p>
        </p:txBody>
      </p:sp>
      <p:sp>
        <p:nvSpPr>
          <p:cNvPr id="64515"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64516" name="Text Box 2"/>
          <p:cNvSpPr txBox="1">
            <a:spLocks noChangeArrowheads="1"/>
          </p:cNvSpPr>
          <p:nvPr/>
        </p:nvSpPr>
        <p:spPr bwMode="auto">
          <a:xfrm>
            <a:off x="906463" y="4714875"/>
            <a:ext cx="4978400" cy="4460875"/>
          </a:xfrm>
          <a:prstGeom prst="rect">
            <a:avLst/>
          </a:prstGeom>
          <a:noFill/>
          <a:ln w="9525">
            <a:noFill/>
            <a:round/>
            <a:headEnd/>
            <a:tailEnd/>
          </a:ln>
        </p:spPr>
        <p:txBody>
          <a:bodyPr lIns="75600" tIns="75600" rIns="75600" bIns="432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Calibri" pitchFamily="34" charset="0"/>
              </a:rPr>
              <a:t>Tauschen Sie sich kurz mit dem Nachbarn aus</a:t>
            </a:r>
          </a:p>
        </p:txBody>
      </p:sp>
      <p:sp>
        <p:nvSpPr>
          <p:cNvPr id="64517"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49D49727-BF1A-49C1-8873-C519FF4D840C}" type="slidenum">
              <a:rPr lang="de-DE" sz="1200">
                <a:solidFill>
                  <a:srgbClr val="FFFFFF"/>
                </a:solidFill>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15</a:t>
            </a:fld>
            <a:endParaRPr lang="de-DE" sz="1200" dirty="0">
              <a:solidFill>
                <a:srgbClr val="FFFFFF"/>
              </a:solidFill>
            </a:endParaRPr>
          </a:p>
        </p:txBody>
      </p:sp>
    </p:spTree>
    <p:extLst>
      <p:ext uri="{BB962C8B-B14F-4D97-AF65-F5344CB8AC3E}">
        <p14:creationId xmlns:p14="http://schemas.microsoft.com/office/powerpoint/2010/main" xmlns="" val="1406967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11"/>
          <p:cNvSpPr>
            <a:spLocks noGrp="1" noChangeArrowheads="1"/>
          </p:cNvSpPr>
          <p:nvPr>
            <p:ph type="sldNum" sz="quarter"/>
          </p:nvPr>
        </p:nvSpPr>
        <p:spPr>
          <a:noFill/>
          <a:ln/>
        </p:spPr>
        <p:txBody>
          <a:bodyPr/>
          <a:lstStyle/>
          <a:p>
            <a:fld id="{247B2BB7-0842-453C-9F5E-4D578662BA00}" type="slidenum">
              <a:rPr lang="de-DE"/>
              <a:pPr/>
              <a:t>16</a:t>
            </a:fld>
            <a:endParaRPr lang="de-DE" dirty="0"/>
          </a:p>
        </p:txBody>
      </p:sp>
      <p:sp>
        <p:nvSpPr>
          <p:cNvPr id="65539" name="Text Box 1"/>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9351BBB-9C8A-4AD3-BA2E-CDB9490CAB95}" type="slidenum">
              <a:rPr lang="de-DE" sz="1200">
                <a:solidFill>
                  <a:srgbClr val="FFFFFF"/>
                </a:solidFill>
                <a:latin typeface="Times New Roman" pitchFamily="18" charset="0"/>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16</a:t>
            </a:fld>
            <a:endParaRPr lang="de-DE" sz="1200" dirty="0">
              <a:solidFill>
                <a:srgbClr val="FFFFFF"/>
              </a:solidFill>
              <a:latin typeface="Times New Roman" pitchFamily="18" charset="0"/>
            </a:endParaRPr>
          </a:p>
        </p:txBody>
      </p:sp>
      <p:sp>
        <p:nvSpPr>
          <p:cNvPr id="65540" name="Text Box 2"/>
          <p:cNvSpPr txBox="1">
            <a:spLocks noChangeArrowheads="1"/>
          </p:cNvSpPr>
          <p:nvPr/>
        </p:nvSpPr>
        <p:spPr bwMode="auto">
          <a:xfrm>
            <a:off x="3851275" y="9429750"/>
            <a:ext cx="2944813" cy="495300"/>
          </a:xfrm>
          <a:prstGeom prst="rect">
            <a:avLst/>
          </a:prstGeom>
          <a:noFill/>
          <a:ln w="9525">
            <a:noFill/>
            <a:round/>
            <a:headEnd/>
            <a:tailEnd/>
          </a:ln>
        </p:spPr>
        <p:txBody>
          <a:bodyPr lIns="75600" tIns="75600" rIns="75600" bIns="43200" anchor="b"/>
          <a:lstStyle/>
          <a:p>
            <a:pPr algn="r">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144EFD5A-9179-46FB-A6D7-43C5ACA067A5}" type="slidenum">
              <a:rPr lang="de-DE" sz="1200">
                <a:solidFill>
                  <a:srgbClr val="FFFFFF"/>
                </a:solidFill>
                <a:latin typeface="Times New Roman" pitchFamily="18" charset="0"/>
              </a:rPr>
              <a:pPr algn="r">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16</a:t>
            </a:fld>
            <a:endParaRPr lang="de-DE" sz="1200" dirty="0">
              <a:solidFill>
                <a:srgbClr val="FFFFFF"/>
              </a:solidFill>
              <a:latin typeface="Times New Roman" pitchFamily="18" charset="0"/>
            </a:endParaRPr>
          </a:p>
        </p:txBody>
      </p:sp>
      <p:sp>
        <p:nvSpPr>
          <p:cNvPr id="65541" name="Rectangle 3"/>
          <p:cNvSpPr>
            <a:spLocks noGrp="1" noRot="1" noChangeAspect="1" noChangeArrowheads="1" noTextEdit="1"/>
          </p:cNvSpPr>
          <p:nvPr>
            <p:ph type="sldImg"/>
          </p:nvPr>
        </p:nvSpPr>
        <p:spPr>
          <a:xfrm>
            <a:off x="919163" y="746125"/>
            <a:ext cx="4959350" cy="3721100"/>
          </a:xfrm>
          <a:solidFill>
            <a:srgbClr val="FFFFFF"/>
          </a:solidFill>
          <a:ln/>
        </p:spPr>
      </p:sp>
      <p:sp>
        <p:nvSpPr>
          <p:cNvPr id="65542" name="Text Box 4"/>
          <p:cNvSpPr txBox="1">
            <a:spLocks noChangeArrowheads="1"/>
          </p:cNvSpPr>
          <p:nvPr/>
        </p:nvSpPr>
        <p:spPr bwMode="auto">
          <a:xfrm>
            <a:off x="906463" y="4714875"/>
            <a:ext cx="4984750" cy="4467225"/>
          </a:xfrm>
          <a:prstGeom prst="rect">
            <a:avLst/>
          </a:prstGeom>
          <a:noFill/>
          <a:ln w="9525">
            <a:noFill/>
            <a:round/>
            <a:headEnd/>
            <a:tailEnd/>
          </a:ln>
        </p:spPr>
        <p:txBody>
          <a:bodyPr lIns="75600" tIns="75600" rIns="75600" bIns="43200"/>
          <a:lstStyle/>
          <a:p>
            <a:pPr>
              <a:spcAft>
                <a:spcPts val="6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rPr>
              <a:t>INPUT MERKMALSLINSEN</a:t>
            </a:r>
          </a:p>
          <a:p>
            <a:pPr>
              <a:spcAft>
                <a:spcPts val="6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rPr>
              <a:t>Ein Schaubild zur vereinfachten Darstellung alltäglicher Wahrnehmungsprozesse im Kontext Schule. Eine Art ‚Vulgär-Prozessmodell</a:t>
            </a:r>
            <a:r>
              <a:rPr lang="de-DE" altLang="de-DE" sz="1200" dirty="0">
                <a:solidFill>
                  <a:srgbClr val="000000"/>
                </a:solidFill>
              </a:rPr>
              <a:t>‘</a:t>
            </a:r>
            <a:r>
              <a:rPr lang="de-DE" sz="1200" dirty="0">
                <a:solidFill>
                  <a:srgbClr val="000000"/>
                </a:solidFill>
              </a:rPr>
              <a:t> der Diagnostik…</a:t>
            </a:r>
          </a:p>
          <a:p>
            <a:pPr>
              <a:spcAft>
                <a:spcPts val="6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200" dirty="0">
              <a:solidFill>
                <a:srgbClr val="000000"/>
              </a:solidFill>
            </a:endParaRPr>
          </a:p>
        </p:txBody>
      </p:sp>
      <p:sp>
        <p:nvSpPr>
          <p:cNvPr id="65543" name="Text Box 5"/>
          <p:cNvSpPr txBox="1">
            <a:spLocks noChangeArrowheads="1"/>
          </p:cNvSpPr>
          <p:nvPr/>
        </p:nvSpPr>
        <p:spPr bwMode="auto">
          <a:xfrm>
            <a:off x="3851275" y="9429750"/>
            <a:ext cx="2946400" cy="496888"/>
          </a:xfrm>
          <a:prstGeom prst="rect">
            <a:avLst/>
          </a:prstGeom>
          <a:noFill/>
          <a:ln w="9525">
            <a:noFill/>
            <a:round/>
            <a:headEnd/>
            <a:tailEnd/>
          </a:ln>
        </p:spPr>
        <p:txBody>
          <a:bodyPr lIns="75600" tIns="75600" rIns="75600" bIns="43200" anchor="b"/>
          <a:lstStyle/>
          <a:p>
            <a:pPr algn="r">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ABF8F003-0669-42FB-885B-D370A43C5602}" type="slidenum">
              <a:rPr lang="de-DE" sz="1200">
                <a:solidFill>
                  <a:srgbClr val="FFFFFF"/>
                </a:solidFill>
              </a:rPr>
              <a:pPr algn="r">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16</a:t>
            </a:fld>
            <a:endParaRPr lang="de-DE" sz="1200" dirty="0">
              <a:solidFill>
                <a:srgbClr val="FFFFFF"/>
              </a:solidFill>
            </a:endParaRPr>
          </a:p>
        </p:txBody>
      </p:sp>
    </p:spTree>
    <p:extLst>
      <p:ext uri="{BB962C8B-B14F-4D97-AF65-F5344CB8AC3E}">
        <p14:creationId xmlns:p14="http://schemas.microsoft.com/office/powerpoint/2010/main" xmlns="" val="231609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11"/>
          <p:cNvSpPr>
            <a:spLocks noGrp="1" noChangeArrowheads="1"/>
          </p:cNvSpPr>
          <p:nvPr>
            <p:ph type="sldNum" sz="quarter"/>
          </p:nvPr>
        </p:nvSpPr>
        <p:spPr>
          <a:noFill/>
          <a:ln/>
        </p:spPr>
        <p:txBody>
          <a:bodyPr/>
          <a:lstStyle/>
          <a:p>
            <a:fld id="{F50D2432-A258-45D9-AA61-5C2A330BE22B}" type="slidenum">
              <a:rPr lang="de-DE"/>
              <a:pPr/>
              <a:t>17</a:t>
            </a:fld>
            <a:endParaRPr lang="de-DE" dirty="0"/>
          </a:p>
        </p:txBody>
      </p:sp>
      <p:sp>
        <p:nvSpPr>
          <p:cNvPr id="66563"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66564" name="Text Box 2"/>
          <p:cNvSpPr txBox="1">
            <a:spLocks noChangeArrowheads="1"/>
          </p:cNvSpPr>
          <p:nvPr/>
        </p:nvSpPr>
        <p:spPr bwMode="auto">
          <a:xfrm>
            <a:off x="906463" y="4714875"/>
            <a:ext cx="4978400" cy="4460875"/>
          </a:xfrm>
          <a:prstGeom prst="rect">
            <a:avLst/>
          </a:prstGeom>
          <a:noFill/>
          <a:ln w="9525">
            <a:noFill/>
            <a:round/>
            <a:headEnd/>
            <a:tailEnd/>
          </a:ln>
        </p:spPr>
        <p:txBody>
          <a:bodyPr lIns="75589" tIns="75589" rIns="75589" bIns="43194"/>
          <a:lstStyle/>
          <a:p>
            <a:pPr>
              <a:buFont typeface="Arial" charset="0"/>
              <a:buChar char="•"/>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r>
              <a:rPr lang="de-DE" sz="1200" dirty="0">
                <a:solidFill>
                  <a:srgbClr val="000000"/>
                </a:solidFill>
                <a:latin typeface="Calibri" pitchFamily="34" charset="0"/>
              </a:rPr>
              <a:t>Halo-Effekt </a:t>
            </a:r>
          </a:p>
          <a:p>
            <a:pPr>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r>
              <a:rPr lang="de-DE" sz="1200" dirty="0">
                <a:solidFill>
                  <a:srgbClr val="000000"/>
                </a:solidFill>
                <a:latin typeface="Wingdings" pitchFamily="2" charset="2"/>
              </a:rPr>
              <a:t></a:t>
            </a:r>
            <a:r>
              <a:rPr lang="de-DE" sz="1200" dirty="0">
                <a:solidFill>
                  <a:srgbClr val="000000"/>
                </a:solidFill>
                <a:latin typeface="Calibri" pitchFamily="34" charset="0"/>
              </a:rPr>
              <a:t> Beurteilung mehrerer Merkmale in Abhängigkeit von einem Pauschalurteil: Äußeres Erscheinungsbild eines Schülers, seine Vorgeschichte, sein Verhalten ‚überstrahlt</a:t>
            </a:r>
            <a:r>
              <a:rPr lang="de-DE" altLang="de-DE" sz="1200" dirty="0">
                <a:solidFill>
                  <a:srgbClr val="000000"/>
                </a:solidFill>
                <a:latin typeface="Calibri" pitchFamily="34" charset="0"/>
              </a:rPr>
              <a:t>‘</a:t>
            </a:r>
            <a:r>
              <a:rPr lang="de-DE" sz="1200" dirty="0">
                <a:solidFill>
                  <a:srgbClr val="000000"/>
                </a:solidFill>
                <a:latin typeface="Calibri" pitchFamily="34" charset="0"/>
              </a:rPr>
              <a:t> alle weiteren Wahrnehmungen</a:t>
            </a:r>
          </a:p>
          <a:p>
            <a:pPr>
              <a:buFont typeface="Arial" charset="0"/>
              <a:buChar char="•"/>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r>
              <a:rPr lang="de-DE" sz="1200" dirty="0">
                <a:solidFill>
                  <a:srgbClr val="000000"/>
                </a:solidFill>
                <a:latin typeface="Calibri" pitchFamily="34" charset="0"/>
              </a:rPr>
              <a:t>Milde-Härte-Effekt </a:t>
            </a:r>
          </a:p>
          <a:p>
            <a:pPr>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r>
              <a:rPr lang="de-DE" sz="1200" dirty="0">
                <a:solidFill>
                  <a:srgbClr val="000000"/>
                </a:solidFill>
                <a:latin typeface="Wingdings" pitchFamily="2" charset="2"/>
              </a:rPr>
              <a:t></a:t>
            </a:r>
            <a:r>
              <a:rPr lang="de-DE" sz="1200" dirty="0">
                <a:solidFill>
                  <a:srgbClr val="000000"/>
                </a:solidFill>
                <a:latin typeface="Calibri" pitchFamily="34" charset="0"/>
              </a:rPr>
              <a:t> Zu positives bzw. zu negatives Urteilen: Pauschalisierendes, mentales Konstrukt über ‚den</a:t>
            </a:r>
            <a:r>
              <a:rPr lang="de-DE" altLang="de-DE" sz="1200" dirty="0">
                <a:solidFill>
                  <a:srgbClr val="000000"/>
                </a:solidFill>
                <a:latin typeface="Calibri" pitchFamily="34" charset="0"/>
              </a:rPr>
              <a:t>‘</a:t>
            </a:r>
            <a:r>
              <a:rPr lang="de-DE" sz="1200" dirty="0">
                <a:solidFill>
                  <a:srgbClr val="000000"/>
                </a:solidFill>
                <a:latin typeface="Calibri" pitchFamily="34" charset="0"/>
              </a:rPr>
              <a:t> Schüler in Klasse 5 oder 8 etc. führt zu besonders milden bzw. strengen Bewertungen.</a:t>
            </a:r>
          </a:p>
          <a:p>
            <a:pPr>
              <a:buFont typeface="Arial" charset="0"/>
              <a:buChar char="•"/>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r>
              <a:rPr lang="de-DE" sz="1200" dirty="0">
                <a:solidFill>
                  <a:srgbClr val="000000"/>
                </a:solidFill>
                <a:latin typeface="Calibri" pitchFamily="34" charset="0"/>
              </a:rPr>
              <a:t>Zentrale Tendenz</a:t>
            </a:r>
          </a:p>
          <a:p>
            <a:pPr>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r>
              <a:rPr lang="de-DE" sz="1200" dirty="0">
                <a:solidFill>
                  <a:srgbClr val="000000"/>
                </a:solidFill>
                <a:latin typeface="Wingdings" pitchFamily="2" charset="2"/>
              </a:rPr>
              <a:t></a:t>
            </a:r>
            <a:r>
              <a:rPr lang="de-DE" sz="1200" dirty="0">
                <a:solidFill>
                  <a:srgbClr val="000000"/>
                </a:solidFill>
                <a:latin typeface="Calibri" pitchFamily="34" charset="0"/>
              </a:rPr>
              <a:t> Bevorzugung von Bewertungen im mittleren Skalenbereich: Bei der Arbeit mit Fragebögen werden Mittelwerte (Skala 1-5 bzw. 1-10) überdurchschnittlich bevorzugt.</a:t>
            </a:r>
          </a:p>
          <a:p>
            <a:pPr>
              <a:buFont typeface="Arial" charset="0"/>
              <a:buChar char="•"/>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r>
              <a:rPr lang="de-DE" sz="1200" dirty="0">
                <a:solidFill>
                  <a:srgbClr val="000000"/>
                </a:solidFill>
                <a:latin typeface="Calibri" pitchFamily="34" charset="0"/>
              </a:rPr>
              <a:t>Primacy-Recency-Effekt</a:t>
            </a:r>
          </a:p>
          <a:p>
            <a:pPr>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r>
              <a:rPr lang="de-DE" sz="1200" dirty="0">
                <a:solidFill>
                  <a:srgbClr val="000000"/>
                </a:solidFill>
                <a:latin typeface="Wingdings" pitchFamily="2" charset="2"/>
              </a:rPr>
              <a:t></a:t>
            </a:r>
            <a:r>
              <a:rPr lang="de-DE" sz="1200" dirty="0">
                <a:solidFill>
                  <a:srgbClr val="000000"/>
                </a:solidFill>
                <a:latin typeface="Calibri" pitchFamily="34" charset="0"/>
              </a:rPr>
              <a:t> Abhängigkeit der folgenden Bewertung von anfänglichen (Extrem-)Werten: Anfängliche Korrektur der Klassenarbeiten der erfahrungsgemäß Leistungsschwächsten oder –stärksten wirkt sich auf die Beurteilung der folgenden Arbeiten</a:t>
            </a:r>
          </a:p>
          <a:p>
            <a:pPr>
              <a:spcBef>
                <a:spcPts val="450"/>
              </a:spcBef>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endParaRPr lang="de-DE" sz="1200" dirty="0">
              <a:solidFill>
                <a:srgbClr val="000000"/>
              </a:solidFill>
              <a:latin typeface="Calibri" pitchFamily="34" charset="0"/>
            </a:endParaRPr>
          </a:p>
        </p:txBody>
      </p:sp>
      <p:sp>
        <p:nvSpPr>
          <p:cNvPr id="66565" name="Text Box 3"/>
          <p:cNvSpPr txBox="1">
            <a:spLocks noChangeArrowheads="1"/>
          </p:cNvSpPr>
          <p:nvPr/>
        </p:nvSpPr>
        <p:spPr bwMode="auto">
          <a:xfrm>
            <a:off x="3851275" y="9429750"/>
            <a:ext cx="2940050" cy="490538"/>
          </a:xfrm>
          <a:prstGeom prst="rect">
            <a:avLst/>
          </a:prstGeom>
          <a:noFill/>
          <a:ln w="9525">
            <a:noFill/>
            <a:round/>
            <a:headEnd/>
            <a:tailEnd/>
          </a:ln>
        </p:spPr>
        <p:txBody>
          <a:bodyPr lIns="75589" tIns="75589" rIns="75589" bIns="43194" anchor="b"/>
          <a:lstStyle/>
          <a:p>
            <a:pPr algn="r" eaLnBrk="1" hangingPunct="1">
              <a:lnSpc>
                <a:spcPts val="2563"/>
              </a:lnSpc>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fld id="{FA42B449-FB9D-44F8-9854-14AB541E3CA8}" type="slidenum">
              <a:rPr lang="de-DE" sz="1200">
                <a:solidFill>
                  <a:srgbClr val="FFFFFF"/>
                </a:solidFill>
              </a:rPr>
              <a:pPr algn="r" eaLnBrk="1" hangingPunct="1">
                <a:lnSpc>
                  <a:spcPts val="2563"/>
                </a:lnSpc>
                <a:tabLst>
                  <a:tab pos="0" algn="l"/>
                  <a:tab pos="446088" algn="l"/>
                  <a:tab pos="895350" algn="l"/>
                  <a:tab pos="1344613" algn="l"/>
                  <a:tab pos="1793875" algn="l"/>
                  <a:tab pos="2241550" algn="l"/>
                  <a:tab pos="2692400" algn="l"/>
                  <a:tab pos="3141663" algn="l"/>
                  <a:tab pos="3590925" algn="l"/>
                  <a:tab pos="4040188" algn="l"/>
                  <a:tab pos="4487863" algn="l"/>
                  <a:tab pos="4937125" algn="l"/>
                  <a:tab pos="5387975" algn="l"/>
                  <a:tab pos="5837238" algn="l"/>
                  <a:tab pos="6284913" algn="l"/>
                  <a:tab pos="6734175" algn="l"/>
                  <a:tab pos="7183438" algn="l"/>
                  <a:tab pos="7634288" algn="l"/>
                  <a:tab pos="8083550" algn="l"/>
                  <a:tab pos="8531225" algn="l"/>
                  <a:tab pos="8980488" algn="l"/>
                </a:tabLst>
              </a:pPr>
              <a:t>17</a:t>
            </a:fld>
            <a:endParaRPr lang="de-DE" sz="1200" dirty="0">
              <a:solidFill>
                <a:srgbClr val="FFFFFF"/>
              </a:solidFill>
            </a:endParaRPr>
          </a:p>
        </p:txBody>
      </p:sp>
      <p:sp>
        <p:nvSpPr>
          <p:cNvPr id="66566" name="Notizenplatzhalter 5"/>
          <p:cNvSpPr>
            <a:spLocks noGrp="1"/>
          </p:cNvSpPr>
          <p:nvPr>
            <p:ph type="body" idx="1"/>
          </p:nvPr>
        </p:nvSpPr>
        <p:spPr>
          <a:noFill/>
          <a:ln/>
        </p:spPr>
        <p:txBody>
          <a:bodyPr/>
          <a:lstStyle/>
          <a:p>
            <a:r>
              <a:rPr lang="de-DE" sz="1000" dirty="0" smtClean="0">
                <a:latin typeface="Times New Roman" pitchFamily="18" charset="0"/>
                <a:ea typeface="ＭＳ Ｐゴシック" pitchFamily="34" charset="-128"/>
              </a:rPr>
              <a:t>Wenn S1 Regeln hätte, dann würden sie vielleicht</a:t>
            </a:r>
            <a:r>
              <a:rPr lang="de-DE" sz="1000" baseline="0" dirty="0" smtClean="0">
                <a:latin typeface="Times New Roman" pitchFamily="18" charset="0"/>
                <a:ea typeface="ＭＳ Ｐゴシック" pitchFamily="34" charset="-128"/>
              </a:rPr>
              <a:t> s</a:t>
            </a:r>
            <a:r>
              <a:rPr lang="de-DE" sz="1000" dirty="0" smtClean="0">
                <a:latin typeface="Times New Roman" pitchFamily="18" charset="0"/>
                <a:ea typeface="ＭＳ Ｐゴシック" pitchFamily="34" charset="-128"/>
              </a:rPr>
              <a:t>o lauten:</a:t>
            </a:r>
          </a:p>
          <a:p>
            <a:pPr>
              <a:buFont typeface="Times New Roman" pitchFamily="18" charset="0"/>
              <a:buChar char="•"/>
            </a:pPr>
            <a:r>
              <a:rPr lang="de-DE" sz="1000" dirty="0" smtClean="0">
                <a:latin typeface="Times New Roman" pitchFamily="18" charset="0"/>
                <a:ea typeface="ＭＳ Ｐゴシック" pitchFamily="34" charset="-128"/>
              </a:rPr>
              <a:t> Halo-Effekt</a:t>
            </a:r>
          </a:p>
          <a:p>
            <a:pPr>
              <a:buFont typeface="Wingdings" pitchFamily="2" charset="2"/>
              <a:buChar char="à"/>
            </a:pPr>
            <a:r>
              <a:rPr lang="de-DE" sz="1000" dirty="0" smtClean="0">
                <a:latin typeface="Times New Roman" pitchFamily="18" charset="0"/>
                <a:ea typeface="ＭＳ Ｐゴシック" pitchFamily="34" charset="-128"/>
                <a:sym typeface="Wingdings" pitchFamily="2" charset="2"/>
              </a:rPr>
              <a:t>Beurteilung mehrerer Merkmale in Abhängigkeit von einem Pauschalurteil: Äußeres Erscheinungsbild einer Schülerin / eines Schülers, ihre/seine Vorgeschichte, ihr/sein Verhalten „überstrahlen</a:t>
            </a:r>
            <a:r>
              <a:rPr lang="de-DE" altLang="de-DE" sz="1000" dirty="0" smtClean="0">
                <a:latin typeface="Times New Roman" pitchFamily="18" charset="0"/>
                <a:ea typeface="ＭＳ Ｐゴシック" pitchFamily="34" charset="-128"/>
                <a:sym typeface="Wingdings" pitchFamily="2" charset="2"/>
              </a:rPr>
              <a:t>“</a:t>
            </a:r>
            <a:r>
              <a:rPr lang="de-DE" sz="1000" dirty="0" smtClean="0">
                <a:latin typeface="Times New Roman" pitchFamily="18" charset="0"/>
                <a:ea typeface="ＭＳ Ｐゴシック" pitchFamily="34" charset="-128"/>
                <a:sym typeface="Wingdings" pitchFamily="2" charset="2"/>
              </a:rPr>
              <a:t> alle weiteren Wahrnehmungen</a:t>
            </a:r>
          </a:p>
          <a:p>
            <a:r>
              <a:rPr lang="de-DE" sz="1000" dirty="0" smtClean="0">
                <a:latin typeface="Times New Roman" pitchFamily="18" charset="0"/>
                <a:ea typeface="ＭＳ Ｐゴシック" pitchFamily="34" charset="-128"/>
              </a:rPr>
              <a:t>Nehmen wir an, Sie haben sich für den Jungen entschieden, da Sie in ihm einen kritischen und kreativen Kopf und somit eine Bereicherung für Ihre Lerngruppe sehen. Woher Sie das wissen? Nun, das in Ihren Augen erfrischend provokante und rebellische Äußere überstrahlt alles andere, Ihr Urteil folgt der impliziten Hypothese: „Wenn ein Schüler so aussieht, dann steckt dahinter ein kritischer und kreativer Kopf.</a:t>
            </a:r>
            <a:r>
              <a:rPr lang="de-DE" altLang="de-DE" sz="1000" dirty="0" smtClean="0">
                <a:latin typeface="Times New Roman" pitchFamily="18" charset="0"/>
                <a:ea typeface="ＭＳ Ｐゴシック" pitchFamily="34" charset="-128"/>
              </a:rPr>
              <a:t>“</a:t>
            </a:r>
            <a:endParaRPr lang="de-DE" sz="1000" dirty="0" smtClean="0">
              <a:latin typeface="Times New Roman" pitchFamily="18" charset="0"/>
              <a:ea typeface="ＭＳ Ｐゴシック" pitchFamily="34" charset="-128"/>
            </a:endParaRPr>
          </a:p>
          <a:p>
            <a:r>
              <a:rPr lang="de-DE" sz="1000" dirty="0" smtClean="0">
                <a:latin typeface="Times New Roman" pitchFamily="18" charset="0"/>
                <a:ea typeface="ＭＳ Ｐゴシック" pitchFamily="34" charset="-128"/>
              </a:rPr>
              <a:t>Nehmen wir weiterhin an, Ihr neuer Schüler unternimmt in den nächsten Wochen und Monaten nichts, um Ihr Urteil als krasses Fehlurteil zu offenbaren. Sie werden ihn weiterhin als besonders kreativ und kritisch wahrnehmen, was sich natürlich auch positiv auf seine Leistungen und sein Selbstbild auswirkt. Solange der rebellische „Heiligenschein</a:t>
            </a:r>
            <a:r>
              <a:rPr lang="de-DE" altLang="de-DE" sz="1000" dirty="0" smtClean="0">
                <a:latin typeface="Times New Roman" pitchFamily="18" charset="0"/>
                <a:ea typeface="ＭＳ Ｐゴシック" pitchFamily="34" charset="-128"/>
              </a:rPr>
              <a:t>“</a:t>
            </a:r>
            <a:r>
              <a:rPr lang="de-DE" sz="1000" dirty="0" smtClean="0">
                <a:latin typeface="Times New Roman" pitchFamily="18" charset="0"/>
                <a:ea typeface="ＭＳ Ｐゴシック" pitchFamily="34" charset="-128"/>
              </a:rPr>
              <a:t> (engl.: halo) bestehen bleibt, wird auch Ihre Wahrnehmung entsprechend gefiltert. </a:t>
            </a:r>
          </a:p>
          <a:p>
            <a:pPr>
              <a:buFont typeface="Times New Roman" pitchFamily="18" charset="0"/>
              <a:buChar char="•"/>
            </a:pPr>
            <a:r>
              <a:rPr lang="de-DE" sz="1000" dirty="0" smtClean="0">
                <a:latin typeface="Times New Roman" pitchFamily="18" charset="0"/>
                <a:ea typeface="ＭＳ Ｐゴシック" pitchFamily="34" charset="-128"/>
              </a:rPr>
              <a:t> Milde-Härte-Effekt </a:t>
            </a:r>
          </a:p>
          <a:p>
            <a:pPr>
              <a:buFont typeface="Wingdings"/>
              <a:buChar char="à"/>
            </a:pPr>
            <a:r>
              <a:rPr lang="de-DE" sz="1000" dirty="0" smtClean="0">
                <a:latin typeface="Times New Roman" pitchFamily="18" charset="0"/>
                <a:ea typeface="ＭＳ Ｐゴシック" pitchFamily="34" charset="-128"/>
                <a:sym typeface="Wingdings" pitchFamily="2" charset="2"/>
              </a:rPr>
              <a:t>Zu positives bzw. zu negatives Urteilen: Pauschalisierendes, mentales Konstrukt über „den</a:t>
            </a:r>
            <a:r>
              <a:rPr lang="de-DE" altLang="de-DE" sz="1000" dirty="0" smtClean="0">
                <a:latin typeface="Times New Roman" pitchFamily="18" charset="0"/>
                <a:ea typeface="ＭＳ Ｐゴシック" pitchFamily="34" charset="-128"/>
                <a:sym typeface="Wingdings" pitchFamily="2" charset="2"/>
              </a:rPr>
              <a:t>“</a:t>
            </a:r>
            <a:r>
              <a:rPr lang="de-DE" sz="1000" dirty="0" smtClean="0">
                <a:latin typeface="Times New Roman" pitchFamily="18" charset="0"/>
                <a:ea typeface="ＭＳ Ｐゴシック" pitchFamily="34" charset="-128"/>
                <a:sym typeface="Wingdings" pitchFamily="2" charset="2"/>
              </a:rPr>
              <a:t> Schüler in Klasse 5 oder 8 etc. führt zu besonders milden bzw. strengen Bewertungen.</a:t>
            </a:r>
            <a:endParaRPr lang="de-DE" sz="1000" dirty="0" smtClean="0">
              <a:latin typeface="Times New Roman" pitchFamily="18" charset="0"/>
              <a:ea typeface="ＭＳ Ｐゴシック" pitchFamily="34" charset="-128"/>
            </a:endParaRPr>
          </a:p>
          <a:p>
            <a:pPr>
              <a:buFont typeface="Times New Roman" pitchFamily="18" charset="0"/>
              <a:buChar char="•"/>
            </a:pPr>
            <a:r>
              <a:rPr lang="de-DE" sz="1000" dirty="0" smtClean="0">
                <a:latin typeface="Times New Roman" pitchFamily="18" charset="0"/>
                <a:ea typeface="ＭＳ Ｐゴシック" pitchFamily="34" charset="-128"/>
              </a:rPr>
              <a:t> Zentrale Tendenz</a:t>
            </a:r>
          </a:p>
          <a:p>
            <a:r>
              <a:rPr lang="de-DE" sz="1000" dirty="0" smtClean="0">
                <a:latin typeface="Times New Roman" pitchFamily="18" charset="0"/>
                <a:ea typeface="ＭＳ Ｐゴシック" pitchFamily="34" charset="-128"/>
                <a:sym typeface="Wingdings" pitchFamily="2" charset="2"/>
              </a:rPr>
              <a:t> Bevorzugung von Bewertungen im mittleren Skalenbereich: Bei der Arbeit mit Fragebögen werden Mittelwerte (Skala 1</a:t>
            </a:r>
            <a:r>
              <a:rPr lang="de-DE" sz="1000" dirty="0" smtClean="0">
                <a:latin typeface="Times New Roman" pitchFamily="18" charset="0"/>
                <a:ea typeface="ＭＳ Ｐゴシック" pitchFamily="34" charset="-128"/>
              </a:rPr>
              <a:t>–</a:t>
            </a:r>
            <a:r>
              <a:rPr lang="de-DE" sz="1000" dirty="0" smtClean="0">
                <a:latin typeface="Times New Roman" pitchFamily="18" charset="0"/>
                <a:ea typeface="ＭＳ Ｐゴシック" pitchFamily="34" charset="-128"/>
                <a:sym typeface="Wingdings" pitchFamily="2" charset="2"/>
              </a:rPr>
              <a:t>5 bzw. 1</a:t>
            </a:r>
            <a:r>
              <a:rPr lang="de-DE" sz="1000" dirty="0" smtClean="0">
                <a:latin typeface="Times New Roman" pitchFamily="18" charset="0"/>
                <a:ea typeface="ＭＳ Ｐゴシック" pitchFamily="34" charset="-128"/>
              </a:rPr>
              <a:t>–</a:t>
            </a:r>
            <a:r>
              <a:rPr lang="de-DE" sz="1000" dirty="0" smtClean="0">
                <a:latin typeface="Times New Roman" pitchFamily="18" charset="0"/>
                <a:ea typeface="ＭＳ Ｐゴシック" pitchFamily="34" charset="-128"/>
                <a:sym typeface="Wingdings" pitchFamily="2" charset="2"/>
              </a:rPr>
              <a:t>10) überdurchschnittlich bevorzugt.</a:t>
            </a:r>
            <a:endParaRPr lang="de-DE" sz="1000" dirty="0" smtClean="0">
              <a:latin typeface="Times New Roman" pitchFamily="18" charset="0"/>
              <a:ea typeface="ＭＳ Ｐゴシック" pitchFamily="34" charset="-128"/>
            </a:endParaRPr>
          </a:p>
          <a:p>
            <a:pPr>
              <a:buFont typeface="Times New Roman" pitchFamily="18" charset="0"/>
              <a:buChar char="•"/>
            </a:pPr>
            <a:r>
              <a:rPr lang="de-DE" sz="1000" dirty="0" smtClean="0">
                <a:latin typeface="Times New Roman" pitchFamily="18" charset="0"/>
                <a:ea typeface="ＭＳ Ｐゴシック" pitchFamily="34" charset="-128"/>
              </a:rPr>
              <a:t> Primacy-Recency-Effekt</a:t>
            </a:r>
          </a:p>
          <a:p>
            <a:r>
              <a:rPr lang="de-DE" sz="1000" dirty="0" smtClean="0">
                <a:latin typeface="Times New Roman" pitchFamily="18" charset="0"/>
                <a:ea typeface="ＭＳ Ｐゴシック" pitchFamily="34" charset="-128"/>
                <a:sym typeface="Wingdings" pitchFamily="2" charset="2"/>
              </a:rPr>
              <a:t> Abhängigkeit der folgenden Bewertung von anfänglichen (Extrem-)Werten: Anfängliche Korrektur der Klassenarbeiten der erfahrungsgemäß Leistungsschwächsten oder -stärksten wirkt sich auf die Beurteilung der folgenden Arbeiten aus.</a:t>
            </a:r>
            <a:endParaRPr lang="de-DE" sz="1000" dirty="0" smtClean="0">
              <a:latin typeface="Times New Roman" pitchFamily="18" charset="0"/>
              <a:ea typeface="ＭＳ Ｐゴシック" pitchFamily="34" charset="-128"/>
            </a:endParaRPr>
          </a:p>
          <a:p>
            <a:endParaRPr 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xmlns="" val="1806734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8"/>
          <p:cNvSpPr>
            <a:spLocks noGrp="1" noChangeArrowheads="1"/>
          </p:cNvSpPr>
          <p:nvPr>
            <p:ph type="sldNum" sz="quarter"/>
          </p:nvPr>
        </p:nvSpPr>
        <p:spPr>
          <a:noFill/>
          <a:ln/>
        </p:spPr>
        <p:txBody>
          <a:bodyPr/>
          <a:lstStyle/>
          <a:p>
            <a:fld id="{AF44D5C8-674A-4B44-B8DE-ADE19FA9DAB3}" type="slidenum">
              <a:rPr lang="de-DE"/>
              <a:pPr/>
              <a:t>18</a:t>
            </a:fld>
            <a:endParaRPr lang="de-DE" dirty="0"/>
          </a:p>
        </p:txBody>
      </p:sp>
      <p:sp>
        <p:nvSpPr>
          <p:cNvPr id="67587" name="Text Box 1"/>
          <p:cNvSpPr txBox="1">
            <a:spLocks noChangeArrowheads="1"/>
          </p:cNvSpPr>
          <p:nvPr/>
        </p:nvSpPr>
        <p:spPr bwMode="auto">
          <a:xfrm>
            <a:off x="3851275" y="9429750"/>
            <a:ext cx="2944813" cy="495300"/>
          </a:xfrm>
          <a:prstGeom prst="rect">
            <a:avLst/>
          </a:prstGeom>
          <a:noFill/>
          <a:ln w="9525">
            <a:noFill/>
            <a:round/>
            <a:headEnd/>
            <a:tailEnd/>
          </a:ln>
        </p:spPr>
        <p:txBody>
          <a:bodyPr lIns="75600" tIns="75600" rIns="75600" bIns="43200" anchor="b"/>
          <a:lstStyle/>
          <a:p>
            <a:pPr algn="r" eaLnBrk="1" hangingPunct="1">
              <a:lnSpc>
                <a:spcPts val="2575"/>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2268BDAC-3D7B-4BE6-AF98-B64DB3D08CE9}" type="slidenum">
              <a:rPr lang="de-DE" sz="1200">
                <a:solidFill>
                  <a:srgbClr val="FFFFFF"/>
                </a:solidFill>
                <a:latin typeface="Times New Roman" pitchFamily="18" charset="0"/>
              </a:rPr>
              <a:pPr algn="r" eaLnBrk="1" hangingPunct="1">
                <a:lnSpc>
                  <a:spcPts val="2575"/>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18</a:t>
            </a:fld>
            <a:endParaRPr lang="de-DE" sz="1200" dirty="0">
              <a:solidFill>
                <a:srgbClr val="FFFFFF"/>
              </a:solidFill>
              <a:latin typeface="Times New Roman" pitchFamily="18" charset="0"/>
            </a:endParaRPr>
          </a:p>
        </p:txBody>
      </p:sp>
      <p:sp>
        <p:nvSpPr>
          <p:cNvPr id="67588" name="Rectangle 2"/>
          <p:cNvSpPr>
            <a:spLocks noGrp="1" noRot="1" noChangeAspect="1" noChangeArrowheads="1" noTextEdit="1"/>
          </p:cNvSpPr>
          <p:nvPr>
            <p:ph type="sldImg"/>
          </p:nvPr>
        </p:nvSpPr>
        <p:spPr>
          <a:xfrm>
            <a:off x="919163" y="746125"/>
            <a:ext cx="4959350" cy="3721100"/>
          </a:xfrm>
          <a:solidFill>
            <a:srgbClr val="FFFFFF"/>
          </a:solidFill>
          <a:ln/>
        </p:spPr>
      </p:sp>
      <p:sp>
        <p:nvSpPr>
          <p:cNvPr id="67589" name="Text Box 3"/>
          <p:cNvSpPr>
            <a:spLocks noGrp="1" noChangeArrowheads="1"/>
          </p:cNvSpPr>
          <p:nvPr>
            <p:ph type="body" idx="1"/>
          </p:nvPr>
        </p:nvSpPr>
        <p:spPr>
          <a:xfrm>
            <a:off x="906463" y="4714875"/>
            <a:ext cx="4984750" cy="4467225"/>
          </a:xfrm>
          <a:noFill/>
          <a:ln/>
        </p:spPr>
        <p:txBody>
          <a:bodyPr anchor="ctr"/>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latin typeface="Times New Roman" pitchFamily="18" charset="0"/>
                <a:ea typeface="ＭＳ Ｐゴシック" pitchFamily="34" charset="-128"/>
              </a:rPr>
              <a:t>Ausschlaggebend sind eigentlich nicht die Wahrnehmungen, sondern unsere Erwartungen und bestehenden Urteile, die über die Brechung bestimmter Wahrnehmungen durch mentale Konstrukte, „Ideen</a:t>
            </a:r>
            <a:r>
              <a:rPr lang="de-DE" altLang="de-DE" dirty="0" smtClean="0">
                <a:latin typeface="Times New Roman" pitchFamily="18" charset="0"/>
                <a:ea typeface="ＭＳ Ｐゴシック" pitchFamily="34" charset="-128"/>
              </a:rPr>
              <a:t>“</a:t>
            </a:r>
            <a:r>
              <a:rPr lang="de-DE" dirty="0" smtClean="0">
                <a:latin typeface="Times New Roman" pitchFamily="18" charset="0"/>
                <a:ea typeface="ＭＳ Ｐゴシック" pitchFamily="34" charset="-128"/>
              </a:rPr>
              <a:t>, geprägt werden. Man sieht, was man sehen will.</a:t>
            </a:r>
          </a:p>
        </p:txBody>
      </p:sp>
      <p:sp>
        <p:nvSpPr>
          <p:cNvPr id="67590" name="Text Box 4"/>
          <p:cNvSpPr txBox="1">
            <a:spLocks noChangeArrowheads="1"/>
          </p:cNvSpPr>
          <p:nvPr/>
        </p:nvSpPr>
        <p:spPr bwMode="auto">
          <a:xfrm>
            <a:off x="3851275" y="9429750"/>
            <a:ext cx="2946400" cy="496888"/>
          </a:xfrm>
          <a:prstGeom prst="rect">
            <a:avLst/>
          </a:prstGeom>
          <a:noFill/>
          <a:ln w="9525">
            <a:noFill/>
            <a:round/>
            <a:headEnd/>
            <a:tailEnd/>
          </a:ln>
        </p:spPr>
        <p:txBody>
          <a:bodyPr lIns="75600" tIns="75600" rIns="75600" bIns="43200" anchor="b"/>
          <a:lstStyle/>
          <a:p>
            <a:pPr algn="r" eaLnBrk="1" hangingPunct="1">
              <a:lnSpc>
                <a:spcPts val="2575"/>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D7DF353B-4E1A-4E55-99B6-0F46A8382E8C}" type="slidenum">
              <a:rPr lang="de-DE" sz="1200">
                <a:solidFill>
                  <a:srgbClr val="FFFFFF"/>
                </a:solidFill>
              </a:rPr>
              <a:pPr algn="r" eaLnBrk="1" hangingPunct="1">
                <a:lnSpc>
                  <a:spcPts val="2575"/>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18</a:t>
            </a:fld>
            <a:endParaRPr lang="de-DE" sz="1200" dirty="0">
              <a:solidFill>
                <a:srgbClr val="FFFFFF"/>
              </a:solidFill>
            </a:endParaRPr>
          </a:p>
        </p:txBody>
      </p:sp>
    </p:spTree>
    <p:extLst>
      <p:ext uri="{BB962C8B-B14F-4D97-AF65-F5344CB8AC3E}">
        <p14:creationId xmlns:p14="http://schemas.microsoft.com/office/powerpoint/2010/main" xmlns="" val="4229496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8"/>
          <p:cNvSpPr>
            <a:spLocks noGrp="1" noChangeArrowheads="1"/>
          </p:cNvSpPr>
          <p:nvPr>
            <p:ph type="sldNum" sz="quarter"/>
          </p:nvPr>
        </p:nvSpPr>
        <p:spPr>
          <a:noFill/>
          <a:ln/>
        </p:spPr>
        <p:txBody>
          <a:bodyPr/>
          <a:lstStyle/>
          <a:p>
            <a:fld id="{07C5FD3A-2DC9-4EC3-BD35-492A1C74158C}" type="slidenum">
              <a:rPr lang="de-DE"/>
              <a:pPr/>
              <a:t>19</a:t>
            </a:fld>
            <a:endParaRPr lang="de-DE" dirty="0"/>
          </a:p>
        </p:txBody>
      </p:sp>
      <p:sp>
        <p:nvSpPr>
          <p:cNvPr id="68611" name="Text Box 1"/>
          <p:cNvSpPr txBox="1">
            <a:spLocks noChangeArrowheads="1"/>
          </p:cNvSpPr>
          <p:nvPr/>
        </p:nvSpPr>
        <p:spPr bwMode="auto">
          <a:xfrm>
            <a:off x="3851275" y="9429750"/>
            <a:ext cx="2944813" cy="495300"/>
          </a:xfrm>
          <a:prstGeom prst="rect">
            <a:avLst/>
          </a:prstGeom>
          <a:noFill/>
          <a:ln w="9525">
            <a:noFill/>
            <a:round/>
            <a:headEnd/>
            <a:tailEnd/>
          </a:ln>
        </p:spPr>
        <p:txBody>
          <a:bodyPr lIns="75600" tIns="75600" rIns="75600" bIns="43200" anchor="b"/>
          <a:lstStyle/>
          <a:p>
            <a:pPr algn="r" eaLnBrk="1" hangingPunct="1">
              <a:lnSpc>
                <a:spcPts val="2575"/>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047A070C-C651-47AD-B47B-5BF481E5DC0D}" type="slidenum">
              <a:rPr lang="de-DE" sz="1200">
                <a:solidFill>
                  <a:srgbClr val="FFFFFF"/>
                </a:solidFill>
                <a:latin typeface="Times New Roman" pitchFamily="18" charset="0"/>
              </a:rPr>
              <a:pPr algn="r" eaLnBrk="1" hangingPunct="1">
                <a:lnSpc>
                  <a:spcPts val="2575"/>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19</a:t>
            </a:fld>
            <a:endParaRPr lang="de-DE" sz="1200" dirty="0">
              <a:solidFill>
                <a:srgbClr val="FFFFFF"/>
              </a:solidFill>
              <a:latin typeface="Times New Roman" pitchFamily="18" charset="0"/>
            </a:endParaRPr>
          </a:p>
        </p:txBody>
      </p:sp>
      <p:sp>
        <p:nvSpPr>
          <p:cNvPr id="68612" name="Rectangle 2"/>
          <p:cNvSpPr>
            <a:spLocks noGrp="1" noRot="1" noChangeAspect="1" noChangeArrowheads="1" noTextEdit="1"/>
          </p:cNvSpPr>
          <p:nvPr>
            <p:ph type="sldImg"/>
          </p:nvPr>
        </p:nvSpPr>
        <p:spPr>
          <a:xfrm>
            <a:off x="919163" y="746125"/>
            <a:ext cx="4959350" cy="3721100"/>
          </a:xfrm>
          <a:solidFill>
            <a:srgbClr val="FFFFFF"/>
          </a:solidFill>
          <a:ln/>
        </p:spPr>
      </p:sp>
      <p:sp>
        <p:nvSpPr>
          <p:cNvPr id="68613" name="Rectangle 3"/>
          <p:cNvSpPr>
            <a:spLocks noGrp="1" noChangeArrowheads="1"/>
          </p:cNvSpPr>
          <p:nvPr>
            <p:ph type="body" idx="1"/>
          </p:nvPr>
        </p:nvSpPr>
        <p:spPr>
          <a:xfrm>
            <a:off x="906463" y="4714875"/>
            <a:ext cx="4984750" cy="4467225"/>
          </a:xfrm>
          <a:noFill/>
          <a:ln/>
        </p:spPr>
        <p:txBody>
          <a:bodyPr wrap="none" anchor="ctr"/>
          <a:lstStyle/>
          <a:p>
            <a:endParaRPr lang="de-DE" dirty="0" smtClean="0">
              <a:latin typeface="Times New Roman" pitchFamily="18" charset="0"/>
              <a:ea typeface="ＭＳ Ｐゴシック" pitchFamily="34" charset="-128"/>
            </a:endParaRPr>
          </a:p>
        </p:txBody>
      </p:sp>
      <p:sp>
        <p:nvSpPr>
          <p:cNvPr id="68614" name="Text Box 4"/>
          <p:cNvSpPr txBox="1">
            <a:spLocks noChangeArrowheads="1"/>
          </p:cNvSpPr>
          <p:nvPr/>
        </p:nvSpPr>
        <p:spPr bwMode="auto">
          <a:xfrm>
            <a:off x="3851275" y="9429750"/>
            <a:ext cx="2946400" cy="496888"/>
          </a:xfrm>
          <a:prstGeom prst="rect">
            <a:avLst/>
          </a:prstGeom>
          <a:noFill/>
          <a:ln w="9525">
            <a:noFill/>
            <a:round/>
            <a:headEnd/>
            <a:tailEnd/>
          </a:ln>
        </p:spPr>
        <p:txBody>
          <a:bodyPr lIns="75600" tIns="75600" rIns="75600" bIns="43200" anchor="b"/>
          <a:lstStyle/>
          <a:p>
            <a:pPr algn="r" eaLnBrk="1" hangingPunct="1">
              <a:lnSpc>
                <a:spcPts val="2575"/>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31A0E241-4906-43B5-A388-FDEB25087A8D}" type="slidenum">
              <a:rPr lang="de-DE" sz="1200">
                <a:solidFill>
                  <a:srgbClr val="FFFFFF"/>
                </a:solidFill>
              </a:rPr>
              <a:pPr algn="r" eaLnBrk="1" hangingPunct="1">
                <a:lnSpc>
                  <a:spcPts val="2575"/>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19</a:t>
            </a:fld>
            <a:endParaRPr lang="de-DE" sz="1200" dirty="0">
              <a:solidFill>
                <a:srgbClr val="FFFFFF"/>
              </a:solidFill>
            </a:endParaRPr>
          </a:p>
        </p:txBody>
      </p:sp>
    </p:spTree>
    <p:extLst>
      <p:ext uri="{BB962C8B-B14F-4D97-AF65-F5344CB8AC3E}">
        <p14:creationId xmlns:p14="http://schemas.microsoft.com/office/powerpoint/2010/main" xmlns="" val="2951625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Folienbildplatzhalter 1"/>
          <p:cNvSpPr>
            <a:spLocks noGrp="1" noRot="1" noChangeAspect="1" noTextEdit="1"/>
          </p:cNvSpPr>
          <p:nvPr>
            <p:ph type="sldImg"/>
          </p:nvPr>
        </p:nvSpPr>
        <p:spPr>
          <a:ln/>
        </p:spPr>
      </p:sp>
      <p:sp>
        <p:nvSpPr>
          <p:cNvPr id="69635" name="Notizenplatzhalter 2"/>
          <p:cNvSpPr>
            <a:spLocks noGrp="1"/>
          </p:cNvSpPr>
          <p:nvPr>
            <p:ph type="body" idx="1"/>
          </p:nvPr>
        </p:nvSpPr>
        <p:spPr>
          <a:noFill/>
          <a:ln/>
        </p:spPr>
        <p:txBody>
          <a:bodyPr/>
          <a:lstStyle/>
          <a:p>
            <a:r>
              <a:rPr lang="de-DE" b="1" dirty="0" smtClean="0">
                <a:solidFill>
                  <a:srgbClr val="002060"/>
                </a:solidFill>
                <a:latin typeface="Calibri" pitchFamily="34" charset="0"/>
                <a:ea typeface="ＭＳ Ｐゴシック" pitchFamily="34" charset="-128"/>
              </a:rPr>
              <a:t>Merkmalslinse, auf einer „impliziten Theorie</a:t>
            </a:r>
            <a:r>
              <a:rPr lang="de-DE" altLang="de-DE" b="1" dirty="0" smtClean="0">
                <a:solidFill>
                  <a:srgbClr val="002060"/>
                </a:solidFill>
                <a:latin typeface="Calibri" pitchFamily="34" charset="0"/>
                <a:ea typeface="ＭＳ Ｐゴシック" pitchFamily="34" charset="-128"/>
              </a:rPr>
              <a:t>“</a:t>
            </a:r>
            <a:r>
              <a:rPr lang="de-DE" b="1" dirty="0" smtClean="0">
                <a:solidFill>
                  <a:srgbClr val="002060"/>
                </a:solidFill>
                <a:latin typeface="Calibri" pitchFamily="34" charset="0"/>
                <a:ea typeface="ＭＳ Ｐゴシック" pitchFamily="34" charset="-128"/>
              </a:rPr>
              <a:t> beruhend </a:t>
            </a:r>
          </a:p>
          <a:p>
            <a:endParaRPr lang="de-DE" dirty="0" smtClean="0">
              <a:latin typeface="Times New Roman" pitchFamily="18" charset="0"/>
              <a:ea typeface="ＭＳ Ｐゴシック" pitchFamily="34" charset="-128"/>
            </a:endParaRPr>
          </a:p>
          <a:p>
            <a:r>
              <a:rPr lang="de-DE" dirty="0" smtClean="0">
                <a:latin typeface="Times New Roman" pitchFamily="18" charset="0"/>
                <a:ea typeface="ＭＳ Ｐゴシック" pitchFamily="34" charset="-128"/>
              </a:rPr>
              <a:t>Hier Bezug nehmen auf die beiden Bilder der Sensibilisierungsübung, z. B. „Wieso halten wir das Mädchen bzw. den Jungen für intelligent(er)?“.</a:t>
            </a:r>
          </a:p>
        </p:txBody>
      </p:sp>
      <p:sp>
        <p:nvSpPr>
          <p:cNvPr id="69636" name="Foliennummernplatzhalter 3"/>
          <p:cNvSpPr>
            <a:spLocks noGrp="1"/>
          </p:cNvSpPr>
          <p:nvPr>
            <p:ph type="sldNum" sz="quarter"/>
          </p:nvPr>
        </p:nvSpPr>
        <p:spPr>
          <a:noFill/>
          <a:ln/>
        </p:spPr>
        <p:txBody>
          <a:bodyPr/>
          <a:lstStyle/>
          <a:p>
            <a:fld id="{9E1F939D-DE0E-4A7B-A64D-9CB32C9D2287}" type="slidenum">
              <a:rPr lang="de-DE"/>
              <a:pPr/>
              <a:t>20</a:t>
            </a:fld>
            <a:endParaRPr lang="de-DE" dirty="0"/>
          </a:p>
        </p:txBody>
      </p:sp>
    </p:spTree>
    <p:extLst>
      <p:ext uri="{BB962C8B-B14F-4D97-AF65-F5344CB8AC3E}">
        <p14:creationId xmlns:p14="http://schemas.microsoft.com/office/powerpoint/2010/main" xmlns="" val="2354999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lienbildplatzhalter 1"/>
          <p:cNvSpPr>
            <a:spLocks noGrp="1" noRot="1" noChangeAspect="1" noTextEdit="1"/>
          </p:cNvSpPr>
          <p:nvPr>
            <p:ph type="sldImg"/>
          </p:nvPr>
        </p:nvSpPr>
        <p:spPr>
          <a:ln/>
        </p:spPr>
      </p:sp>
      <p:sp>
        <p:nvSpPr>
          <p:cNvPr id="70659" name="Notizenplatzhalter 2"/>
          <p:cNvSpPr>
            <a:spLocks noGrp="1"/>
          </p:cNvSpPr>
          <p:nvPr>
            <p:ph type="body" idx="1"/>
          </p:nvPr>
        </p:nvSpPr>
        <p:spPr>
          <a:noFill/>
          <a:ln/>
        </p:spPr>
        <p:txBody>
          <a:bodyPr/>
          <a:lstStyle/>
          <a:p>
            <a:endParaRPr lang="de-DE" dirty="0" smtClean="0">
              <a:latin typeface="Times New Roman" pitchFamily="18" charset="0"/>
              <a:ea typeface="ＭＳ Ｐゴシック" pitchFamily="34" charset="-128"/>
            </a:endParaRPr>
          </a:p>
        </p:txBody>
      </p:sp>
      <p:sp>
        <p:nvSpPr>
          <p:cNvPr id="70660" name="Foliennummernplatzhalter 3"/>
          <p:cNvSpPr>
            <a:spLocks noGrp="1"/>
          </p:cNvSpPr>
          <p:nvPr>
            <p:ph type="sldNum" sz="quarter"/>
          </p:nvPr>
        </p:nvSpPr>
        <p:spPr>
          <a:noFill/>
          <a:ln/>
        </p:spPr>
        <p:txBody>
          <a:bodyPr/>
          <a:lstStyle/>
          <a:p>
            <a:fld id="{B8E8B8EA-E3AB-4346-9D3A-9F7892ECE406}" type="slidenum">
              <a:rPr lang="de-DE"/>
              <a:pPr/>
              <a:t>21</a:t>
            </a:fld>
            <a:endParaRPr lang="de-DE" dirty="0"/>
          </a:p>
        </p:txBody>
      </p:sp>
    </p:spTree>
    <p:extLst>
      <p:ext uri="{BB962C8B-B14F-4D97-AF65-F5344CB8AC3E}">
        <p14:creationId xmlns:p14="http://schemas.microsoft.com/office/powerpoint/2010/main" xmlns="" val="3197523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1"/>
          <p:cNvSpPr>
            <a:spLocks noGrp="1" noChangeArrowheads="1"/>
          </p:cNvSpPr>
          <p:nvPr>
            <p:ph type="sldNum" sz="quarter"/>
          </p:nvPr>
        </p:nvSpPr>
        <p:spPr>
          <a:noFill/>
          <a:ln/>
        </p:spPr>
        <p:txBody>
          <a:bodyPr/>
          <a:lstStyle/>
          <a:p>
            <a:fld id="{D9C31CF7-D734-4A18-94C3-7EFB253D5D51}" type="slidenum">
              <a:rPr lang="de-DE"/>
              <a:pPr/>
              <a:t>22</a:t>
            </a:fld>
            <a:endParaRPr lang="de-DE" dirty="0"/>
          </a:p>
        </p:txBody>
      </p:sp>
      <p:sp>
        <p:nvSpPr>
          <p:cNvPr id="71683"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71684" name="Text Box 2"/>
          <p:cNvSpPr txBox="1">
            <a:spLocks noChangeArrowheads="1"/>
          </p:cNvSpPr>
          <p:nvPr/>
        </p:nvSpPr>
        <p:spPr bwMode="auto">
          <a:xfrm>
            <a:off x="906463" y="4714875"/>
            <a:ext cx="4978400" cy="4460875"/>
          </a:xfrm>
          <a:prstGeom prst="rect">
            <a:avLst/>
          </a:prstGeom>
          <a:noFill/>
          <a:ln w="9525">
            <a:noFill/>
            <a:round/>
            <a:headEnd/>
            <a:tailEnd/>
          </a:ln>
        </p:spPr>
        <p:txBody>
          <a:bodyPr lIns="75600" tIns="75600" rIns="75600" bIns="43200"/>
          <a:lstStyle/>
          <a:p>
            <a:pPr>
              <a:spcBef>
                <a:spcPts val="413"/>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a:solidFill>
                  <a:srgbClr val="000000"/>
                </a:solidFill>
                <a:latin typeface="Times New Roman" pitchFamily="18" charset="0"/>
              </a:rPr>
              <a:t>Überprüfung persönlicher Haltungen:</a:t>
            </a:r>
          </a:p>
          <a:p>
            <a:pPr>
              <a:spcBef>
                <a:spcPts val="413"/>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a:solidFill>
                  <a:srgbClr val="000000"/>
                </a:solidFill>
                <a:latin typeface="Times New Roman" pitchFamily="18" charset="0"/>
              </a:rPr>
              <a:t>Sensibilisierung für die eigenen „Merkmals-Linsen</a:t>
            </a:r>
            <a:r>
              <a:rPr lang="de-DE" altLang="de-DE" sz="1100" dirty="0">
                <a:solidFill>
                  <a:srgbClr val="000000"/>
                </a:solidFill>
                <a:latin typeface="Times New Roman" pitchFamily="18" charset="0"/>
              </a:rPr>
              <a:t>“</a:t>
            </a:r>
            <a:r>
              <a:rPr lang="de-DE" sz="1100" dirty="0">
                <a:solidFill>
                  <a:srgbClr val="000000"/>
                </a:solidFill>
                <a:latin typeface="Times New Roman" pitchFamily="18" charset="0"/>
              </a:rPr>
              <a:t> bzw. impliziten Theorien</a:t>
            </a:r>
          </a:p>
          <a:p>
            <a:pPr>
              <a:spcBef>
                <a:spcPts val="413"/>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a:solidFill>
                  <a:srgbClr val="000000"/>
                </a:solidFill>
                <a:latin typeface="Times New Roman" pitchFamily="18" charset="0"/>
              </a:rPr>
              <a:t>Sensibilisierung für eigene Urteilstendenzen im unterrichtlichen Handeln </a:t>
            </a:r>
          </a:p>
          <a:p>
            <a:pPr>
              <a:spcBef>
                <a:spcPts val="3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800" dirty="0">
              <a:solidFill>
                <a:srgbClr val="000000"/>
              </a:solidFill>
              <a:latin typeface="Times New Roman" pitchFamily="18" charset="0"/>
            </a:endParaRPr>
          </a:p>
          <a:p>
            <a:pPr>
              <a:spcBef>
                <a:spcPts val="413"/>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a:solidFill>
                  <a:srgbClr val="000000"/>
                </a:solidFill>
                <a:latin typeface="Times New Roman" pitchFamily="18" charset="0"/>
              </a:rPr>
              <a:t>Erweiterung des Wissens:</a:t>
            </a:r>
          </a:p>
          <a:p>
            <a:pPr>
              <a:spcBef>
                <a:spcPts val="413"/>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a:solidFill>
                  <a:srgbClr val="000000"/>
                </a:solidFill>
                <a:latin typeface="Times New Roman" pitchFamily="18" charset="0"/>
              </a:rPr>
              <a:t>Kenntnis typischer Beurteilungstendenzen</a:t>
            </a:r>
          </a:p>
          <a:p>
            <a:pPr>
              <a:spcBef>
                <a:spcPts val="413"/>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a:solidFill>
                  <a:srgbClr val="000000"/>
                </a:solidFill>
                <a:latin typeface="Times New Roman" pitchFamily="18" charset="0"/>
              </a:rPr>
              <a:t>Kenntnis der wichtigsten aktuellen Forschungsergebnisse zu pädagogischen und didaktischen Handlungsfeldern (Lernbiologie, Begabtenförderung, Diagnostik etc.)</a:t>
            </a:r>
          </a:p>
          <a:p>
            <a:pPr>
              <a:spcBef>
                <a:spcPts val="30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800" dirty="0">
              <a:solidFill>
                <a:srgbClr val="000000"/>
              </a:solidFill>
              <a:latin typeface="Times New Roman" pitchFamily="18" charset="0"/>
            </a:endParaRPr>
          </a:p>
          <a:p>
            <a:pPr>
              <a:spcBef>
                <a:spcPts val="413"/>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a:solidFill>
                  <a:srgbClr val="000000"/>
                </a:solidFill>
                <a:latin typeface="Times New Roman" pitchFamily="18" charset="0"/>
              </a:rPr>
              <a:t>‚Linseneffekten</a:t>
            </a:r>
            <a:r>
              <a:rPr lang="de-DE" altLang="de-DE" sz="1100" dirty="0">
                <a:solidFill>
                  <a:srgbClr val="000000"/>
                </a:solidFill>
                <a:latin typeface="Times New Roman" pitchFamily="18" charset="0"/>
              </a:rPr>
              <a:t>‘</a:t>
            </a:r>
            <a:r>
              <a:rPr lang="de-DE" sz="1100" dirty="0">
                <a:solidFill>
                  <a:srgbClr val="000000"/>
                </a:solidFill>
                <a:latin typeface="Times New Roman" pitchFamily="18" charset="0"/>
              </a:rPr>
              <a:t> begegnen: </a:t>
            </a:r>
          </a:p>
          <a:p>
            <a:pPr>
              <a:spcBef>
                <a:spcPts val="413"/>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a:solidFill>
                  <a:srgbClr val="000000"/>
                </a:solidFill>
                <a:latin typeface="Times New Roman" pitchFamily="18" charset="0"/>
              </a:rPr>
              <a:t>bewusst (Vor-)Verurteilungen vermeiden</a:t>
            </a:r>
          </a:p>
          <a:p>
            <a:pPr>
              <a:spcBef>
                <a:spcPts val="413"/>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a:solidFill>
                  <a:srgbClr val="000000"/>
                </a:solidFill>
                <a:latin typeface="Times New Roman" pitchFamily="18" charset="0"/>
              </a:rPr>
              <a:t>andere Meinungen (KollegInnen, Eltern, etc. ) einholen, das Bild möglichst vollständig machen: Entscheidend ist, </a:t>
            </a:r>
            <a:r>
              <a:rPr lang="de-DE" sz="1100" i="1" dirty="0">
                <a:solidFill>
                  <a:srgbClr val="000000"/>
                </a:solidFill>
                <a:latin typeface="Times New Roman" pitchFamily="18" charset="0"/>
              </a:rPr>
              <a:t>„dass Lehrpersonen einander kritisieren, zusammen planen, gemeinsam evaluieren…</a:t>
            </a:r>
            <a:r>
              <a:rPr lang="de-DE" altLang="de-DE" sz="1100" i="1" dirty="0">
                <a:solidFill>
                  <a:srgbClr val="000000"/>
                </a:solidFill>
                <a:latin typeface="Times New Roman" pitchFamily="18" charset="0"/>
              </a:rPr>
              <a:t>“</a:t>
            </a:r>
            <a:r>
              <a:rPr lang="de-DE" altLang="ja-JP" sz="1100" dirty="0">
                <a:solidFill>
                  <a:srgbClr val="000000"/>
                </a:solidFill>
                <a:latin typeface="Times New Roman" pitchFamily="18" charset="0"/>
              </a:rPr>
              <a:t> (John Hattie (2014). Lernen sichtbar machen für Lehrpersonen. Hohengehren: Schneider. S. 38)</a:t>
            </a:r>
          </a:p>
          <a:p>
            <a:pPr>
              <a:spcBef>
                <a:spcPts val="413"/>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a:solidFill>
                  <a:srgbClr val="000000"/>
                </a:solidFill>
                <a:latin typeface="Times New Roman" pitchFamily="18" charset="0"/>
              </a:rPr>
              <a:t>den Fokus öffnen für eine ausreichende Anzahl an diagnostischen Fragestellungen, die im Klassenteam entwickelt und diskutiert werden können</a:t>
            </a:r>
          </a:p>
          <a:p>
            <a:pPr>
              <a:spcBef>
                <a:spcPts val="413"/>
              </a:spcBef>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100" dirty="0">
              <a:solidFill>
                <a:srgbClr val="000000"/>
              </a:solidFill>
              <a:latin typeface="Times New Roman" pitchFamily="18" charset="0"/>
            </a:endParaRPr>
          </a:p>
          <a:p>
            <a:pPr>
              <a:spcBef>
                <a:spcPts val="413"/>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a:solidFill>
                  <a:srgbClr val="000000"/>
                </a:solidFill>
                <a:latin typeface="Times New Roman" pitchFamily="18" charset="0"/>
              </a:rPr>
              <a:t>Grafikadresse:</a:t>
            </a:r>
          </a:p>
          <a:p>
            <a:pPr>
              <a:spcBef>
                <a:spcPts val="413"/>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a:solidFill>
                  <a:srgbClr val="000000"/>
                </a:solidFill>
                <a:latin typeface="Times New Roman" pitchFamily="18" charset="0"/>
              </a:rPr>
              <a:t>http://s3.amazonaws.com/estock/fspid9/20/22/27/9/chameleon-lizard-chicago-2022279-h.jpg</a:t>
            </a:r>
          </a:p>
          <a:p>
            <a:pPr>
              <a:spcBef>
                <a:spcPts val="413"/>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100" dirty="0">
              <a:solidFill>
                <a:srgbClr val="000000"/>
              </a:solidFill>
              <a:latin typeface="Times New Roman" pitchFamily="18" charset="0"/>
            </a:endParaRPr>
          </a:p>
        </p:txBody>
      </p:sp>
      <p:sp>
        <p:nvSpPr>
          <p:cNvPr id="71685"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BAD160A3-5B39-4217-BEB9-100E738F643B}" type="slidenum">
              <a:rPr lang="de-DE" sz="1200">
                <a:solidFill>
                  <a:srgbClr val="FFFFFF"/>
                </a:solidFill>
                <a:latin typeface="Times New Roman" pitchFamily="18" charset="0"/>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22</a:t>
            </a:fld>
            <a:endParaRPr lang="de-DE" sz="1200" dirty="0">
              <a:solidFill>
                <a:srgbClr val="FFFFFF"/>
              </a:solidFill>
              <a:latin typeface="Times New Roman" pitchFamily="18" charset="0"/>
            </a:endParaRPr>
          </a:p>
        </p:txBody>
      </p:sp>
      <p:sp>
        <p:nvSpPr>
          <p:cNvPr id="71686" name="Notizenplatzhalter 5"/>
          <p:cNvSpPr>
            <a:spLocks noGrp="1"/>
          </p:cNvSpPr>
          <p:nvPr>
            <p:ph type="body" idx="1"/>
          </p:nvPr>
        </p:nvSpPr>
        <p:spPr>
          <a:noFill/>
          <a:ln/>
        </p:spPr>
        <p:txBody>
          <a:bodyPr/>
          <a:lstStyle/>
          <a:p>
            <a:pPr>
              <a:tabLst>
                <a:tab pos="180975" algn="l"/>
              </a:tabLst>
            </a:pPr>
            <a:r>
              <a:rPr lang="de-DE" sz="1100" dirty="0" smtClean="0">
                <a:latin typeface="Times New Roman" pitchFamily="18" charset="0"/>
                <a:ea typeface="ＭＳ Ｐゴシック" pitchFamily="34" charset="-128"/>
              </a:rPr>
              <a:t>Ggf. auf das abgebildete Tier und seine Eigenschaften (Chamäleon als Tier, das seine Umgebung sehr genau in alle Richtungen beobachtet) eingehen.</a:t>
            </a:r>
          </a:p>
          <a:p>
            <a:pPr>
              <a:tabLst>
                <a:tab pos="180975" algn="l"/>
              </a:tabLst>
            </a:pPr>
            <a:endParaRPr lang="de-DE" sz="1100" dirty="0" smtClean="0">
              <a:latin typeface="Times New Roman" pitchFamily="18" charset="0"/>
              <a:ea typeface="ＭＳ Ｐゴシック" pitchFamily="34" charset="-128"/>
            </a:endParaRPr>
          </a:p>
          <a:p>
            <a:pPr>
              <a:tabLst>
                <a:tab pos="180975" algn="l"/>
              </a:tabLst>
            </a:pPr>
            <a:r>
              <a:rPr lang="de-DE" sz="1100" dirty="0" smtClean="0">
                <a:latin typeface="Times New Roman" pitchFamily="18" charset="0"/>
                <a:ea typeface="ＭＳ Ｐゴシック" pitchFamily="34" charset="-128"/>
              </a:rPr>
              <a:t>Überprüfung persönlicher Haltungen:</a:t>
            </a:r>
          </a:p>
          <a:p>
            <a:pPr>
              <a:buFont typeface="Arial" charset="0"/>
              <a:buChar char="•"/>
              <a:tabLst>
                <a:tab pos="180975" algn="l"/>
              </a:tabLst>
            </a:pPr>
            <a:r>
              <a:rPr lang="de-DE" sz="1100" dirty="0" smtClean="0">
                <a:latin typeface="Times New Roman" pitchFamily="18" charset="0"/>
                <a:ea typeface="ＭＳ Ｐゴシック" pitchFamily="34" charset="-128"/>
              </a:rPr>
              <a:t> Sensibilisierung für die eigenen „Merkmalslinsen</a:t>
            </a:r>
            <a:r>
              <a:rPr lang="de-DE" altLang="de-DE" sz="1100" dirty="0" smtClean="0">
                <a:latin typeface="Times New Roman" pitchFamily="18" charset="0"/>
                <a:ea typeface="ＭＳ Ｐゴシック" pitchFamily="34" charset="-128"/>
              </a:rPr>
              <a:t>“</a:t>
            </a:r>
            <a:r>
              <a:rPr lang="de-DE" sz="1100" dirty="0" smtClean="0">
                <a:latin typeface="Times New Roman" pitchFamily="18" charset="0"/>
                <a:ea typeface="ＭＳ Ｐゴシック" pitchFamily="34" charset="-128"/>
              </a:rPr>
              <a:t> bzw. impliziten Theorien</a:t>
            </a:r>
          </a:p>
          <a:p>
            <a:pPr>
              <a:buFont typeface="Arial" charset="0"/>
              <a:buChar char="•"/>
              <a:tabLst>
                <a:tab pos="180975" algn="l"/>
              </a:tabLst>
            </a:pPr>
            <a:r>
              <a:rPr lang="de-DE" sz="1100" dirty="0" smtClean="0">
                <a:latin typeface="Times New Roman" pitchFamily="18" charset="0"/>
                <a:ea typeface="ＭＳ Ｐゴシック" pitchFamily="34" charset="-128"/>
              </a:rPr>
              <a:t> Sensibilisierung für eigene Urteilstendenzen im unterrichtlichen Handeln </a:t>
            </a:r>
          </a:p>
          <a:p>
            <a:pPr>
              <a:tabLst>
                <a:tab pos="180975" algn="l"/>
              </a:tabLst>
            </a:pPr>
            <a:endParaRPr lang="de-DE" sz="800" dirty="0" smtClean="0">
              <a:latin typeface="Times New Roman" pitchFamily="18" charset="0"/>
              <a:ea typeface="ＭＳ Ｐゴシック" pitchFamily="34" charset="-128"/>
            </a:endParaRPr>
          </a:p>
          <a:p>
            <a:pPr>
              <a:tabLst>
                <a:tab pos="180975" algn="l"/>
              </a:tabLst>
            </a:pPr>
            <a:r>
              <a:rPr lang="de-DE" sz="1100" dirty="0" smtClean="0">
                <a:latin typeface="Times New Roman" pitchFamily="18" charset="0"/>
                <a:ea typeface="ＭＳ Ｐゴシック" pitchFamily="34" charset="-128"/>
              </a:rPr>
              <a:t>Erweiterung des Wissens:</a:t>
            </a:r>
          </a:p>
          <a:p>
            <a:pPr>
              <a:buFont typeface="Arial" charset="0"/>
              <a:buChar char="•"/>
              <a:tabLst>
                <a:tab pos="180975" algn="l"/>
              </a:tabLst>
            </a:pPr>
            <a:r>
              <a:rPr lang="de-DE" sz="1100" dirty="0" smtClean="0">
                <a:latin typeface="Times New Roman" pitchFamily="18" charset="0"/>
                <a:ea typeface="ＭＳ Ｐゴシック" pitchFamily="34" charset="-128"/>
              </a:rPr>
              <a:t> Kenntnis typischer Beurteilungstendenzen</a:t>
            </a:r>
          </a:p>
          <a:p>
            <a:pPr>
              <a:buFont typeface="Arial" charset="0"/>
              <a:buChar char="•"/>
              <a:tabLst>
                <a:tab pos="180975" algn="l"/>
              </a:tabLst>
            </a:pPr>
            <a:r>
              <a:rPr lang="de-DE" sz="1100" dirty="0" smtClean="0">
                <a:latin typeface="Times New Roman" pitchFamily="18" charset="0"/>
                <a:ea typeface="ＭＳ Ｐゴシック" pitchFamily="34" charset="-128"/>
              </a:rPr>
              <a:t> Kenntnis der wichtigsten aktuellen Forschungsergebnisse zu pädagogischen und didaktischen Handlungsfeldern (Lernbiologie, Begabtenförderung, Diagnostik etc.)</a:t>
            </a:r>
          </a:p>
          <a:p>
            <a:pPr>
              <a:tabLst>
                <a:tab pos="180975" algn="l"/>
              </a:tabLst>
            </a:pPr>
            <a:endParaRPr lang="de-DE" sz="800" dirty="0" smtClean="0">
              <a:latin typeface="Times New Roman" pitchFamily="18" charset="0"/>
              <a:ea typeface="ＭＳ Ｐゴシック" pitchFamily="34" charset="-128"/>
            </a:endParaRPr>
          </a:p>
          <a:p>
            <a:pPr>
              <a:tabLst>
                <a:tab pos="180975" algn="l"/>
              </a:tabLst>
            </a:pPr>
            <a:r>
              <a:rPr lang="de-DE" sz="1100" dirty="0" smtClean="0">
                <a:latin typeface="Times New Roman" pitchFamily="18" charset="0"/>
                <a:ea typeface="ＭＳ Ｐゴシック" pitchFamily="34" charset="-128"/>
              </a:rPr>
              <a:t>„Linseneffekten“ begegnen: </a:t>
            </a:r>
          </a:p>
          <a:p>
            <a:pPr>
              <a:buFont typeface="Arial" charset="0"/>
              <a:buChar char="•"/>
              <a:tabLst>
                <a:tab pos="180975" algn="l"/>
              </a:tabLst>
            </a:pPr>
            <a:r>
              <a:rPr lang="de-DE" sz="1100" dirty="0" smtClean="0">
                <a:latin typeface="Times New Roman" pitchFamily="18" charset="0"/>
                <a:ea typeface="ＭＳ Ｐゴシック" pitchFamily="34" charset="-128"/>
              </a:rPr>
              <a:t> bewusst (Vor-)Verurteilungen vermeiden</a:t>
            </a:r>
          </a:p>
          <a:p>
            <a:pPr>
              <a:buFont typeface="Arial" charset="0"/>
              <a:buChar char="•"/>
              <a:tabLst>
                <a:tab pos="180975" algn="l"/>
              </a:tabLst>
            </a:pPr>
            <a:r>
              <a:rPr lang="de-DE" sz="1100" dirty="0" smtClean="0">
                <a:latin typeface="Times New Roman" pitchFamily="18" charset="0"/>
                <a:ea typeface="ＭＳ Ｐゴシック" pitchFamily="34" charset="-128"/>
              </a:rPr>
              <a:t> andere Meinungen (Kolleg/inn/en, Eltern etc.) einholen, das Bild möglichst vollständig machen: Entscheidend ist, </a:t>
            </a:r>
            <a:r>
              <a:rPr lang="de-DE" sz="1100" i="1" dirty="0" smtClean="0">
                <a:latin typeface="Times New Roman" pitchFamily="18" charset="0"/>
                <a:ea typeface="ＭＳ Ｐゴシック" pitchFamily="34" charset="-128"/>
              </a:rPr>
              <a:t>„dass Lehrpersonen einander kritisieren, zusammen planen, gemeinsam evaluieren …</a:t>
            </a:r>
            <a:r>
              <a:rPr lang="de-DE" altLang="de-DE" sz="1100" i="1" dirty="0" smtClean="0">
                <a:latin typeface="Times New Roman" pitchFamily="18" charset="0"/>
                <a:ea typeface="ＭＳ Ｐゴシック" pitchFamily="34" charset="-128"/>
              </a:rPr>
              <a:t>“</a:t>
            </a:r>
            <a:r>
              <a:rPr lang="de-DE" altLang="ja-JP" sz="1100" dirty="0" smtClean="0">
                <a:latin typeface="Times New Roman" pitchFamily="18" charset="0"/>
                <a:ea typeface="ＭＳ Ｐゴシック" pitchFamily="34" charset="-128"/>
              </a:rPr>
              <a:t> (John Hattie: Lernen sichtbar machen für Lehrpersonen. Hohengehren</a:t>
            </a:r>
            <a:r>
              <a:rPr lang="de-DE" altLang="ja-JP" sz="1100" baseline="0" dirty="0" smtClean="0">
                <a:latin typeface="Times New Roman" pitchFamily="18" charset="0"/>
                <a:ea typeface="ＭＳ Ｐゴシック" pitchFamily="34" charset="-128"/>
              </a:rPr>
              <a:t> 2014,</a:t>
            </a:r>
            <a:r>
              <a:rPr lang="de-DE" altLang="ja-JP" sz="1100" dirty="0" smtClean="0">
                <a:latin typeface="Times New Roman" pitchFamily="18" charset="0"/>
                <a:ea typeface="ＭＳ Ｐゴシック" pitchFamily="34" charset="-128"/>
              </a:rPr>
              <a:t> S. 38)</a:t>
            </a:r>
          </a:p>
          <a:p>
            <a:pPr>
              <a:buFont typeface="Arial" charset="0"/>
              <a:buChar char="•"/>
              <a:tabLst>
                <a:tab pos="180975" algn="l"/>
              </a:tabLst>
            </a:pPr>
            <a:r>
              <a:rPr lang="de-DE" sz="1100" dirty="0" smtClean="0">
                <a:latin typeface="Times New Roman" pitchFamily="18" charset="0"/>
                <a:ea typeface="ＭＳ Ｐゴシック" pitchFamily="34" charset="-128"/>
              </a:rPr>
              <a:t> den Fokus öffnen für eine ausreichende Anzahl an diagnostischen Fragestellungen, die im Klassenteam entwickelt und diskutiert werden können</a:t>
            </a:r>
          </a:p>
          <a:p>
            <a:pPr>
              <a:tabLst>
                <a:tab pos="180975" algn="l"/>
              </a:tabLst>
            </a:pPr>
            <a:endParaRPr lang="de-DE" sz="1100"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xmlns="" val="30324503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11"/>
          <p:cNvSpPr>
            <a:spLocks noGrp="1" noChangeArrowheads="1"/>
          </p:cNvSpPr>
          <p:nvPr>
            <p:ph type="sldNum" sz="quarter"/>
          </p:nvPr>
        </p:nvSpPr>
        <p:spPr>
          <a:noFill/>
          <a:ln/>
        </p:spPr>
        <p:txBody>
          <a:bodyPr/>
          <a:lstStyle/>
          <a:p>
            <a:fld id="{92E45E32-7C07-48BC-8980-2F351BF99559}" type="slidenum">
              <a:rPr lang="de-DE"/>
              <a:pPr/>
              <a:t>23</a:t>
            </a:fld>
            <a:endParaRPr lang="de-DE" dirty="0"/>
          </a:p>
        </p:txBody>
      </p:sp>
      <p:sp>
        <p:nvSpPr>
          <p:cNvPr id="72707"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72708" name="Text Box 2"/>
          <p:cNvSpPr txBox="1">
            <a:spLocks noChangeArrowheads="1"/>
          </p:cNvSpPr>
          <p:nvPr/>
        </p:nvSpPr>
        <p:spPr bwMode="auto">
          <a:xfrm>
            <a:off x="906463" y="4714875"/>
            <a:ext cx="4978400" cy="4460875"/>
          </a:xfrm>
          <a:prstGeom prst="rect">
            <a:avLst/>
          </a:prstGeom>
          <a:noFill/>
          <a:ln w="9525">
            <a:noFill/>
            <a:round/>
            <a:headEnd/>
            <a:tailEnd/>
          </a:ln>
        </p:spPr>
        <p:txBody>
          <a:bodyPr lIns="75600" tIns="75600" rIns="75600" bIns="43200"/>
          <a:lstStyle/>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I.</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Unser Team brach im Morgengrauen auf. Endlich war es soweit! Schon so viele Entdecker</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hatten sich vor uns auf die Suche nach den legendären Mondbergen gemacht. Gab es sie</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wirklich? Schon viele Reisen hatten wir unternommen, doch im Osten Afrikas erwarteten uns</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Dinge, denen wir bisher noch nicht begegnet waren: das schwüle, heiße Klima in den Tälern</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in dem Wissen, dort oben auf Gletscher zu treffen, Pflanzen und Tiere, von denen wir nicht</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wussten, ob sie auch Gefahren für uns darstellten. Waren wir richtig ausgerüstet für die</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Entdeckungsreise? Würde unser Proviant reichen? Kannten sich unsere Begleiter aus Fort</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Portal wirklich so gut aus, wie sie sagten? Ob unsere Karten genau genug waren, zu den</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Gipfeln zu gelangen?</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Tagelang wanderten wir durch das Grasland, in dem wir viele Umwege gehen mussten, weil</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Brände uns immer wieder den Weg versperrten. Unruhig war ich, als wir endlich durch die</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Bergwälder uns immer näher auf die Gletscher zubewegten. Es wurde immer kühler und die</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schwere Ausrüstung, die wir tragen mussten, wurde nun leichter, weil wir Schuhwerk, Hosen</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und Jacken herausholen mussten. Zwei meiner Kollegen erkrankten plötzlich schwer, wir</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mussten in 2800 m Höhe eine längere Pause einrichten. Ob ich nicht mit dem ganzen Team</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weitergehen sollte? Würde unser Proviant reichen, wenn wir noch länger warteten? Wir</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hatten noch nicht einmal die Baumgrenze erreicht – Die Karten halfen uns nun gar nicht mehr,</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und die zwei Begleiter aus Fort Portal drängten darauf, die Route zu wechseln, um sicherer</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zum Gipfel zu kommen. Kannten Sie den Weg wirklich? Ich verlor das Gespür für meine</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Kräfte und hatte nur noch ein Ziel: möglichst schnell zum Gipfel zu kommen! Ich drang alle</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dazu, weiterzumarschieren – trotz Krankheiten, die immer noch nicht überstanden waren und</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alternativen Wegrouten. Wir erreichten nach mehreren Tagen endlich die Baumgrenze.</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400" dirty="0">
              <a:solidFill>
                <a:srgbClr val="000000"/>
              </a:solidFill>
              <a:latin typeface="Times New Roman" pitchFamily="18" charset="0"/>
            </a:endParaRP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II.</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Wir konnten nun zurückschauen in das Tal, durch das wir gewandert waren – und sahen vor</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uns die mächtigen Gipfel in Nebel und Wolken liegen. Doch plötzlich weigerten sich meine</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beiden örtlichen Begleiter, diese Route weiterzuverfolgen. Wir würden die Gipfel nicht lebend</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erreichen, sagten sie. Einer meiner beiden Kollegen war inzwischen zu schwach, um laufen</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zu können. Er musste getragen werden. Wir campierten an einem kleinen Flusslauf. Erschöpft</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betrachtete ich ein Chamäleon, das geschickt – </a:t>
            </a:r>
            <a:r>
              <a:rPr lang="de-DE" sz="400" i="1" dirty="0">
                <a:solidFill>
                  <a:srgbClr val="000000"/>
                </a:solidFill>
                <a:latin typeface="Times New Roman" pitchFamily="18" charset="0"/>
              </a:rPr>
              <a:t>genau auf die Umgebung achtend, </a:t>
            </a:r>
            <a:r>
              <a:rPr lang="de-DE" sz="400" dirty="0">
                <a:solidFill>
                  <a:srgbClr val="000000"/>
                </a:solidFill>
                <a:latin typeface="Times New Roman" pitchFamily="18" charset="0"/>
              </a:rPr>
              <a:t>auf</a:t>
            </a:r>
            <a:r>
              <a:rPr lang="de-DE" sz="400" i="1" dirty="0">
                <a:solidFill>
                  <a:srgbClr val="000000"/>
                </a:solidFill>
                <a:latin typeface="Times New Roman" pitchFamily="18" charset="0"/>
              </a:rPr>
              <a:t> </a:t>
            </a:r>
            <a:r>
              <a:rPr lang="de-DE" sz="400" dirty="0">
                <a:solidFill>
                  <a:srgbClr val="000000"/>
                </a:solidFill>
                <a:latin typeface="Times New Roman" pitchFamily="18" charset="0"/>
              </a:rPr>
              <a:t>einem </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Astende verharrte. So geht es nicht weiter, dachte ich. Nur schneller müssen wir sein, noch</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schneller, dann werden wir es schaffen. Eine andere Stimme in mir sagte: Wir werden es nie</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schaffen – nie! Ich schauet um mich: Wieso kommen wir bloß nicht weiter? Um das Feuer</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herum sitzend überlegten wir, wie wir unser Ziel noch erreichten konnten – oder mussten wir</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von unserem Traum Abschied nehmen, die Mondberge wirklich zu erreichen? Was brauchten</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wir dafür? Lange sprachen wir und kamen gemeinsam zu dem Schluss: Wir hatten das Klima</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unterschätzt und die Gefahren und Hindernisse auf dem Weg bis zur Baumgrenze; wir hatten</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nicht damit gerechnet, die Route permanent ändern zu müssen. Ich hatte alles vom Ziel her</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geplant: aber nicht bedacht, dass der Weg dorthin unbekannte Hindernisse enthalten könnte.</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III.</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Wir entschieden uns nun, einen Großteil der Ausrüstung, die wir auf dem weiteren Weg nicht</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mehr benötigten, zurückzulassen für den Rückweg. Wir teilten uns auf und wollten nur noch</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in einer kleinen Gruppe weiterwandern. Ich verließ mich auf die Intuition des Begleiters, der</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mit weiterwanderte. Wandernd hatte ich nun plötzlich ein genaues Gespür für alles, was</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passierte und vertraute unserem Können und Geschick. Wir würden sehen, wie weit wir</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kommen.</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Und so geschah etwas ganz Überraschendes: unter klarem Himmel wanderten wir über die</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baumlosen Flächen und erreichten nach kurzer Zeit den Fuß des höchsten Gipfels. Keiner</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von uns hatte damit gerechnet und wir vielen und vor Freude in die Arme. „Du musst deine</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Stärken kennen, um ihnen vertrauen zu können. Daraus erwachsen deine Ziele und deine</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Stärken sind der Weg zu ihnen.</a:t>
            </a:r>
            <a:r>
              <a:rPr lang="de-DE" altLang="de-DE" sz="400" dirty="0">
                <a:solidFill>
                  <a:srgbClr val="000000"/>
                </a:solidFill>
                <a:latin typeface="Times New Roman" pitchFamily="18" charset="0"/>
              </a:rPr>
              <a:t>“</a:t>
            </a:r>
            <a:r>
              <a:rPr lang="de-DE" sz="400" dirty="0">
                <a:solidFill>
                  <a:srgbClr val="000000"/>
                </a:solidFill>
                <a:latin typeface="Times New Roman" pitchFamily="18" charset="0"/>
              </a:rPr>
              <a:t>, sagte mein Begleiter. „Die Strömung des Wassers achtend</a:t>
            </a:r>
            <a:r>
              <a:rPr lang="de-DE" altLang="de-DE" sz="400" dirty="0">
                <a:solidFill>
                  <a:srgbClr val="000000"/>
                </a:solidFill>
                <a:latin typeface="Times New Roman" pitchFamily="18" charset="0"/>
              </a:rPr>
              <a:t>“</a:t>
            </a:r>
            <a:r>
              <a:rPr lang="de-DE" sz="400" dirty="0">
                <a:solidFill>
                  <a:srgbClr val="000000"/>
                </a:solidFill>
                <a:latin typeface="Times New Roman" pitchFamily="18" charset="0"/>
              </a:rPr>
              <a:t>,</a:t>
            </a:r>
          </a:p>
          <a:p>
            <a:pPr>
              <a:lnSpc>
                <a:spcPct val="80000"/>
              </a:lnSpc>
              <a:spcBef>
                <a:spcPts val="1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 dirty="0">
                <a:solidFill>
                  <a:srgbClr val="000000"/>
                </a:solidFill>
                <a:latin typeface="Times New Roman" pitchFamily="18" charset="0"/>
              </a:rPr>
              <a:t>ergänzte ich. „Meine Stärken erkenne ich nur im Geschick meines Tuns.</a:t>
            </a:r>
            <a:r>
              <a:rPr lang="de-DE" altLang="de-DE" sz="400" dirty="0">
                <a:solidFill>
                  <a:srgbClr val="000000"/>
                </a:solidFill>
                <a:latin typeface="Times New Roman" pitchFamily="18" charset="0"/>
              </a:rPr>
              <a:t>“</a:t>
            </a:r>
            <a:endParaRPr lang="de-DE" sz="400" dirty="0">
              <a:solidFill>
                <a:srgbClr val="000000"/>
              </a:solidFill>
              <a:latin typeface="Times New Roman" pitchFamily="18" charset="0"/>
            </a:endParaRPr>
          </a:p>
        </p:txBody>
      </p:sp>
      <p:sp>
        <p:nvSpPr>
          <p:cNvPr id="72709"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31DFB99E-4F3D-40F2-82AD-2C0E9BD94532}" type="slidenum">
              <a:rPr lang="de-DE" sz="1200">
                <a:solidFill>
                  <a:srgbClr val="FFFFFF"/>
                </a:solidFill>
                <a:latin typeface="Times New Roman" pitchFamily="18" charset="0"/>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23</a:t>
            </a:fld>
            <a:endParaRPr lang="de-DE" sz="1200" dirty="0">
              <a:solidFill>
                <a:srgbClr val="FFFFFF"/>
              </a:solidFill>
              <a:latin typeface="Times New Roman" pitchFamily="18" charset="0"/>
            </a:endParaRPr>
          </a:p>
        </p:txBody>
      </p:sp>
      <p:sp>
        <p:nvSpPr>
          <p:cNvPr id="72710" name="Notizenplatzhalter 5"/>
          <p:cNvSpPr>
            <a:spLocks noGrp="1"/>
          </p:cNvSpPr>
          <p:nvPr>
            <p:ph type="body" idx="1"/>
          </p:nvPr>
        </p:nvSpPr>
        <p:spPr>
          <a:noFill/>
          <a:ln/>
        </p:spPr>
        <p:txBody>
          <a:bodyPr/>
          <a:lstStyle/>
          <a:p>
            <a:pPr>
              <a:lnSpc>
                <a:spcPct val="80000"/>
              </a:lnSpc>
            </a:pPr>
            <a:r>
              <a:rPr lang="de-DE" sz="400" dirty="0" smtClean="0">
                <a:latin typeface="Times New Roman" pitchFamily="18" charset="0"/>
                <a:ea typeface="ＭＳ Ｐゴシック" pitchFamily="34" charset="-128"/>
              </a:rPr>
              <a:t>Die folgende Geschichte kann gekürzt und modifiziert werden. Wichtig ist, dass der Mittelteil (II.), passend zum Bild erzählt wird.</a:t>
            </a:r>
          </a:p>
          <a:p>
            <a:pPr>
              <a:lnSpc>
                <a:spcPct val="80000"/>
              </a:lnSpc>
            </a:pPr>
            <a:endParaRPr lang="de-DE" sz="400" dirty="0" smtClean="0">
              <a:latin typeface="Times New Roman" pitchFamily="18" charset="0"/>
              <a:ea typeface="ＭＳ Ｐゴシック" pitchFamily="34" charset="-128"/>
            </a:endParaRPr>
          </a:p>
          <a:p>
            <a:pPr>
              <a:lnSpc>
                <a:spcPct val="80000"/>
              </a:lnSpc>
            </a:pPr>
            <a:r>
              <a:rPr lang="de-DE" sz="400" dirty="0" smtClean="0">
                <a:latin typeface="Times New Roman" pitchFamily="18" charset="0"/>
                <a:ea typeface="ＭＳ Ｐゴシック" pitchFamily="34" charset="-128"/>
              </a:rPr>
              <a:t>I.</a:t>
            </a:r>
          </a:p>
          <a:p>
            <a:pPr>
              <a:lnSpc>
                <a:spcPct val="80000"/>
              </a:lnSpc>
            </a:pPr>
            <a:r>
              <a:rPr lang="de-DE" sz="400" dirty="0" smtClean="0">
                <a:latin typeface="Times New Roman" pitchFamily="18" charset="0"/>
                <a:ea typeface="ＭＳ Ｐゴシック" pitchFamily="34" charset="-128"/>
              </a:rPr>
              <a:t>Unser Team brach im Morgengrauen auf. Endlich war es so weit! Schon so viele Entdecker</a:t>
            </a:r>
          </a:p>
          <a:p>
            <a:pPr>
              <a:lnSpc>
                <a:spcPct val="80000"/>
              </a:lnSpc>
            </a:pPr>
            <a:r>
              <a:rPr lang="de-DE" sz="400" dirty="0" smtClean="0">
                <a:latin typeface="Times New Roman" pitchFamily="18" charset="0"/>
                <a:ea typeface="ＭＳ Ｐゴシック" pitchFamily="34" charset="-128"/>
              </a:rPr>
              <a:t>hatten sich vor uns auf die Suche nach den legendären Mondbergen gemacht. Gab es sie</a:t>
            </a:r>
          </a:p>
          <a:p>
            <a:pPr>
              <a:lnSpc>
                <a:spcPct val="80000"/>
              </a:lnSpc>
            </a:pPr>
            <a:r>
              <a:rPr lang="de-DE" sz="400" dirty="0" smtClean="0">
                <a:latin typeface="Times New Roman" pitchFamily="18" charset="0"/>
                <a:ea typeface="ＭＳ Ｐゴシック" pitchFamily="34" charset="-128"/>
              </a:rPr>
              <a:t>wirklich? Schon viele Reisen hatten wir unternommen, doch im Osten Afrikas erwarteten uns</a:t>
            </a:r>
          </a:p>
          <a:p>
            <a:pPr>
              <a:lnSpc>
                <a:spcPct val="80000"/>
              </a:lnSpc>
            </a:pPr>
            <a:r>
              <a:rPr lang="de-DE" sz="400" dirty="0" smtClean="0">
                <a:latin typeface="Times New Roman" pitchFamily="18" charset="0"/>
                <a:ea typeface="ＭＳ Ｐゴシック" pitchFamily="34" charset="-128"/>
              </a:rPr>
              <a:t>Dinge, denen wir bisher noch nicht begegnet waren: das schwüle, heiße Klima in den Tälern</a:t>
            </a:r>
          </a:p>
          <a:p>
            <a:pPr>
              <a:lnSpc>
                <a:spcPct val="80000"/>
              </a:lnSpc>
            </a:pPr>
            <a:r>
              <a:rPr lang="de-DE" sz="400" dirty="0" smtClean="0">
                <a:latin typeface="Times New Roman" pitchFamily="18" charset="0"/>
                <a:ea typeface="ＭＳ Ｐゴシック" pitchFamily="34" charset="-128"/>
              </a:rPr>
              <a:t>in dem Wissen, dort oben auf Gletscher zu treffen, Pflanzen und Tiere, von denen wir nicht</a:t>
            </a:r>
          </a:p>
          <a:p>
            <a:pPr>
              <a:lnSpc>
                <a:spcPct val="80000"/>
              </a:lnSpc>
            </a:pPr>
            <a:r>
              <a:rPr lang="de-DE" sz="400" dirty="0" smtClean="0">
                <a:latin typeface="Times New Roman" pitchFamily="18" charset="0"/>
                <a:ea typeface="ＭＳ Ｐゴシック" pitchFamily="34" charset="-128"/>
              </a:rPr>
              <a:t>wussten, ob sie auch Gefahren für uns darstellten. Waren wir richtig ausgerüstet für die</a:t>
            </a:r>
          </a:p>
          <a:p>
            <a:pPr>
              <a:lnSpc>
                <a:spcPct val="80000"/>
              </a:lnSpc>
            </a:pPr>
            <a:r>
              <a:rPr lang="de-DE" sz="400" dirty="0" smtClean="0">
                <a:latin typeface="Times New Roman" pitchFamily="18" charset="0"/>
                <a:ea typeface="ＭＳ Ｐゴシック" pitchFamily="34" charset="-128"/>
              </a:rPr>
              <a:t>Entdeckungsreise? Würde unser Proviant reichen? Kannten sich unsere Begleiter aus Fort</a:t>
            </a:r>
          </a:p>
          <a:p>
            <a:pPr>
              <a:lnSpc>
                <a:spcPct val="80000"/>
              </a:lnSpc>
            </a:pPr>
            <a:r>
              <a:rPr lang="de-DE" sz="400" dirty="0" smtClean="0">
                <a:latin typeface="Times New Roman" pitchFamily="18" charset="0"/>
                <a:ea typeface="ＭＳ Ｐゴシック" pitchFamily="34" charset="-128"/>
              </a:rPr>
              <a:t>Portal wirklich so gut aus, wie sie sagten? Ob unsere Karten genau genug waren, zu den</a:t>
            </a:r>
          </a:p>
          <a:p>
            <a:pPr>
              <a:lnSpc>
                <a:spcPct val="80000"/>
              </a:lnSpc>
            </a:pPr>
            <a:r>
              <a:rPr lang="de-DE" sz="400" dirty="0" smtClean="0">
                <a:latin typeface="Times New Roman" pitchFamily="18" charset="0"/>
                <a:ea typeface="ＭＳ Ｐゴシック" pitchFamily="34" charset="-128"/>
              </a:rPr>
              <a:t>Gipfeln zu gelangen?</a:t>
            </a:r>
          </a:p>
          <a:p>
            <a:pPr>
              <a:lnSpc>
                <a:spcPct val="80000"/>
              </a:lnSpc>
            </a:pPr>
            <a:r>
              <a:rPr lang="de-DE" sz="400" dirty="0" smtClean="0">
                <a:latin typeface="Times New Roman" pitchFamily="18" charset="0"/>
                <a:ea typeface="ＭＳ Ｐゴシック" pitchFamily="34" charset="-128"/>
              </a:rPr>
              <a:t>Tagelang wanderten wir durch das Grasland, in dem wir viele Umwege gehen mussten, weil</a:t>
            </a:r>
          </a:p>
          <a:p>
            <a:pPr>
              <a:lnSpc>
                <a:spcPct val="80000"/>
              </a:lnSpc>
            </a:pPr>
            <a:r>
              <a:rPr lang="de-DE" sz="400" dirty="0" smtClean="0">
                <a:latin typeface="Times New Roman" pitchFamily="18" charset="0"/>
                <a:ea typeface="ＭＳ Ｐゴシック" pitchFamily="34" charset="-128"/>
              </a:rPr>
              <a:t>Brände uns immer wieder den Weg versperrten. Unruhig war ich, als wir endlich durch die</a:t>
            </a:r>
          </a:p>
          <a:p>
            <a:pPr>
              <a:lnSpc>
                <a:spcPct val="80000"/>
              </a:lnSpc>
            </a:pPr>
            <a:r>
              <a:rPr lang="de-DE" sz="400" dirty="0" smtClean="0">
                <a:latin typeface="Times New Roman" pitchFamily="18" charset="0"/>
                <a:ea typeface="ＭＳ Ｐゴシック" pitchFamily="34" charset="-128"/>
              </a:rPr>
              <a:t>Bergwälder uns immer näher auf die Gletscher zubewegten. Es wurde immer kühler und die</a:t>
            </a:r>
          </a:p>
          <a:p>
            <a:pPr>
              <a:lnSpc>
                <a:spcPct val="80000"/>
              </a:lnSpc>
            </a:pPr>
            <a:r>
              <a:rPr lang="de-DE" sz="400" dirty="0" smtClean="0">
                <a:latin typeface="Times New Roman" pitchFamily="18" charset="0"/>
                <a:ea typeface="ＭＳ Ｐゴシック" pitchFamily="34" charset="-128"/>
              </a:rPr>
              <a:t>schwere Ausrüstung, die wir tragen mussten, wurde nun leichter, weil wir Schuhwerk, Hosen</a:t>
            </a:r>
          </a:p>
          <a:p>
            <a:pPr>
              <a:lnSpc>
                <a:spcPct val="80000"/>
              </a:lnSpc>
            </a:pPr>
            <a:r>
              <a:rPr lang="de-DE" sz="400" dirty="0" smtClean="0">
                <a:latin typeface="Times New Roman" pitchFamily="18" charset="0"/>
                <a:ea typeface="ＭＳ Ｐゴシック" pitchFamily="34" charset="-128"/>
              </a:rPr>
              <a:t>und Jacken herausholen mussten. Zwei meiner Kollegen erkrankten plötzlich schwer, wir</a:t>
            </a:r>
          </a:p>
          <a:p>
            <a:pPr>
              <a:lnSpc>
                <a:spcPct val="80000"/>
              </a:lnSpc>
            </a:pPr>
            <a:r>
              <a:rPr lang="de-DE" sz="400" dirty="0" smtClean="0">
                <a:latin typeface="Times New Roman" pitchFamily="18" charset="0"/>
                <a:ea typeface="ＭＳ Ｐゴシック" pitchFamily="34" charset="-128"/>
              </a:rPr>
              <a:t>mussten in 2.800 m Höhe eine längere Pause einrichten. Ob ich nicht mit dem ganzen Team</a:t>
            </a:r>
          </a:p>
          <a:p>
            <a:pPr>
              <a:lnSpc>
                <a:spcPct val="80000"/>
              </a:lnSpc>
            </a:pPr>
            <a:r>
              <a:rPr lang="de-DE" sz="400" dirty="0" smtClean="0">
                <a:latin typeface="Times New Roman" pitchFamily="18" charset="0"/>
                <a:ea typeface="ＭＳ Ｐゴシック" pitchFamily="34" charset="-128"/>
              </a:rPr>
              <a:t>weitergehen sollte? Würde unser Proviant reichen, wenn wir noch länger warteten? Wir</a:t>
            </a:r>
          </a:p>
          <a:p>
            <a:pPr>
              <a:lnSpc>
                <a:spcPct val="80000"/>
              </a:lnSpc>
            </a:pPr>
            <a:r>
              <a:rPr lang="de-DE" sz="400" dirty="0" smtClean="0">
                <a:latin typeface="Times New Roman" pitchFamily="18" charset="0"/>
                <a:ea typeface="ＭＳ Ｐゴシック" pitchFamily="34" charset="-128"/>
              </a:rPr>
              <a:t>hatten noch nicht einmal die Baumgrenze erreicht – die Karten halfen uns nun gar nicht mehr,</a:t>
            </a:r>
          </a:p>
          <a:p>
            <a:pPr>
              <a:lnSpc>
                <a:spcPct val="80000"/>
              </a:lnSpc>
            </a:pPr>
            <a:r>
              <a:rPr lang="de-DE" sz="400" dirty="0" smtClean="0">
                <a:latin typeface="Times New Roman" pitchFamily="18" charset="0"/>
                <a:ea typeface="ＭＳ Ｐゴシック" pitchFamily="34" charset="-128"/>
              </a:rPr>
              <a:t>und die zwei Begleiter aus Fort Portal drängten darauf, die Route zu wechseln, um sicherer</a:t>
            </a:r>
          </a:p>
          <a:p>
            <a:pPr>
              <a:lnSpc>
                <a:spcPct val="80000"/>
              </a:lnSpc>
            </a:pPr>
            <a:r>
              <a:rPr lang="de-DE" sz="400" dirty="0" smtClean="0">
                <a:latin typeface="Times New Roman" pitchFamily="18" charset="0"/>
                <a:ea typeface="ＭＳ Ｐゴシック" pitchFamily="34" charset="-128"/>
              </a:rPr>
              <a:t>zum Gipfel zu kommen. Kannten Sie den Weg wirklich? Ich verlor das Gespür für meine</a:t>
            </a:r>
          </a:p>
          <a:p>
            <a:pPr>
              <a:lnSpc>
                <a:spcPct val="80000"/>
              </a:lnSpc>
            </a:pPr>
            <a:r>
              <a:rPr lang="de-DE" sz="400" dirty="0" smtClean="0">
                <a:latin typeface="Times New Roman" pitchFamily="18" charset="0"/>
                <a:ea typeface="ＭＳ Ｐゴシック" pitchFamily="34" charset="-128"/>
              </a:rPr>
              <a:t>Kräfte und hatte nur noch ein Ziel: möglichst schnell zum Gipfel zu kommen! Ich drängte alle</a:t>
            </a:r>
          </a:p>
          <a:p>
            <a:pPr>
              <a:lnSpc>
                <a:spcPct val="80000"/>
              </a:lnSpc>
            </a:pPr>
            <a:r>
              <a:rPr lang="de-DE" sz="400" dirty="0" smtClean="0">
                <a:latin typeface="Times New Roman" pitchFamily="18" charset="0"/>
                <a:ea typeface="ＭＳ Ｐゴシック" pitchFamily="34" charset="-128"/>
              </a:rPr>
              <a:t>dazu, weiterzumarschieren – trotz Krankheiten, die immer noch nicht überstanden waren, und</a:t>
            </a:r>
          </a:p>
          <a:p>
            <a:pPr>
              <a:lnSpc>
                <a:spcPct val="80000"/>
              </a:lnSpc>
            </a:pPr>
            <a:r>
              <a:rPr lang="de-DE" sz="400" dirty="0" smtClean="0">
                <a:latin typeface="Times New Roman" pitchFamily="18" charset="0"/>
                <a:ea typeface="ＭＳ Ｐゴシック" pitchFamily="34" charset="-128"/>
              </a:rPr>
              <a:t>alternativen Wegrouten. Wir erreichten nach mehreren Tagen endlich die Baumgrenze.</a:t>
            </a:r>
          </a:p>
          <a:p>
            <a:pPr>
              <a:lnSpc>
                <a:spcPct val="80000"/>
              </a:lnSpc>
            </a:pPr>
            <a:endParaRPr lang="de-DE" sz="400" dirty="0" smtClean="0">
              <a:latin typeface="Times New Roman" pitchFamily="18" charset="0"/>
              <a:ea typeface="ＭＳ Ｐゴシック" pitchFamily="34" charset="-128"/>
            </a:endParaRPr>
          </a:p>
          <a:p>
            <a:pPr>
              <a:lnSpc>
                <a:spcPct val="80000"/>
              </a:lnSpc>
            </a:pPr>
            <a:r>
              <a:rPr lang="de-DE" sz="400" dirty="0" smtClean="0">
                <a:latin typeface="Times New Roman" pitchFamily="18" charset="0"/>
                <a:ea typeface="ＭＳ Ｐゴシック" pitchFamily="34" charset="-128"/>
              </a:rPr>
              <a:t>II.</a:t>
            </a:r>
          </a:p>
          <a:p>
            <a:pPr>
              <a:lnSpc>
                <a:spcPct val="80000"/>
              </a:lnSpc>
            </a:pPr>
            <a:r>
              <a:rPr lang="de-DE" sz="400" dirty="0" smtClean="0">
                <a:latin typeface="Times New Roman" pitchFamily="18" charset="0"/>
                <a:ea typeface="ＭＳ Ｐゴシック" pitchFamily="34" charset="-128"/>
              </a:rPr>
              <a:t>Wir konnten nun zurückschauen in das Tal, durch das wir gewandert waren – und sahen vor</a:t>
            </a:r>
          </a:p>
          <a:p>
            <a:pPr>
              <a:lnSpc>
                <a:spcPct val="80000"/>
              </a:lnSpc>
            </a:pPr>
            <a:r>
              <a:rPr lang="de-DE" sz="400" dirty="0" smtClean="0">
                <a:latin typeface="Times New Roman" pitchFamily="18" charset="0"/>
                <a:ea typeface="ＭＳ Ｐゴシック" pitchFamily="34" charset="-128"/>
              </a:rPr>
              <a:t>uns die mächtigen Gipfel in Nebel und Wolken liegen. Doch plötzlich weigerten sich meine</a:t>
            </a:r>
          </a:p>
          <a:p>
            <a:pPr>
              <a:lnSpc>
                <a:spcPct val="80000"/>
              </a:lnSpc>
            </a:pPr>
            <a:r>
              <a:rPr lang="de-DE" sz="400" dirty="0" smtClean="0">
                <a:latin typeface="Times New Roman" pitchFamily="18" charset="0"/>
                <a:ea typeface="ＭＳ Ｐゴシック" pitchFamily="34" charset="-128"/>
              </a:rPr>
              <a:t>beiden örtlichen Begleiter, diese Route weiterzuverfolgen. Wir würden die Gipfel nicht lebend</a:t>
            </a:r>
          </a:p>
          <a:p>
            <a:pPr>
              <a:lnSpc>
                <a:spcPct val="80000"/>
              </a:lnSpc>
            </a:pPr>
            <a:r>
              <a:rPr lang="de-DE" sz="400" dirty="0" smtClean="0">
                <a:latin typeface="Times New Roman" pitchFamily="18" charset="0"/>
                <a:ea typeface="ＭＳ Ｐゴシック" pitchFamily="34" charset="-128"/>
              </a:rPr>
              <a:t>erreichen, sagten sie. Einer meiner beiden Kollegen war inzwischen zu schwach, um laufen</a:t>
            </a:r>
          </a:p>
          <a:p>
            <a:pPr>
              <a:lnSpc>
                <a:spcPct val="80000"/>
              </a:lnSpc>
            </a:pPr>
            <a:r>
              <a:rPr lang="de-DE" sz="400" dirty="0" smtClean="0">
                <a:latin typeface="Times New Roman" pitchFamily="18" charset="0"/>
                <a:ea typeface="ＭＳ Ｐゴシック" pitchFamily="34" charset="-128"/>
              </a:rPr>
              <a:t>zu können. Er musste getragen werden. Wir campierten an einem kleinen Flusslauf. Erschöpft</a:t>
            </a:r>
          </a:p>
          <a:p>
            <a:pPr>
              <a:lnSpc>
                <a:spcPct val="80000"/>
              </a:lnSpc>
            </a:pPr>
            <a:r>
              <a:rPr lang="de-DE" sz="400" dirty="0" smtClean="0">
                <a:latin typeface="Times New Roman" pitchFamily="18" charset="0"/>
                <a:ea typeface="ＭＳ Ｐゴシック" pitchFamily="34" charset="-128"/>
              </a:rPr>
              <a:t>betrachtete ich ein Chamäleon, das geschickt – </a:t>
            </a:r>
            <a:r>
              <a:rPr lang="de-DE" sz="400" i="1" dirty="0" smtClean="0">
                <a:latin typeface="Times New Roman" pitchFamily="18" charset="0"/>
                <a:ea typeface="ＭＳ Ｐゴシック" pitchFamily="34" charset="-128"/>
              </a:rPr>
              <a:t>genau auf die Umgebung achtend</a:t>
            </a:r>
            <a:r>
              <a:rPr lang="de-DE" sz="400" i="1" baseline="0" dirty="0" smtClean="0">
                <a:latin typeface="Times New Roman" pitchFamily="18" charset="0"/>
                <a:ea typeface="ＭＳ Ｐゴシック" pitchFamily="34" charset="-128"/>
              </a:rPr>
              <a:t> </a:t>
            </a:r>
            <a:r>
              <a:rPr lang="de-DE" sz="400" dirty="0" smtClean="0">
                <a:latin typeface="Times New Roman" pitchFamily="18" charset="0"/>
                <a:ea typeface="ＭＳ Ｐゴシック" pitchFamily="34" charset="-128"/>
              </a:rPr>
              <a:t>–</a:t>
            </a:r>
            <a:r>
              <a:rPr lang="de-DE" sz="400" i="1" dirty="0" smtClean="0">
                <a:latin typeface="Times New Roman" pitchFamily="18" charset="0"/>
                <a:ea typeface="ＭＳ Ｐゴシック" pitchFamily="34" charset="-128"/>
              </a:rPr>
              <a:t> </a:t>
            </a:r>
            <a:r>
              <a:rPr lang="de-DE" sz="400" dirty="0" smtClean="0">
                <a:latin typeface="Times New Roman" pitchFamily="18" charset="0"/>
                <a:ea typeface="ＭＳ Ｐゴシック" pitchFamily="34" charset="-128"/>
              </a:rPr>
              <a:t>auf</a:t>
            </a:r>
            <a:r>
              <a:rPr lang="de-DE" sz="400" i="1" dirty="0" smtClean="0">
                <a:latin typeface="Times New Roman" pitchFamily="18" charset="0"/>
                <a:ea typeface="ＭＳ Ｐゴシック" pitchFamily="34" charset="-128"/>
              </a:rPr>
              <a:t> </a:t>
            </a:r>
            <a:r>
              <a:rPr lang="de-DE" sz="400" dirty="0" smtClean="0">
                <a:latin typeface="Times New Roman" pitchFamily="18" charset="0"/>
                <a:ea typeface="ＭＳ Ｐゴシック" pitchFamily="34" charset="-128"/>
              </a:rPr>
              <a:t>einem </a:t>
            </a:r>
          </a:p>
          <a:p>
            <a:pPr>
              <a:lnSpc>
                <a:spcPct val="80000"/>
              </a:lnSpc>
            </a:pPr>
            <a:r>
              <a:rPr lang="de-DE" sz="400" dirty="0" smtClean="0">
                <a:latin typeface="Times New Roman" pitchFamily="18" charset="0"/>
                <a:ea typeface="ＭＳ Ｐゴシック" pitchFamily="34" charset="-128"/>
              </a:rPr>
              <a:t>Astende verharrte. So geht es nicht weiter, dachte ich. Nur schneller müssen wir sein, noch</a:t>
            </a:r>
          </a:p>
          <a:p>
            <a:pPr>
              <a:lnSpc>
                <a:spcPct val="80000"/>
              </a:lnSpc>
            </a:pPr>
            <a:r>
              <a:rPr lang="de-DE" sz="400" dirty="0" smtClean="0">
                <a:latin typeface="Times New Roman" pitchFamily="18" charset="0"/>
                <a:ea typeface="ＭＳ Ｐゴシック" pitchFamily="34" charset="-128"/>
              </a:rPr>
              <a:t>schneller, dann werden wir es schaffen. Eine andere Stimme in mir sagte: Wir werden es nie</a:t>
            </a:r>
          </a:p>
          <a:p>
            <a:pPr>
              <a:lnSpc>
                <a:spcPct val="80000"/>
              </a:lnSpc>
            </a:pPr>
            <a:r>
              <a:rPr lang="de-DE" sz="400" dirty="0" smtClean="0">
                <a:latin typeface="Times New Roman" pitchFamily="18" charset="0"/>
                <a:ea typeface="ＭＳ Ｐゴシック" pitchFamily="34" charset="-128"/>
              </a:rPr>
              <a:t>schaffen – nie! Ich schaute um mich: Wieso kommen wir bloß nicht weiter? Um das Feuer</a:t>
            </a:r>
          </a:p>
          <a:p>
            <a:pPr>
              <a:lnSpc>
                <a:spcPct val="80000"/>
              </a:lnSpc>
            </a:pPr>
            <a:r>
              <a:rPr lang="de-DE" sz="400" dirty="0" smtClean="0">
                <a:latin typeface="Times New Roman" pitchFamily="18" charset="0"/>
                <a:ea typeface="ＭＳ Ｐゴシック" pitchFamily="34" charset="-128"/>
              </a:rPr>
              <a:t>herumsitzend überlegten wir, wie wir unser Ziel noch erreichten konnten – oder mussten wir</a:t>
            </a:r>
          </a:p>
          <a:p>
            <a:pPr>
              <a:lnSpc>
                <a:spcPct val="80000"/>
              </a:lnSpc>
            </a:pPr>
            <a:r>
              <a:rPr lang="de-DE" sz="400" dirty="0" smtClean="0">
                <a:latin typeface="Times New Roman" pitchFamily="18" charset="0"/>
                <a:ea typeface="ＭＳ Ｐゴシック" pitchFamily="34" charset="-128"/>
              </a:rPr>
              <a:t>von unserem Traum Abschied nehmen, die Mondberge wirklich zu erreichen? Was brauchten</a:t>
            </a:r>
          </a:p>
          <a:p>
            <a:pPr>
              <a:lnSpc>
                <a:spcPct val="80000"/>
              </a:lnSpc>
            </a:pPr>
            <a:r>
              <a:rPr lang="de-DE" sz="400" dirty="0" smtClean="0">
                <a:latin typeface="Times New Roman" pitchFamily="18" charset="0"/>
                <a:ea typeface="ＭＳ Ｐゴシック" pitchFamily="34" charset="-128"/>
              </a:rPr>
              <a:t>wir dafür? Lange sprachen wir und kamen gemeinsam zu dem Schluss: Wir hatten das Klima</a:t>
            </a:r>
          </a:p>
          <a:p>
            <a:pPr>
              <a:lnSpc>
                <a:spcPct val="80000"/>
              </a:lnSpc>
            </a:pPr>
            <a:r>
              <a:rPr lang="de-DE" sz="400" dirty="0" smtClean="0">
                <a:latin typeface="Times New Roman" pitchFamily="18" charset="0"/>
                <a:ea typeface="ＭＳ Ｐゴシック" pitchFamily="34" charset="-128"/>
              </a:rPr>
              <a:t>unterschätzt und die Gefahren und Hindernisse auf dem Weg bis zur Baumgrenze; wir hatten</a:t>
            </a:r>
          </a:p>
          <a:p>
            <a:pPr>
              <a:lnSpc>
                <a:spcPct val="80000"/>
              </a:lnSpc>
            </a:pPr>
            <a:r>
              <a:rPr lang="de-DE" sz="400" dirty="0" smtClean="0">
                <a:latin typeface="Times New Roman" pitchFamily="18" charset="0"/>
                <a:ea typeface="ＭＳ Ｐゴシック" pitchFamily="34" charset="-128"/>
              </a:rPr>
              <a:t>nicht damit gerechnet, die Route permanent ändern zu müssen. Ich hatte alles vom Ziel her</a:t>
            </a:r>
          </a:p>
          <a:p>
            <a:pPr>
              <a:lnSpc>
                <a:spcPct val="80000"/>
              </a:lnSpc>
            </a:pPr>
            <a:r>
              <a:rPr lang="de-DE" sz="400" dirty="0" smtClean="0">
                <a:latin typeface="Times New Roman" pitchFamily="18" charset="0"/>
                <a:ea typeface="ＭＳ Ｐゴシック" pitchFamily="34" charset="-128"/>
              </a:rPr>
              <a:t>geplant: aber nicht bedacht, dass der Weg dorthin unbekannte Hindernisse enthalten könnte.</a:t>
            </a:r>
          </a:p>
          <a:p>
            <a:pPr>
              <a:lnSpc>
                <a:spcPct val="80000"/>
              </a:lnSpc>
            </a:pPr>
            <a:endParaRPr lang="de-DE" sz="400" dirty="0" smtClean="0">
              <a:latin typeface="Times New Roman" pitchFamily="18" charset="0"/>
              <a:ea typeface="ＭＳ Ｐゴシック" pitchFamily="34" charset="-128"/>
            </a:endParaRPr>
          </a:p>
          <a:p>
            <a:pPr>
              <a:lnSpc>
                <a:spcPct val="80000"/>
              </a:lnSpc>
            </a:pPr>
            <a:r>
              <a:rPr lang="de-DE" sz="400" dirty="0" smtClean="0">
                <a:latin typeface="Times New Roman" pitchFamily="18" charset="0"/>
                <a:ea typeface="ＭＳ Ｐゴシック" pitchFamily="34" charset="-128"/>
              </a:rPr>
              <a:t>III.</a:t>
            </a:r>
          </a:p>
          <a:p>
            <a:pPr>
              <a:lnSpc>
                <a:spcPct val="80000"/>
              </a:lnSpc>
            </a:pPr>
            <a:r>
              <a:rPr lang="de-DE" sz="400" dirty="0" smtClean="0">
                <a:latin typeface="Times New Roman" pitchFamily="18" charset="0"/>
                <a:ea typeface="ＭＳ Ｐゴシック" pitchFamily="34" charset="-128"/>
              </a:rPr>
              <a:t>Wir entschieden uns nun, einen Großteil der Ausrüstung, die wir auf dem weiteren Weg nicht</a:t>
            </a:r>
          </a:p>
          <a:p>
            <a:pPr>
              <a:lnSpc>
                <a:spcPct val="80000"/>
              </a:lnSpc>
            </a:pPr>
            <a:r>
              <a:rPr lang="de-DE" sz="400" dirty="0" smtClean="0">
                <a:latin typeface="Times New Roman" pitchFamily="18" charset="0"/>
                <a:ea typeface="ＭＳ Ｐゴシック" pitchFamily="34" charset="-128"/>
              </a:rPr>
              <a:t>mehr benötigten, zurückzulassen für den Rückweg. Wir teilten uns auf und wollten nur noch</a:t>
            </a:r>
          </a:p>
          <a:p>
            <a:pPr>
              <a:lnSpc>
                <a:spcPct val="80000"/>
              </a:lnSpc>
            </a:pPr>
            <a:r>
              <a:rPr lang="de-DE" sz="400" dirty="0" smtClean="0">
                <a:latin typeface="Times New Roman" pitchFamily="18" charset="0"/>
                <a:ea typeface="ＭＳ Ｐゴシック" pitchFamily="34" charset="-128"/>
              </a:rPr>
              <a:t>in einer kleinen Gruppe weiterwandern. Ich verließ mich auf die Intuition des Begleiters, der</a:t>
            </a:r>
          </a:p>
          <a:p>
            <a:pPr>
              <a:lnSpc>
                <a:spcPct val="80000"/>
              </a:lnSpc>
            </a:pPr>
            <a:r>
              <a:rPr lang="de-DE" sz="400" dirty="0" smtClean="0">
                <a:latin typeface="Times New Roman" pitchFamily="18" charset="0"/>
                <a:ea typeface="ＭＳ Ｐゴシック" pitchFamily="34" charset="-128"/>
              </a:rPr>
              <a:t>mit weiterwanderte. Wandernd hatte ich nun plötzlich ein genaues Gespür für alles, was</a:t>
            </a:r>
          </a:p>
          <a:p>
            <a:pPr>
              <a:lnSpc>
                <a:spcPct val="80000"/>
              </a:lnSpc>
            </a:pPr>
            <a:r>
              <a:rPr lang="de-DE" sz="400" dirty="0" smtClean="0">
                <a:latin typeface="Times New Roman" pitchFamily="18" charset="0"/>
                <a:ea typeface="ＭＳ Ｐゴシック" pitchFamily="34" charset="-128"/>
              </a:rPr>
              <a:t>passierte und vertraute unserem Können und Geschick. Wir würden sehen, wie weit wir</a:t>
            </a:r>
          </a:p>
          <a:p>
            <a:pPr>
              <a:lnSpc>
                <a:spcPct val="80000"/>
              </a:lnSpc>
            </a:pPr>
            <a:r>
              <a:rPr lang="de-DE" sz="400" dirty="0" smtClean="0">
                <a:latin typeface="Times New Roman" pitchFamily="18" charset="0"/>
                <a:ea typeface="ＭＳ Ｐゴシック" pitchFamily="34" charset="-128"/>
              </a:rPr>
              <a:t>kommen.</a:t>
            </a:r>
          </a:p>
          <a:p>
            <a:pPr>
              <a:lnSpc>
                <a:spcPct val="80000"/>
              </a:lnSpc>
            </a:pPr>
            <a:r>
              <a:rPr lang="de-DE" sz="400" dirty="0" smtClean="0">
                <a:latin typeface="Times New Roman" pitchFamily="18" charset="0"/>
                <a:ea typeface="ＭＳ Ｐゴシック" pitchFamily="34" charset="-128"/>
              </a:rPr>
              <a:t>Und so geschah etwas ganz Überraschendes: Unter klarem Himmel wanderten wir über die</a:t>
            </a:r>
          </a:p>
          <a:p>
            <a:pPr>
              <a:lnSpc>
                <a:spcPct val="80000"/>
              </a:lnSpc>
            </a:pPr>
            <a:r>
              <a:rPr lang="de-DE" sz="400" dirty="0" smtClean="0">
                <a:latin typeface="Times New Roman" pitchFamily="18" charset="0"/>
                <a:ea typeface="ＭＳ Ｐゴシック" pitchFamily="34" charset="-128"/>
              </a:rPr>
              <a:t>baumlosen Flächen und erreichten nach kurzer Zeit den Fuß des höchsten Gipfels. Keiner</a:t>
            </a:r>
          </a:p>
          <a:p>
            <a:pPr>
              <a:lnSpc>
                <a:spcPct val="80000"/>
              </a:lnSpc>
            </a:pPr>
            <a:r>
              <a:rPr lang="de-DE" sz="400" dirty="0" smtClean="0">
                <a:latin typeface="Times New Roman" pitchFamily="18" charset="0"/>
                <a:ea typeface="ＭＳ Ｐゴシック" pitchFamily="34" charset="-128"/>
              </a:rPr>
              <a:t>von uns hatte damit gerechnet, und wir fielen und vor Freude in die Arme. „Du musst deine</a:t>
            </a:r>
          </a:p>
          <a:p>
            <a:pPr>
              <a:lnSpc>
                <a:spcPct val="80000"/>
              </a:lnSpc>
            </a:pPr>
            <a:r>
              <a:rPr lang="de-DE" sz="400" dirty="0" smtClean="0">
                <a:latin typeface="Times New Roman" pitchFamily="18" charset="0"/>
                <a:ea typeface="ＭＳ Ｐゴシック" pitchFamily="34" charset="-128"/>
              </a:rPr>
              <a:t>Stärken kennen, um ihnen vertrauen zu können. Daraus erwachsen deine Ziele und deine</a:t>
            </a:r>
          </a:p>
          <a:p>
            <a:pPr>
              <a:lnSpc>
                <a:spcPct val="80000"/>
              </a:lnSpc>
            </a:pPr>
            <a:r>
              <a:rPr lang="de-DE" sz="400" dirty="0" smtClean="0">
                <a:latin typeface="Times New Roman" pitchFamily="18" charset="0"/>
                <a:ea typeface="ＭＳ Ｐゴシック" pitchFamily="34" charset="-128"/>
              </a:rPr>
              <a:t>Stärken sind der Weg zu ihnen</a:t>
            </a:r>
            <a:r>
              <a:rPr lang="de-DE" altLang="de-DE" sz="400" dirty="0" smtClean="0">
                <a:latin typeface="Times New Roman" pitchFamily="18" charset="0"/>
                <a:ea typeface="ＭＳ Ｐゴシック" pitchFamily="34" charset="-128"/>
              </a:rPr>
              <a:t>“</a:t>
            </a:r>
            <a:r>
              <a:rPr lang="de-DE" sz="400" dirty="0" smtClean="0">
                <a:latin typeface="Times New Roman" pitchFamily="18" charset="0"/>
                <a:ea typeface="ＭＳ Ｐゴシック" pitchFamily="34" charset="-128"/>
              </a:rPr>
              <a:t>, sagte mein Begleiter. „Die Strömung des Wassers achtend</a:t>
            </a:r>
            <a:r>
              <a:rPr lang="de-DE" altLang="de-DE" sz="400" dirty="0" smtClean="0">
                <a:latin typeface="Times New Roman" pitchFamily="18" charset="0"/>
                <a:ea typeface="ＭＳ Ｐゴシック" pitchFamily="34" charset="-128"/>
              </a:rPr>
              <a:t>“</a:t>
            </a:r>
            <a:r>
              <a:rPr lang="de-DE" sz="400" dirty="0" smtClean="0">
                <a:latin typeface="Times New Roman" pitchFamily="18" charset="0"/>
                <a:ea typeface="ＭＳ Ｐゴシック" pitchFamily="34" charset="-128"/>
              </a:rPr>
              <a:t>,</a:t>
            </a:r>
          </a:p>
          <a:p>
            <a:pPr>
              <a:lnSpc>
                <a:spcPct val="80000"/>
              </a:lnSpc>
            </a:pPr>
            <a:r>
              <a:rPr lang="de-DE" sz="400" dirty="0" smtClean="0">
                <a:latin typeface="Times New Roman" pitchFamily="18" charset="0"/>
                <a:ea typeface="ＭＳ Ｐゴシック" pitchFamily="34" charset="-128"/>
              </a:rPr>
              <a:t>ergänzte ich. „Meine Stärken erkenne ich nur im Geschick meines Tuns.</a:t>
            </a:r>
            <a:r>
              <a:rPr lang="de-DE" altLang="de-DE" sz="400" dirty="0" smtClean="0">
                <a:latin typeface="Times New Roman" pitchFamily="18" charset="0"/>
                <a:ea typeface="ＭＳ Ｐゴシック" pitchFamily="34" charset="-128"/>
              </a:rPr>
              <a:t>“</a:t>
            </a:r>
            <a:endParaRPr lang="de-DE" sz="400" dirty="0" smtClean="0">
              <a:latin typeface="Times New Roman" pitchFamily="18" charset="0"/>
              <a:ea typeface="ＭＳ Ｐゴシック" pitchFamily="34" charset="-128"/>
            </a:endParaRPr>
          </a:p>
          <a:p>
            <a:pPr>
              <a:lnSpc>
                <a:spcPct val="80000"/>
              </a:lnSpc>
            </a:pPr>
            <a:endParaRPr lang="de-DE" sz="400"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xmlns="" val="3850213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11"/>
          <p:cNvSpPr>
            <a:spLocks noGrp="1" noChangeArrowheads="1"/>
          </p:cNvSpPr>
          <p:nvPr>
            <p:ph type="sldNum" sz="quarter"/>
          </p:nvPr>
        </p:nvSpPr>
        <p:spPr>
          <a:noFill/>
          <a:ln/>
        </p:spPr>
        <p:txBody>
          <a:bodyPr/>
          <a:lstStyle/>
          <a:p>
            <a:fld id="{F1CC1859-F71E-4114-8BA7-3B874891C18A}" type="slidenum">
              <a:rPr lang="de-DE"/>
              <a:pPr/>
              <a:t>24</a:t>
            </a:fld>
            <a:endParaRPr lang="de-DE" dirty="0"/>
          </a:p>
        </p:txBody>
      </p:sp>
      <p:sp>
        <p:nvSpPr>
          <p:cNvPr id="73731"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73732" name="Rectangle 2"/>
          <p:cNvSpPr>
            <a:spLocks noGrp="1" noChangeArrowheads="1"/>
          </p:cNvSpPr>
          <p:nvPr>
            <p:ph type="body" idx="1"/>
          </p:nvPr>
        </p:nvSpPr>
        <p:spPr>
          <a:xfrm>
            <a:off x="906463" y="4714875"/>
            <a:ext cx="4978400" cy="4460875"/>
          </a:xfrm>
          <a:noFill/>
          <a:ln/>
        </p:spPr>
        <p:txBody>
          <a:bodyPr wrap="none" anchor="ctr"/>
          <a:lstStyle/>
          <a:p>
            <a:endParaRPr 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xmlns="" val="2433791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11"/>
          <p:cNvSpPr>
            <a:spLocks noGrp="1" noChangeArrowheads="1"/>
          </p:cNvSpPr>
          <p:nvPr>
            <p:ph type="sldNum" sz="quarter"/>
          </p:nvPr>
        </p:nvSpPr>
        <p:spPr>
          <a:noFill/>
          <a:ln/>
        </p:spPr>
        <p:txBody>
          <a:bodyPr/>
          <a:lstStyle/>
          <a:p>
            <a:fld id="{1D85B1FB-CBDA-40DD-B6C3-6C3A007CBD14}" type="slidenum">
              <a:rPr lang="de-DE"/>
              <a:pPr/>
              <a:t>25</a:t>
            </a:fld>
            <a:endParaRPr lang="de-DE" dirty="0"/>
          </a:p>
        </p:txBody>
      </p:sp>
      <p:sp>
        <p:nvSpPr>
          <p:cNvPr id="74755"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74756" name="Rectangle 2"/>
          <p:cNvSpPr>
            <a:spLocks noGrp="1" noChangeArrowheads="1"/>
          </p:cNvSpPr>
          <p:nvPr>
            <p:ph type="body" idx="1"/>
          </p:nvPr>
        </p:nvSpPr>
        <p:spPr>
          <a:xfrm>
            <a:off x="906463" y="4714875"/>
            <a:ext cx="4978400" cy="4460875"/>
          </a:xfrm>
          <a:noFill/>
          <a:ln/>
        </p:spPr>
        <p:txBody>
          <a:bodyPr wrap="none" anchor="ctr"/>
          <a:lstStyle/>
          <a:p>
            <a:endParaRPr 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xmlns="" val="36779322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11"/>
          <p:cNvSpPr>
            <a:spLocks noGrp="1" noChangeArrowheads="1"/>
          </p:cNvSpPr>
          <p:nvPr>
            <p:ph type="sldNum" sz="quarter"/>
          </p:nvPr>
        </p:nvSpPr>
        <p:spPr>
          <a:noFill/>
          <a:ln/>
        </p:spPr>
        <p:txBody>
          <a:bodyPr/>
          <a:lstStyle/>
          <a:p>
            <a:fld id="{C4DC5FF9-ED29-4F6F-A6BB-EF8924EEC4B3}" type="slidenum">
              <a:rPr lang="de-DE"/>
              <a:pPr/>
              <a:t>26</a:t>
            </a:fld>
            <a:endParaRPr lang="de-DE" dirty="0"/>
          </a:p>
        </p:txBody>
      </p:sp>
      <p:sp>
        <p:nvSpPr>
          <p:cNvPr id="75779"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75780" name="Text Box 2"/>
          <p:cNvSpPr txBox="1">
            <a:spLocks noChangeArrowheads="1"/>
          </p:cNvSpPr>
          <p:nvPr/>
        </p:nvSpPr>
        <p:spPr bwMode="auto">
          <a:xfrm>
            <a:off x="906463" y="4714875"/>
            <a:ext cx="4978400" cy="4460875"/>
          </a:xfrm>
          <a:prstGeom prst="rect">
            <a:avLst/>
          </a:prstGeom>
          <a:noFill/>
          <a:ln w="9525">
            <a:noFill/>
            <a:round/>
            <a:headEnd/>
            <a:tailEnd/>
          </a:ln>
        </p:spPr>
        <p:txBody>
          <a:bodyPr lIns="75600" tIns="75600" rIns="75600" bIns="432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Diese Folie bezieht sich vor allem auf die Übung zu „Alexander</a:t>
            </a:r>
            <a:r>
              <a:rPr lang="de-DE" altLang="de-DE" sz="1200" dirty="0">
                <a:solidFill>
                  <a:srgbClr val="000000"/>
                </a:solidFill>
                <a:latin typeface="Times New Roman" pitchFamily="18" charset="0"/>
              </a:rPr>
              <a:t>“</a:t>
            </a:r>
            <a:r>
              <a:rPr lang="de-DE" sz="1200" dirty="0">
                <a:solidFill>
                  <a:srgbClr val="000000"/>
                </a:solidFill>
                <a:latin typeface="Times New Roman" pitchFamily="18" charset="0"/>
              </a:rPr>
              <a:t>!</a:t>
            </a:r>
          </a:p>
        </p:txBody>
      </p:sp>
      <p:sp>
        <p:nvSpPr>
          <p:cNvPr id="75781"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EF4F7BDD-140F-4C2F-8703-ADDF9D005084}" type="slidenum">
              <a:rPr lang="de-DE" sz="1200">
                <a:solidFill>
                  <a:srgbClr val="FFFFFF"/>
                </a:solidFill>
                <a:latin typeface="Times New Roman" pitchFamily="18" charset="0"/>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26</a:t>
            </a:fld>
            <a:endParaRPr lang="de-DE" sz="1200" dirty="0">
              <a:solidFill>
                <a:srgbClr val="FFFFFF"/>
              </a:solidFill>
              <a:latin typeface="Times New Roman" pitchFamily="18" charset="0"/>
            </a:endParaRPr>
          </a:p>
        </p:txBody>
      </p:sp>
      <p:sp>
        <p:nvSpPr>
          <p:cNvPr id="75782" name="Notizenplatzhalter 5"/>
          <p:cNvSpPr>
            <a:spLocks noGrp="1"/>
          </p:cNvSpPr>
          <p:nvPr>
            <p:ph type="body" idx="1"/>
          </p:nvPr>
        </p:nvSpPr>
        <p:spPr>
          <a:noFill/>
          <a:ln/>
        </p:spPr>
        <p:txBody>
          <a:bodyPr/>
          <a:lstStyle/>
          <a:p>
            <a:r>
              <a:rPr lang="de-DE" dirty="0" smtClean="0">
                <a:latin typeface="Times New Roman" pitchFamily="18" charset="0"/>
                <a:ea typeface="ＭＳ Ｐゴシック" pitchFamily="34" charset="-128"/>
              </a:rPr>
              <a:t>Hier sollte deutlich werden, dass sich in jeder Schule dafür unterschiedliche Formen etablieren müssen: Jede Schule bietet andere kommunikative Bedingungen und Kulturen.</a:t>
            </a:r>
          </a:p>
        </p:txBody>
      </p:sp>
    </p:spTree>
    <p:extLst>
      <p:ext uri="{BB962C8B-B14F-4D97-AF65-F5344CB8AC3E}">
        <p14:creationId xmlns:p14="http://schemas.microsoft.com/office/powerpoint/2010/main" xmlns="" val="38379403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Lehrer/innen nehmen unterschiedliche Rollen in Lehrprozessen ein (M3/4), sie diagnostizieren zusammen mit Schüler/innen</a:t>
            </a:r>
            <a:r>
              <a:rPr lang="de-DE" baseline="0" dirty="0" smtClean="0"/>
              <a:t> und nehmen ebenfalls im der KUH unterschiedliche </a:t>
            </a:r>
            <a:r>
              <a:rPr lang="de-DE" baseline="0" smtClean="0"/>
              <a:t>Rollen ein.</a:t>
            </a:r>
            <a:endParaRPr lang="de-DE"/>
          </a:p>
        </p:txBody>
      </p:sp>
      <p:sp>
        <p:nvSpPr>
          <p:cNvPr id="4" name="Foliennummernplatzhalter 3"/>
          <p:cNvSpPr>
            <a:spLocks noGrp="1"/>
          </p:cNvSpPr>
          <p:nvPr>
            <p:ph type="sldNum" idx="10"/>
          </p:nvPr>
        </p:nvSpPr>
        <p:spPr/>
        <p:txBody>
          <a:bodyPr/>
          <a:lstStyle/>
          <a:p>
            <a:pPr>
              <a:defRPr/>
            </a:pPr>
            <a:fld id="{B5B24FE0-93BB-47F7-BB76-39FFE838A7AF}" type="slidenum">
              <a:rPr lang="de-DE" smtClean="0"/>
              <a:pPr>
                <a:defRPr/>
              </a:pPr>
              <a:t>27</a:t>
            </a:fld>
            <a:endParaRPr lang="de-DE" dirty="0"/>
          </a:p>
        </p:txBody>
      </p:sp>
    </p:spTree>
    <p:extLst>
      <p:ext uri="{BB962C8B-B14F-4D97-AF65-F5344CB8AC3E}">
        <p14:creationId xmlns:p14="http://schemas.microsoft.com/office/powerpoint/2010/main" xmlns="" val="8646394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11"/>
          <p:cNvSpPr>
            <a:spLocks noGrp="1" noChangeArrowheads="1"/>
          </p:cNvSpPr>
          <p:nvPr>
            <p:ph type="sldNum" sz="quarter"/>
          </p:nvPr>
        </p:nvSpPr>
        <p:spPr>
          <a:noFill/>
          <a:ln/>
        </p:spPr>
        <p:txBody>
          <a:bodyPr/>
          <a:lstStyle/>
          <a:p>
            <a:fld id="{C4DC5FF9-ED29-4F6F-A6BB-EF8924EEC4B3}" type="slidenum">
              <a:rPr lang="de-DE"/>
              <a:pPr/>
              <a:t>28</a:t>
            </a:fld>
            <a:endParaRPr lang="de-DE" dirty="0"/>
          </a:p>
        </p:txBody>
      </p:sp>
      <p:sp>
        <p:nvSpPr>
          <p:cNvPr id="75779"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75780" name="Text Box 2"/>
          <p:cNvSpPr txBox="1">
            <a:spLocks noChangeArrowheads="1"/>
          </p:cNvSpPr>
          <p:nvPr/>
        </p:nvSpPr>
        <p:spPr bwMode="auto">
          <a:xfrm>
            <a:off x="906463" y="4714875"/>
            <a:ext cx="4978400" cy="4460875"/>
          </a:xfrm>
          <a:prstGeom prst="rect">
            <a:avLst/>
          </a:prstGeom>
          <a:noFill/>
          <a:ln w="9525">
            <a:noFill/>
            <a:round/>
            <a:headEnd/>
            <a:tailEnd/>
          </a:ln>
        </p:spPr>
        <p:txBody>
          <a:bodyPr lIns="75600" tIns="75600" rIns="75600" bIns="432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Diese Folie bezieht sich vor allem auf die Übung zu „Alexander</a:t>
            </a:r>
            <a:r>
              <a:rPr lang="de-DE" altLang="de-DE" sz="1200" dirty="0">
                <a:solidFill>
                  <a:srgbClr val="000000"/>
                </a:solidFill>
                <a:latin typeface="Times New Roman" pitchFamily="18" charset="0"/>
              </a:rPr>
              <a:t>“</a:t>
            </a:r>
            <a:r>
              <a:rPr lang="de-DE" sz="1200" dirty="0">
                <a:solidFill>
                  <a:srgbClr val="000000"/>
                </a:solidFill>
                <a:latin typeface="Times New Roman" pitchFamily="18" charset="0"/>
              </a:rPr>
              <a:t>!</a:t>
            </a:r>
          </a:p>
        </p:txBody>
      </p:sp>
      <p:sp>
        <p:nvSpPr>
          <p:cNvPr id="75781"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EF4F7BDD-140F-4C2F-8703-ADDF9D005084}" type="slidenum">
              <a:rPr lang="de-DE" sz="1200">
                <a:solidFill>
                  <a:srgbClr val="FFFFFF"/>
                </a:solidFill>
                <a:latin typeface="Times New Roman" pitchFamily="18" charset="0"/>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28</a:t>
            </a:fld>
            <a:endParaRPr lang="de-DE" sz="1200" dirty="0">
              <a:solidFill>
                <a:srgbClr val="FFFFFF"/>
              </a:solidFill>
              <a:latin typeface="Times New Roman" pitchFamily="18" charset="0"/>
            </a:endParaRPr>
          </a:p>
        </p:txBody>
      </p:sp>
      <p:sp>
        <p:nvSpPr>
          <p:cNvPr id="75782" name="Notizenplatzhalter 5"/>
          <p:cNvSpPr>
            <a:spLocks noGrp="1"/>
          </p:cNvSpPr>
          <p:nvPr>
            <p:ph type="body" idx="1"/>
          </p:nvPr>
        </p:nvSpPr>
        <p:spPr>
          <a:noFill/>
          <a:ln/>
        </p:spPr>
        <p:txBody>
          <a:bodyPr/>
          <a:lstStyle/>
          <a:p>
            <a:r>
              <a:rPr lang="de-DE" sz="1200" kern="1200" dirty="0" smtClean="0">
                <a:solidFill>
                  <a:srgbClr val="000000"/>
                </a:solidFill>
                <a:effectLst/>
                <a:latin typeface="Times New Roman" pitchFamily="16" charset="0"/>
                <a:ea typeface="ＭＳ Ｐゴシック" charset="0"/>
                <a:cs typeface="ＭＳ Ｐゴシック" charset="0"/>
              </a:rPr>
              <a:t>„Diagnostische Zyklen haben – von ihrem jeweiligen Anlass aus gesehen – unterschiedliche Reichweiten: in manchen </a:t>
            </a:r>
            <a:r>
              <a:rPr lang="de-DE" sz="1200" kern="1200" dirty="0" err="1" smtClean="0">
                <a:solidFill>
                  <a:srgbClr val="000000"/>
                </a:solidFill>
                <a:effectLst/>
                <a:latin typeface="Times New Roman" pitchFamily="16" charset="0"/>
                <a:ea typeface="ＭＳ Ｐゴシック" charset="0"/>
                <a:cs typeface="ＭＳ Ｐゴシック" charset="0"/>
              </a:rPr>
              <a:t>Fällen</a:t>
            </a:r>
            <a:r>
              <a:rPr lang="de-DE" sz="1200" kern="1200" dirty="0" smtClean="0">
                <a:solidFill>
                  <a:srgbClr val="000000"/>
                </a:solidFill>
                <a:effectLst/>
                <a:latin typeface="Times New Roman" pitchFamily="16" charset="0"/>
                <a:ea typeface="ＭＳ Ｐゴシック" charset="0"/>
                <a:cs typeface="ＭＳ Ｐゴシック" charset="0"/>
              </a:rPr>
              <a:t> betreffen Hinderniserfahrungen und </a:t>
            </a:r>
            <a:r>
              <a:rPr lang="de-DE" sz="1200" kern="1200" dirty="0" err="1" smtClean="0">
                <a:solidFill>
                  <a:srgbClr val="000000"/>
                </a:solidFill>
                <a:effectLst/>
                <a:latin typeface="Times New Roman" pitchFamily="16" charset="0"/>
                <a:ea typeface="ＭＳ Ｐゴシック" charset="0"/>
                <a:cs typeface="ＭＳ Ｐゴシック" charset="0"/>
              </a:rPr>
              <a:t>Veränderungswünsche</a:t>
            </a:r>
            <a:r>
              <a:rPr lang="de-DE" sz="1200" kern="1200" dirty="0" smtClean="0">
                <a:solidFill>
                  <a:srgbClr val="000000"/>
                </a:solidFill>
                <a:effectLst/>
                <a:latin typeface="Times New Roman" pitchFamily="16" charset="0"/>
                <a:ea typeface="ＭＳ Ｐゴシック" charset="0"/>
                <a:cs typeface="ＭＳ Ｐゴシック" charset="0"/>
              </a:rPr>
              <a:t> nur einen oder wenige </a:t>
            </a:r>
            <a:r>
              <a:rPr lang="de-DE" sz="1200" kern="1200" dirty="0" err="1" smtClean="0">
                <a:solidFill>
                  <a:srgbClr val="000000"/>
                </a:solidFill>
                <a:effectLst/>
                <a:latin typeface="Times New Roman" pitchFamily="16" charset="0"/>
                <a:ea typeface="ＭＳ Ｐゴシック" charset="0"/>
                <a:cs typeface="ＭＳ Ｐゴシック" charset="0"/>
              </a:rPr>
              <a:t>Schüler</a:t>
            </a:r>
            <a:r>
              <a:rPr lang="de-DE" sz="1200" kern="1200" dirty="0" smtClean="0">
                <a:solidFill>
                  <a:srgbClr val="000000"/>
                </a:solidFill>
                <a:effectLst/>
                <a:latin typeface="Times New Roman" pitchFamily="16" charset="0"/>
                <a:ea typeface="ＭＳ Ｐゴシック" charset="0"/>
                <a:cs typeface="ＭＳ Ｐゴシック" charset="0"/>
              </a:rPr>
              <a:t>/innen oder Lehrer/innen. In anderen Fallen betreffen Sie eine oder mehrere Lerngruppen oder bestimmte </a:t>
            </a:r>
            <a:r>
              <a:rPr lang="de-DE" sz="1200" kern="1200" dirty="0" err="1" smtClean="0">
                <a:solidFill>
                  <a:srgbClr val="000000"/>
                </a:solidFill>
                <a:effectLst/>
                <a:latin typeface="Times New Roman" pitchFamily="16" charset="0"/>
                <a:ea typeface="ＭＳ Ｐゴシック" charset="0"/>
                <a:cs typeface="ＭＳ Ｐゴシック" charset="0"/>
              </a:rPr>
              <a:t>Fächer</a:t>
            </a:r>
            <a:r>
              <a:rPr lang="de-DE" sz="1200" kern="1200" dirty="0" smtClean="0">
                <a:solidFill>
                  <a:srgbClr val="000000"/>
                </a:solidFill>
                <a:effectLst/>
                <a:latin typeface="Times New Roman" pitchFamily="16" charset="0"/>
                <a:ea typeface="ＭＳ Ｐゴシック" charset="0"/>
                <a:cs typeface="ＭＳ Ｐゴシック" charset="0"/>
              </a:rPr>
              <a:t> an Ihrer Schule. Diese Reichweite kann sich aber im Verlauf eines diagnostischen Prozesses </a:t>
            </a:r>
            <a:r>
              <a:rPr lang="de-DE" sz="1200" kern="1200" dirty="0" err="1" smtClean="0">
                <a:solidFill>
                  <a:srgbClr val="000000"/>
                </a:solidFill>
                <a:effectLst/>
                <a:latin typeface="Times New Roman" pitchFamily="16" charset="0"/>
                <a:ea typeface="ＭＳ Ｐゴシック" charset="0"/>
                <a:cs typeface="ＭＳ Ｐゴシック" charset="0"/>
              </a:rPr>
              <a:t>verändern</a:t>
            </a:r>
            <a:r>
              <a:rPr lang="de-DE" sz="1200" kern="1200" dirty="0" smtClean="0">
                <a:solidFill>
                  <a:srgbClr val="000000"/>
                </a:solidFill>
                <a:effectLst/>
                <a:latin typeface="Times New Roman" pitchFamily="16" charset="0"/>
                <a:ea typeface="ＭＳ Ｐゴシック" charset="0"/>
                <a:cs typeface="ＭＳ Ｐゴシック" charset="0"/>
              </a:rPr>
              <a:t>: </a:t>
            </a:r>
            <a:r>
              <a:rPr lang="de-DE" sz="1200" kern="1200" dirty="0" err="1" smtClean="0">
                <a:solidFill>
                  <a:srgbClr val="000000"/>
                </a:solidFill>
                <a:effectLst/>
                <a:latin typeface="Times New Roman" pitchFamily="16" charset="0"/>
                <a:ea typeface="ＭＳ Ｐゴシック" charset="0"/>
                <a:cs typeface="ＭＳ Ｐゴシック" charset="0"/>
              </a:rPr>
              <a:t>Während</a:t>
            </a:r>
            <a:r>
              <a:rPr lang="de-DE" sz="1200" kern="1200" dirty="0" smtClean="0">
                <a:solidFill>
                  <a:srgbClr val="000000"/>
                </a:solidFill>
                <a:effectLst/>
                <a:latin typeface="Times New Roman" pitchFamily="16" charset="0"/>
                <a:ea typeface="ＭＳ Ｐゴシック" charset="0"/>
                <a:cs typeface="ＭＳ Ｐゴシック" charset="0"/>
              </a:rPr>
              <a:t> Sie bspw. in einem Schuljahr nur in einer einzigen Lerngruppe mit der Methode des Peer-</a:t>
            </a:r>
            <a:r>
              <a:rPr lang="de-DE" sz="1200" kern="1200" dirty="0" err="1" smtClean="0">
                <a:solidFill>
                  <a:srgbClr val="000000"/>
                </a:solidFill>
                <a:effectLst/>
                <a:latin typeface="Times New Roman" pitchFamily="16" charset="0"/>
                <a:ea typeface="ＭＳ Ｐゴシック" charset="0"/>
                <a:cs typeface="ＭＳ Ｐゴシック" charset="0"/>
              </a:rPr>
              <a:t>Tutorings</a:t>
            </a:r>
            <a:r>
              <a:rPr lang="de-DE" sz="1200" kern="1200" dirty="0" smtClean="0">
                <a:solidFill>
                  <a:srgbClr val="000000"/>
                </a:solidFill>
                <a:effectLst/>
                <a:latin typeface="Times New Roman" pitchFamily="16" charset="0"/>
                <a:ea typeface="ＭＳ Ｐゴシック" charset="0"/>
                <a:cs typeface="ＭＳ Ｐゴシック" charset="0"/>
              </a:rPr>
              <a:t> gearbeitet haben, schließt sich daran </a:t>
            </a:r>
            <a:r>
              <a:rPr lang="de-DE" sz="1200" kern="1200" dirty="0" err="1" smtClean="0">
                <a:solidFill>
                  <a:srgbClr val="000000"/>
                </a:solidFill>
                <a:effectLst/>
                <a:latin typeface="Times New Roman" pitchFamily="16" charset="0"/>
                <a:ea typeface="ＭＳ Ｐゴシック" charset="0"/>
                <a:cs typeface="ＭＳ Ｐゴシック" charset="0"/>
              </a:rPr>
              <a:t>für</a:t>
            </a:r>
            <a:r>
              <a:rPr lang="de-DE" sz="1200" kern="1200" dirty="0" smtClean="0">
                <a:solidFill>
                  <a:srgbClr val="000000"/>
                </a:solidFill>
                <a:effectLst/>
                <a:latin typeface="Times New Roman" pitchFamily="16" charset="0"/>
                <a:ea typeface="ＭＳ Ｐゴシック" charset="0"/>
                <a:cs typeface="ＭＳ Ｐゴシック" charset="0"/>
              </a:rPr>
              <a:t> Sie und Ihre Fach- oder Jahrgangskolleg/innen ein weiterer Zyklus an, in dem eine viel </a:t>
            </a:r>
            <a:r>
              <a:rPr lang="de-DE" sz="1200" kern="1200" dirty="0" err="1" smtClean="0">
                <a:solidFill>
                  <a:srgbClr val="000000"/>
                </a:solidFill>
                <a:effectLst/>
                <a:latin typeface="Times New Roman" pitchFamily="16" charset="0"/>
                <a:ea typeface="ＭＳ Ｐゴシック" charset="0"/>
                <a:cs typeface="ＭＳ Ｐゴシック" charset="0"/>
              </a:rPr>
              <a:t>größere</a:t>
            </a:r>
            <a:r>
              <a:rPr lang="de-DE" sz="1200" kern="1200" dirty="0" smtClean="0">
                <a:solidFill>
                  <a:srgbClr val="000000"/>
                </a:solidFill>
                <a:effectLst/>
                <a:latin typeface="Times New Roman" pitchFamily="16" charset="0"/>
                <a:ea typeface="ＭＳ Ｐゴシック" charset="0"/>
                <a:cs typeface="ＭＳ Ｐゴシック" charset="0"/>
              </a:rPr>
              <a:t> Anzahl an </a:t>
            </a:r>
            <a:r>
              <a:rPr lang="de-DE" sz="1200" kern="1200" dirty="0" err="1" smtClean="0">
                <a:solidFill>
                  <a:srgbClr val="000000"/>
                </a:solidFill>
                <a:effectLst/>
                <a:latin typeface="Times New Roman" pitchFamily="16" charset="0"/>
                <a:ea typeface="ＭＳ Ｐゴシック" charset="0"/>
                <a:cs typeface="ＭＳ Ｐゴシック" charset="0"/>
              </a:rPr>
              <a:t>Schüler</a:t>
            </a:r>
            <a:r>
              <a:rPr lang="de-DE" sz="1200" kern="1200" dirty="0" smtClean="0">
                <a:solidFill>
                  <a:srgbClr val="000000"/>
                </a:solidFill>
                <a:effectLst/>
                <a:latin typeface="Times New Roman" pitchFamily="16" charset="0"/>
                <a:ea typeface="ＭＳ Ｐゴシック" charset="0"/>
                <a:cs typeface="ＭＳ Ｐゴシック" charset="0"/>
              </a:rPr>
              <a:t>/innen und Lehrer/innen an dem diagnostischen Prozess beteiligt ist. Klein einzusteigen ist auch deshalb sinnvoll, da in einem begrenzten Rahmen wichtigen Erfahrungen gesammelt werden </a:t>
            </a:r>
            <a:r>
              <a:rPr lang="de-DE" sz="1200" kern="1200" dirty="0" err="1" smtClean="0">
                <a:solidFill>
                  <a:srgbClr val="000000"/>
                </a:solidFill>
                <a:effectLst/>
                <a:latin typeface="Times New Roman" pitchFamily="16" charset="0"/>
                <a:ea typeface="ＭＳ Ｐゴシック" charset="0"/>
                <a:cs typeface="ＭＳ Ｐゴシック" charset="0"/>
              </a:rPr>
              <a:t>können</a:t>
            </a:r>
            <a:r>
              <a:rPr lang="de-DE" sz="1200" kern="1200" dirty="0" smtClean="0">
                <a:solidFill>
                  <a:srgbClr val="000000"/>
                </a:solidFill>
                <a:effectLst/>
                <a:latin typeface="Times New Roman" pitchFamily="16" charset="0"/>
                <a:ea typeface="ＭＳ Ｐゴシック" charset="0"/>
                <a:cs typeface="ＭＳ Ｐゴシック" charset="0"/>
              </a:rPr>
              <a:t>, die in einem </a:t>
            </a:r>
            <a:r>
              <a:rPr lang="de-DE" sz="1200" kern="1200" dirty="0" err="1" smtClean="0">
                <a:solidFill>
                  <a:srgbClr val="000000"/>
                </a:solidFill>
                <a:effectLst/>
                <a:latin typeface="Times New Roman" pitchFamily="16" charset="0"/>
                <a:ea typeface="ＭＳ Ｐゴシック" charset="0"/>
                <a:cs typeface="ＭＳ Ｐゴシック" charset="0"/>
              </a:rPr>
              <a:t>größeren</a:t>
            </a:r>
            <a:r>
              <a:rPr lang="de-DE" sz="1200" kern="1200" dirty="0" smtClean="0">
                <a:solidFill>
                  <a:srgbClr val="000000"/>
                </a:solidFill>
                <a:effectLst/>
                <a:latin typeface="Times New Roman" pitchFamily="16" charset="0"/>
                <a:ea typeface="ＭＳ Ｐゴシック" charset="0"/>
                <a:cs typeface="ＭＳ Ｐゴシック" charset="0"/>
              </a:rPr>
              <a:t> Rahmen als Beispiele guter Praxis genutzt werden </a:t>
            </a:r>
            <a:r>
              <a:rPr lang="de-DE" sz="1200" kern="1200" dirty="0" err="1" smtClean="0">
                <a:solidFill>
                  <a:srgbClr val="000000"/>
                </a:solidFill>
                <a:effectLst/>
                <a:latin typeface="Times New Roman" pitchFamily="16" charset="0"/>
                <a:ea typeface="ＭＳ Ｐゴシック" charset="0"/>
                <a:cs typeface="ＭＳ Ｐゴシック" charset="0"/>
              </a:rPr>
              <a:t>können</a:t>
            </a:r>
            <a:r>
              <a:rPr lang="de-DE" sz="1200" kern="1200" dirty="0" smtClean="0">
                <a:solidFill>
                  <a:srgbClr val="000000"/>
                </a:solidFill>
                <a:effectLst/>
                <a:latin typeface="Times New Roman" pitchFamily="16" charset="0"/>
                <a:ea typeface="ＭＳ Ｐゴシック" charset="0"/>
                <a:cs typeface="ＭＳ Ｐゴシック" charset="0"/>
              </a:rPr>
              <a:t>.“ (Jansen/Meyer 2016, S.113)</a:t>
            </a:r>
            <a:endParaRPr lang="de-DE" dirty="0"/>
          </a:p>
        </p:txBody>
      </p:sp>
    </p:spTree>
    <p:extLst>
      <p:ext uri="{BB962C8B-B14F-4D97-AF65-F5344CB8AC3E}">
        <p14:creationId xmlns:p14="http://schemas.microsoft.com/office/powerpoint/2010/main" xmlns="" val="3837940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11"/>
          <p:cNvSpPr>
            <a:spLocks noGrp="1" noChangeArrowheads="1"/>
          </p:cNvSpPr>
          <p:nvPr>
            <p:ph type="sldNum" sz="quarter"/>
          </p:nvPr>
        </p:nvSpPr>
        <p:spPr>
          <a:noFill/>
          <a:ln/>
        </p:spPr>
        <p:txBody>
          <a:bodyPr/>
          <a:lstStyle/>
          <a:p>
            <a:fld id="{560D4652-B9B4-49CC-97AB-705329E36290}" type="slidenum">
              <a:rPr lang="de-DE"/>
              <a:pPr/>
              <a:t>31</a:t>
            </a:fld>
            <a:endParaRPr lang="de-DE" dirty="0"/>
          </a:p>
        </p:txBody>
      </p:sp>
      <p:sp>
        <p:nvSpPr>
          <p:cNvPr id="78851"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78852" name="Rectangle 2"/>
          <p:cNvSpPr>
            <a:spLocks noGrp="1" noChangeArrowheads="1"/>
          </p:cNvSpPr>
          <p:nvPr>
            <p:ph type="body" idx="1"/>
          </p:nvPr>
        </p:nvSpPr>
        <p:spPr>
          <a:xfrm>
            <a:off x="906463" y="4714875"/>
            <a:ext cx="4978400" cy="4460875"/>
          </a:xfrm>
          <a:noFill/>
          <a:ln/>
        </p:spPr>
        <p:txBody>
          <a:bodyPr wrap="none" anchor="ctr"/>
          <a:lstStyle/>
          <a:p>
            <a:endParaRPr 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xmlns="" val="1021392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11"/>
          <p:cNvSpPr>
            <a:spLocks noGrp="1" noChangeArrowheads="1"/>
          </p:cNvSpPr>
          <p:nvPr>
            <p:ph type="sldNum" sz="quarter"/>
          </p:nvPr>
        </p:nvSpPr>
        <p:spPr>
          <a:noFill/>
          <a:ln/>
        </p:spPr>
        <p:txBody>
          <a:bodyPr/>
          <a:lstStyle/>
          <a:p>
            <a:fld id="{560D4652-B9B4-49CC-97AB-705329E36290}" type="slidenum">
              <a:rPr lang="de-DE"/>
              <a:pPr/>
              <a:t>32</a:t>
            </a:fld>
            <a:endParaRPr lang="de-DE" dirty="0"/>
          </a:p>
        </p:txBody>
      </p:sp>
      <p:sp>
        <p:nvSpPr>
          <p:cNvPr id="78851"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78852" name="Rectangle 2"/>
          <p:cNvSpPr>
            <a:spLocks noGrp="1" noChangeArrowheads="1"/>
          </p:cNvSpPr>
          <p:nvPr>
            <p:ph type="body" idx="1"/>
          </p:nvPr>
        </p:nvSpPr>
        <p:spPr>
          <a:xfrm>
            <a:off x="906463" y="4714875"/>
            <a:ext cx="4978400" cy="4460875"/>
          </a:xfrm>
          <a:noFill/>
          <a:ln/>
        </p:spPr>
        <p:txBody>
          <a:bodyPr wrap="none" anchor="ctr"/>
          <a:lstStyle/>
          <a:p>
            <a:endParaRPr 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xmlns="" val="16394961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11"/>
          <p:cNvSpPr>
            <a:spLocks noGrp="1" noChangeArrowheads="1"/>
          </p:cNvSpPr>
          <p:nvPr>
            <p:ph type="sldNum" sz="quarter"/>
          </p:nvPr>
        </p:nvSpPr>
        <p:spPr>
          <a:noFill/>
          <a:ln/>
        </p:spPr>
        <p:txBody>
          <a:bodyPr/>
          <a:lstStyle/>
          <a:p>
            <a:fld id="{AD8B7E56-A343-483E-A781-CE6C42851CBD}" type="slidenum">
              <a:rPr lang="de-DE"/>
              <a:pPr/>
              <a:t>33</a:t>
            </a:fld>
            <a:endParaRPr lang="de-DE" dirty="0"/>
          </a:p>
        </p:txBody>
      </p:sp>
      <p:sp>
        <p:nvSpPr>
          <p:cNvPr id="79875"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79876" name="Text Box 2"/>
          <p:cNvSpPr txBox="1">
            <a:spLocks noChangeArrowheads="1"/>
          </p:cNvSpPr>
          <p:nvPr/>
        </p:nvSpPr>
        <p:spPr bwMode="auto">
          <a:xfrm>
            <a:off x="906463" y="4714875"/>
            <a:ext cx="4978400" cy="4460875"/>
          </a:xfrm>
          <a:prstGeom prst="rect">
            <a:avLst/>
          </a:prstGeom>
          <a:noFill/>
          <a:ln w="9525">
            <a:noFill/>
            <a:round/>
            <a:headEnd/>
            <a:tailEnd/>
          </a:ln>
        </p:spPr>
        <p:txBody>
          <a:bodyPr lIns="75600" tIns="75600" rIns="75600" bIns="43200"/>
          <a:lstStyle/>
          <a:p>
            <a:pPr>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200" dirty="0">
                <a:solidFill>
                  <a:srgbClr val="000000"/>
                </a:solidFill>
                <a:latin typeface="Times New Roman" pitchFamily="18" charset="0"/>
              </a:rPr>
              <a:t>Diese Folie bezieht sich vor allem auf die Übung zu „Alexander</a:t>
            </a:r>
            <a:r>
              <a:rPr lang="de-DE" altLang="de-DE" sz="1200" dirty="0">
                <a:solidFill>
                  <a:srgbClr val="000000"/>
                </a:solidFill>
                <a:latin typeface="Times New Roman" pitchFamily="18" charset="0"/>
              </a:rPr>
              <a:t>“</a:t>
            </a:r>
            <a:r>
              <a:rPr lang="de-DE" sz="1200" dirty="0">
                <a:solidFill>
                  <a:srgbClr val="000000"/>
                </a:solidFill>
                <a:latin typeface="Times New Roman" pitchFamily="18" charset="0"/>
              </a:rPr>
              <a:t>!</a:t>
            </a:r>
          </a:p>
        </p:txBody>
      </p:sp>
      <p:sp>
        <p:nvSpPr>
          <p:cNvPr id="79877" name="Text Box 3"/>
          <p:cNvSpPr txBox="1">
            <a:spLocks noChangeArrowheads="1"/>
          </p:cNvSpPr>
          <p:nvPr/>
        </p:nvSpPr>
        <p:spPr bwMode="auto">
          <a:xfrm>
            <a:off x="3851275" y="9429750"/>
            <a:ext cx="2940050" cy="490538"/>
          </a:xfrm>
          <a:prstGeom prst="rect">
            <a:avLst/>
          </a:prstGeom>
          <a:noFill/>
          <a:ln w="9525">
            <a:noFill/>
            <a:round/>
            <a:headEnd/>
            <a:tailEnd/>
          </a:ln>
        </p:spPr>
        <p:txBody>
          <a:bodyPr lIns="75600" tIns="75600" rIns="75600" bIns="43200" anchor="b"/>
          <a:lstStyle/>
          <a:p>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66426F3A-69E8-4B69-BB04-9F3AA20F4D78}" type="slidenum">
              <a:rPr lang="de-DE" sz="1200">
                <a:solidFill>
                  <a:srgbClr val="FFFFFF"/>
                </a:solidFill>
                <a:latin typeface="Times New Roman" pitchFamily="18" charset="0"/>
              </a:rPr>
              <a:pPr algn="r" eaLnBrk="1" hangingPunct="1">
                <a:lnSpc>
                  <a:spcPts val="2563"/>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33</a:t>
            </a:fld>
            <a:endParaRPr lang="de-DE" sz="1200" dirty="0">
              <a:solidFill>
                <a:srgbClr val="FFFFFF"/>
              </a:solidFill>
              <a:latin typeface="Times New Roman" pitchFamily="18" charset="0"/>
            </a:endParaRPr>
          </a:p>
        </p:txBody>
      </p:sp>
    </p:spTree>
    <p:extLst>
      <p:ext uri="{BB962C8B-B14F-4D97-AF65-F5344CB8AC3E}">
        <p14:creationId xmlns:p14="http://schemas.microsoft.com/office/powerpoint/2010/main" xmlns="" val="29276878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olienbildplatzhalter 1"/>
          <p:cNvSpPr>
            <a:spLocks noGrp="1" noRot="1" noChangeAspect="1" noTextEdit="1"/>
          </p:cNvSpPr>
          <p:nvPr>
            <p:ph type="sldImg"/>
          </p:nvPr>
        </p:nvSpPr>
        <p:spPr>
          <a:ln/>
        </p:spPr>
      </p:sp>
      <p:sp>
        <p:nvSpPr>
          <p:cNvPr id="81923" name="Notizenplatzhalter 2"/>
          <p:cNvSpPr>
            <a:spLocks noGrp="1"/>
          </p:cNvSpPr>
          <p:nvPr>
            <p:ph type="body" idx="1"/>
          </p:nvPr>
        </p:nvSpPr>
        <p:spPr>
          <a:noFill/>
          <a:ln/>
        </p:spPr>
        <p:txBody>
          <a:bodyPr/>
          <a:lstStyle/>
          <a:p>
            <a:endParaRPr lang="de-DE" dirty="0" smtClean="0">
              <a:latin typeface="Times New Roman" pitchFamily="18" charset="0"/>
              <a:ea typeface="ＭＳ Ｐゴシック" pitchFamily="34" charset="-128"/>
            </a:endParaRPr>
          </a:p>
        </p:txBody>
      </p:sp>
      <p:sp>
        <p:nvSpPr>
          <p:cNvPr id="81924" name="Foliennummernplatzhalter 3"/>
          <p:cNvSpPr>
            <a:spLocks noGrp="1"/>
          </p:cNvSpPr>
          <p:nvPr>
            <p:ph type="sldNum" sz="quarter"/>
          </p:nvPr>
        </p:nvSpPr>
        <p:spPr>
          <a:noFill/>
          <a:ln/>
        </p:spPr>
        <p:txBody>
          <a:bodyPr/>
          <a:lstStyle/>
          <a:p>
            <a:fld id="{61EDB56A-541A-4469-8937-187D47A0B4C5}" type="slidenum">
              <a:rPr lang="de-DE"/>
              <a:pPr/>
              <a:t>34</a:t>
            </a:fld>
            <a:endParaRPr lang="de-DE" dirty="0"/>
          </a:p>
        </p:txBody>
      </p:sp>
    </p:spTree>
    <p:extLst>
      <p:ext uri="{BB962C8B-B14F-4D97-AF65-F5344CB8AC3E}">
        <p14:creationId xmlns:p14="http://schemas.microsoft.com/office/powerpoint/2010/main" xmlns="" val="23379424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11"/>
          <p:cNvSpPr>
            <a:spLocks noGrp="1" noChangeArrowheads="1"/>
          </p:cNvSpPr>
          <p:nvPr>
            <p:ph type="sldNum" sz="quarter"/>
          </p:nvPr>
        </p:nvSpPr>
        <p:spPr>
          <a:noFill/>
          <a:ln/>
        </p:spPr>
        <p:txBody>
          <a:bodyPr/>
          <a:lstStyle/>
          <a:p>
            <a:fld id="{46361625-3073-4142-86DE-8C6B41E5EF79}" type="slidenum">
              <a:rPr lang="de-DE"/>
              <a:pPr/>
              <a:t>35</a:t>
            </a:fld>
            <a:endParaRPr lang="de-DE" dirty="0"/>
          </a:p>
        </p:txBody>
      </p:sp>
      <p:sp>
        <p:nvSpPr>
          <p:cNvPr id="80899" name="Rectangle 1"/>
          <p:cNvSpPr>
            <a:spLocks noGrp="1" noRot="1" noChangeAspect="1" noChangeArrowheads="1" noTextEdit="1"/>
          </p:cNvSpPr>
          <p:nvPr>
            <p:ph type="sldImg"/>
          </p:nvPr>
        </p:nvSpPr>
        <p:spPr>
          <a:xfrm>
            <a:off x="919163" y="746125"/>
            <a:ext cx="4953000" cy="3714750"/>
          </a:xfrm>
          <a:solidFill>
            <a:srgbClr val="FFFFFF"/>
          </a:solidFill>
          <a:ln/>
        </p:spPr>
      </p:sp>
      <p:sp>
        <p:nvSpPr>
          <p:cNvPr id="80900" name="Rectangle 2"/>
          <p:cNvSpPr>
            <a:spLocks noGrp="1" noChangeArrowheads="1"/>
          </p:cNvSpPr>
          <p:nvPr>
            <p:ph type="body" idx="1"/>
          </p:nvPr>
        </p:nvSpPr>
        <p:spPr>
          <a:xfrm>
            <a:off x="906463" y="4714875"/>
            <a:ext cx="4978400" cy="4460875"/>
          </a:xfrm>
          <a:noFill/>
          <a:ln/>
        </p:spPr>
        <p:txBody>
          <a:bodyPr wrap="none" anchor="ctr"/>
          <a:lstStyle/>
          <a:p>
            <a:endParaRPr lang="de-DE"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xmlns="" val="3585075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dirty="0" smtClean="0"/>
              <a:t>Titelmasterformat durch Klicken bearbeiten</a:t>
            </a:r>
            <a:endParaRPr lang="de-DE" dirty="0"/>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dirty="0" smtClean="0"/>
              <a:t>Formatvorlage des Untertitelmasters durch Klicken bearbeiten</a:t>
            </a:r>
            <a:endParaRPr lang="de-D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3">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4">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4800" y="1905000"/>
            <a:ext cx="4148138" cy="4487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05338" y="1905000"/>
            <a:ext cx="4149725" cy="4487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5">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6">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7">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8">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9">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10">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1">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43688" y="1066800"/>
            <a:ext cx="2111375" cy="532606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4800" y="1066800"/>
            <a:ext cx="6186488" cy="5326063"/>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2">
    <p:spTree>
      <p:nvGrpSpPr>
        <p:cNvPr id="1" name=""/>
        <p:cNvGrpSpPr/>
        <p:nvPr/>
      </p:nvGrpSpPr>
      <p:grpSpPr>
        <a:xfrm>
          <a:off x="0" y="0"/>
          <a:ext cx="0" cy="0"/>
          <a:chOff x="0" y="0"/>
          <a:chExt cx="0" cy="0"/>
        </a:xfrm>
      </p:grpSpPr>
      <p:sp>
        <p:nvSpPr>
          <p:cNvPr id="4" name="Foliennummernplatzhalter 5"/>
          <p:cNvSpPr txBox="1">
            <a:spLocks/>
          </p:cNvSpPr>
          <p:nvPr userDrawn="1"/>
        </p:nvSpPr>
        <p:spPr>
          <a:xfrm>
            <a:off x="304800" y="152400"/>
            <a:ext cx="990600" cy="304800"/>
          </a:xfrm>
          <a:prstGeom prst="rect">
            <a:avLst/>
          </a:prstGeom>
        </p:spPr>
        <p:txBody>
          <a:bodyPr lIns="0" tIns="0" rIns="0" bIns="0" anchor="ctr"/>
          <a:lstStyle/>
          <a:p>
            <a:pPr defTabSz="914400" eaLnBrk="1" hangingPunct="1">
              <a:defRPr/>
            </a:pPr>
            <a:r>
              <a:rPr lang="de-DE" sz="1000" dirty="0">
                <a:latin typeface="Calibri" pitchFamily="34" charset="0"/>
              </a:rPr>
              <a:t>Seite </a:t>
            </a:r>
            <a:fld id="{7CF49392-3093-4948-92A8-01B037FDD473}" type="slidenum">
              <a:rPr lang="de-DE" sz="1000">
                <a:latin typeface="Calibri" pitchFamily="34" charset="0"/>
              </a:rPr>
              <a:pPr defTabSz="914400" eaLnBrk="1" hangingPunct="1">
                <a:defRPr/>
              </a:pPr>
              <a:t>‹Nr.›</a:t>
            </a:fld>
            <a:endParaRPr lang="de-DE" sz="1000" dirty="0">
              <a:latin typeface="Calibri" pitchFamily="34" charset="0"/>
            </a:endParaRPr>
          </a:p>
        </p:txBody>
      </p:sp>
      <p:sp>
        <p:nvSpPr>
          <p:cNvPr id="2" name="Titel 1"/>
          <p:cNvSpPr>
            <a:spLocks noGrp="1"/>
          </p:cNvSpPr>
          <p:nvPr>
            <p:ph type="title"/>
          </p:nvPr>
        </p:nvSpPr>
        <p:spPr/>
        <p:txBody>
          <a:bodyPr/>
          <a:lstStyle/>
          <a:p>
            <a:r>
              <a:rPr lang="de-DE" dirty="0" smtClean="0"/>
              <a:t>Titelmasterformat durch Klicken bearbeiten</a:t>
            </a:r>
            <a:endParaRPr lang="de-DE" dirty="0"/>
          </a:p>
        </p:txBody>
      </p:sp>
      <p:sp>
        <p:nvSpPr>
          <p:cNvPr id="3" name="Inhaltsplatzhalter 2"/>
          <p:cNvSpPr>
            <a:spLocks noGrp="1"/>
          </p:cNvSpPr>
          <p:nvPr>
            <p:ph idx="1"/>
          </p:nvPr>
        </p:nvSpPr>
        <p:spPr/>
        <p:txBody>
          <a:bodyPr/>
          <a:lstStyle>
            <a:lvl1pPr>
              <a:spcBef>
                <a:spcPts val="0"/>
              </a:spcBef>
              <a:defRPr sz="1800" b="0"/>
            </a:lvl1pPr>
            <a:lvl2pPr>
              <a:defRPr sz="1800"/>
            </a:lvl2pPr>
            <a:lvl3pPr>
              <a:defRPr sz="1800"/>
            </a:lvl3pPr>
            <a:lvl4pPr>
              <a:defRPr sz="1800"/>
            </a:lvl4pPr>
            <a:lvl5pPr marL="1206000">
              <a:defRPr sz="1800"/>
            </a:lvl5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4800" y="1905000"/>
            <a:ext cx="4149725" cy="44910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06925" y="1905000"/>
            <a:ext cx="4151313" cy="44910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45275" y="1066800"/>
            <a:ext cx="2112963" cy="53292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4800" y="1066800"/>
            <a:ext cx="6188075" cy="5329238"/>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4800" y="1905000"/>
            <a:ext cx="4151313" cy="4492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08513" y="1905000"/>
            <a:ext cx="4151312" cy="4492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46863" y="1066800"/>
            <a:ext cx="2112962" cy="5330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4800" y="1066800"/>
            <a:ext cx="6189663" cy="53308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4800" y="1905000"/>
            <a:ext cx="4148138" cy="4487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05338" y="1905000"/>
            <a:ext cx="4149725" cy="4487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43688" y="1066800"/>
            <a:ext cx="2111375" cy="532606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4800" y="1066800"/>
            <a:ext cx="6186488" cy="5326063"/>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4800" y="1905000"/>
            <a:ext cx="4151313"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08513" y="1905000"/>
            <a:ext cx="4152900"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48450" y="1066800"/>
            <a:ext cx="2112963" cy="533241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4800" y="1066800"/>
            <a:ext cx="6191250" cy="5332413"/>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4800" y="1905000"/>
            <a:ext cx="4151313"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08513" y="1905000"/>
            <a:ext cx="4152900"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48450" y="1066800"/>
            <a:ext cx="2112963" cy="533241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4800" y="1066800"/>
            <a:ext cx="6191250" cy="5332413"/>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4800" y="1905000"/>
            <a:ext cx="4151313"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08513" y="1905000"/>
            <a:ext cx="4152900"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48450" y="1066800"/>
            <a:ext cx="2112963" cy="533241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4800" y="1066800"/>
            <a:ext cx="6191250" cy="5332413"/>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4800" y="1905000"/>
            <a:ext cx="4151313"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08513" y="1905000"/>
            <a:ext cx="4152900"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48450" y="1066800"/>
            <a:ext cx="2112963" cy="533241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4800" y="1066800"/>
            <a:ext cx="6191250" cy="5332413"/>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x">
  <p:cSld name="3">
    <p:spTree>
      <p:nvGrpSpPr>
        <p:cNvPr id="1" name=""/>
        <p:cNvGrpSpPr/>
        <p:nvPr/>
      </p:nvGrpSpPr>
      <p:grpSpPr>
        <a:xfrm>
          <a:off x="0" y="0"/>
          <a:ext cx="0" cy="0"/>
          <a:chOff x="0" y="0"/>
          <a:chExt cx="0" cy="0"/>
        </a:xfrm>
      </p:grpSpPr>
      <p:sp>
        <p:nvSpPr>
          <p:cNvPr id="14" name="Shape 14"/>
          <p:cNvSpPr>
            <a:spLocks noGrp="1"/>
          </p:cNvSpPr>
          <p:nvPr>
            <p:ph type="title"/>
          </p:nvPr>
        </p:nvSpPr>
        <p:spPr>
          <a:xfrm>
            <a:off x="304800" y="1066800"/>
            <a:ext cx="8382000" cy="685800"/>
          </a:xfrm>
          <a:prstGeom prst="rect">
            <a:avLst/>
          </a:prstGeom>
        </p:spPr>
        <p:txBody>
          <a:bodyPr/>
          <a:lstStyle/>
          <a:p>
            <a:pPr lvl="0"/>
            <a:r>
              <a:rPr/>
              <a:t>Titeltext</a:t>
            </a:r>
          </a:p>
        </p:txBody>
      </p:sp>
    </p:spTree>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4800" y="1905000"/>
            <a:ext cx="4151313"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08513" y="1905000"/>
            <a:ext cx="4152900"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48450" y="1066800"/>
            <a:ext cx="2112963" cy="533241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4800" y="1066800"/>
            <a:ext cx="6191250" cy="5332413"/>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04800" y="1905000"/>
            <a:ext cx="4151313"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08513" y="1905000"/>
            <a:ext cx="4152900" cy="4494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48450" y="1066800"/>
            <a:ext cx="2112963" cy="533241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04800" y="1066800"/>
            <a:ext cx="6191250" cy="5332413"/>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extLst>
      <p:ext uri="{BB962C8B-B14F-4D97-AF65-F5344CB8AC3E}">
        <p14:creationId xmlns:p14="http://schemas.microsoft.com/office/powerpoint/2010/main" xmlns="" val="3364838589"/>
      </p:ext>
    </p:extLst>
  </p:cSld>
  <p:clrMapOvr>
    <a:masterClrMapping/>
  </p:clrMapOvr>
  <p:timing>
    <p:tnLst>
      <p:par>
        <p:cTn id="1" dur="indefinite" restart="never" nodeType="tmRoot"/>
      </p:par>
    </p:tnLst>
  </p:timing>
  <p:hf hdr="0" ftr="0"/>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1371599"/>
            <a:ext cx="5486400" cy="3355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500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pic>
        <p:nvPicPr>
          <p:cNvPr id="7" name="Grafik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621088" y="6285879"/>
            <a:ext cx="1828800" cy="487454"/>
          </a:xfrm>
          <a:prstGeom prst="rect">
            <a:avLst/>
          </a:prstGeom>
        </p:spPr>
      </p:pic>
    </p:spTree>
    <p:extLst>
      <p:ext uri="{BB962C8B-B14F-4D97-AF65-F5344CB8AC3E}">
        <p14:creationId xmlns:p14="http://schemas.microsoft.com/office/powerpoint/2010/main" xmlns="" val="35582676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jpe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1.jpe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8.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9.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jpe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0.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5" Type="http://schemas.openxmlformats.org/officeDocument/2006/relationships/image" Target="../media/image3.jpeg"/><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14" cstate="print"/>
          <a:srcRect/>
          <a:stretch>
            <a:fillRect/>
          </a:stretch>
        </p:blipFill>
        <p:spPr bwMode="auto">
          <a:xfrm>
            <a:off x="0" y="0"/>
            <a:ext cx="9144000" cy="6858000"/>
          </a:xfrm>
          <a:prstGeom prst="rect">
            <a:avLst/>
          </a:prstGeom>
          <a:noFill/>
          <a:ln w="9525">
            <a:noFill/>
            <a:round/>
            <a:headEnd/>
            <a:tailEnd/>
          </a:ln>
        </p:spPr>
      </p:pic>
      <p:sp>
        <p:nvSpPr>
          <p:cNvPr id="2" name="Text Box 2"/>
          <p:cNvSpPr txBox="1">
            <a:spLocks noChangeArrowheads="1"/>
          </p:cNvSpPr>
          <p:nvPr/>
        </p:nvSpPr>
        <p:spPr bwMode="auto">
          <a:xfrm>
            <a:off x="304800" y="152400"/>
            <a:ext cx="990600" cy="304800"/>
          </a:xfrm>
          <a:prstGeom prst="rect">
            <a:avLst/>
          </a:prstGeom>
          <a:noFill/>
          <a:ln w="9525" cap="flat">
            <a:noFill/>
            <a:round/>
            <a:headEnd/>
            <a:tailEnd/>
          </a:ln>
          <a:effectLst/>
        </p:spPr>
        <p:txBody>
          <a:bodyPr lIns="0" tIns="0" rIns="0" bIns="0" anchor="ct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1000" dirty="0">
                <a:solidFill>
                  <a:srgbClr val="FFFFFF"/>
                </a:solidFill>
                <a:latin typeface="Calibri" pitchFamily="34" charset="0"/>
              </a:rPr>
              <a:t>Seite </a:t>
            </a:r>
            <a:fld id="{71755430-FC8B-4E5E-BF84-17961085584B}" type="slidenum">
              <a:rPr lang="de-DE" sz="1000">
                <a:solidFill>
                  <a:srgbClr val="FFFFFF"/>
                </a:solidFill>
                <a:latin typeface="Calibri" pitchFamily="34" charset="0"/>
              </a:rPr>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‹Nr.›</a:t>
            </a:fld>
            <a:endParaRPr lang="de-DE" sz="1000" dirty="0">
              <a:solidFill>
                <a:srgbClr val="FFFFFF"/>
              </a:solidFill>
              <a:latin typeface="Calibri" pitchFamily="34" charset="0"/>
            </a:endParaRPr>
          </a:p>
        </p:txBody>
      </p:sp>
      <p:sp>
        <p:nvSpPr>
          <p:cNvPr id="1028" name="Rectangle 3"/>
          <p:cNvSpPr>
            <a:spLocks noGrp="1" noChangeArrowheads="1"/>
          </p:cNvSpPr>
          <p:nvPr>
            <p:ph type="title"/>
          </p:nvPr>
        </p:nvSpPr>
        <p:spPr bwMode="auto">
          <a:xfrm>
            <a:off x="304800" y="1066800"/>
            <a:ext cx="8374063" cy="67786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de-DE" dirty="0" smtClean="0"/>
              <a:t>Click </a:t>
            </a:r>
            <a:r>
              <a:rPr lang="de-DE" dirty="0" err="1" smtClean="0"/>
              <a:t>to</a:t>
            </a:r>
            <a:r>
              <a:rPr lang="de-DE" dirty="0" smtClean="0"/>
              <a:t> </a:t>
            </a:r>
            <a:r>
              <a:rPr lang="de-DE" dirty="0" err="1" smtClean="0"/>
              <a:t>edit</a:t>
            </a:r>
            <a:r>
              <a:rPr lang="de-DE" dirty="0" smtClean="0"/>
              <a:t> </a:t>
            </a:r>
            <a:r>
              <a:rPr lang="de-DE" dirty="0" err="1" smtClean="0"/>
              <a:t>the</a:t>
            </a:r>
            <a:r>
              <a:rPr lang="de-DE" dirty="0" smtClean="0"/>
              <a:t> title </a:t>
            </a:r>
            <a:r>
              <a:rPr lang="de-DE" dirty="0" err="1" smtClean="0"/>
              <a:t>text</a:t>
            </a:r>
            <a:r>
              <a:rPr lang="de-DE" dirty="0" smtClean="0"/>
              <a:t> </a:t>
            </a:r>
            <a:r>
              <a:rPr lang="de-DE" dirty="0" err="1" smtClean="0"/>
              <a:t>format</a:t>
            </a:r>
            <a:endParaRPr lang="de-DE" dirty="0" smtClean="0"/>
          </a:p>
        </p:txBody>
      </p:sp>
      <p:sp>
        <p:nvSpPr>
          <p:cNvPr id="1029" name="Rectangle 4"/>
          <p:cNvSpPr>
            <a:spLocks noGrp="1" noChangeArrowheads="1"/>
          </p:cNvSpPr>
          <p:nvPr>
            <p:ph type="body" idx="1"/>
          </p:nvPr>
        </p:nvSpPr>
        <p:spPr bwMode="auto">
          <a:xfrm>
            <a:off x="304800" y="1905000"/>
            <a:ext cx="8450263" cy="448786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de-DE" dirty="0" smtClean="0"/>
              <a:t>Click </a:t>
            </a:r>
            <a:r>
              <a:rPr lang="de-DE" dirty="0" err="1" smtClean="0"/>
              <a:t>to</a:t>
            </a:r>
            <a:r>
              <a:rPr lang="de-DE" dirty="0" smtClean="0"/>
              <a:t> </a:t>
            </a:r>
            <a:r>
              <a:rPr lang="de-DE" dirty="0" err="1" smtClean="0"/>
              <a:t>edit</a:t>
            </a:r>
            <a:r>
              <a:rPr lang="de-DE" dirty="0" smtClean="0"/>
              <a:t> </a:t>
            </a:r>
            <a:r>
              <a:rPr lang="de-DE" dirty="0" err="1" smtClean="0"/>
              <a:t>the</a:t>
            </a:r>
            <a:r>
              <a:rPr lang="de-DE" dirty="0" smtClean="0"/>
              <a:t> </a:t>
            </a:r>
            <a:r>
              <a:rPr lang="de-DE" dirty="0" err="1" smtClean="0"/>
              <a:t>outline</a:t>
            </a:r>
            <a:r>
              <a:rPr lang="de-DE" dirty="0" smtClean="0"/>
              <a:t> </a:t>
            </a:r>
            <a:r>
              <a:rPr lang="de-DE" dirty="0" err="1" smtClean="0"/>
              <a:t>text</a:t>
            </a:r>
            <a:r>
              <a:rPr lang="de-DE" dirty="0" smtClean="0"/>
              <a:t> </a:t>
            </a:r>
            <a:r>
              <a:rPr lang="de-DE" dirty="0" err="1" smtClean="0"/>
              <a:t>format</a:t>
            </a:r>
            <a:endParaRPr lang="de-DE" dirty="0" smtClean="0"/>
          </a:p>
          <a:p>
            <a:pPr lvl="1"/>
            <a:r>
              <a:rPr lang="de-DE" dirty="0" smtClean="0"/>
              <a:t>Second Outline Level</a:t>
            </a:r>
          </a:p>
          <a:p>
            <a:pPr lvl="2"/>
            <a:r>
              <a:rPr lang="de-DE" dirty="0" smtClean="0"/>
              <a:t>Third Outline Level</a:t>
            </a:r>
          </a:p>
          <a:p>
            <a:pPr lvl="3"/>
            <a:r>
              <a:rPr lang="de-DE" dirty="0" err="1" smtClean="0"/>
              <a:t>Fourth</a:t>
            </a:r>
            <a:r>
              <a:rPr lang="de-DE" dirty="0" smtClean="0"/>
              <a:t> Outline Level</a:t>
            </a:r>
          </a:p>
          <a:p>
            <a:pPr lvl="4"/>
            <a:r>
              <a:rPr lang="de-DE" dirty="0" err="1" smtClean="0"/>
              <a:t>Fifth</a:t>
            </a:r>
            <a:r>
              <a:rPr lang="de-DE" dirty="0" smtClean="0"/>
              <a:t> Outline Level</a:t>
            </a:r>
          </a:p>
          <a:p>
            <a:pPr lvl="4"/>
            <a:r>
              <a:rPr lang="de-DE" dirty="0" err="1" smtClean="0"/>
              <a:t>Sixth</a:t>
            </a:r>
            <a:r>
              <a:rPr lang="de-DE" dirty="0" smtClean="0"/>
              <a:t> Outline Level</a:t>
            </a:r>
          </a:p>
          <a:p>
            <a:pPr lvl="4"/>
            <a:r>
              <a:rPr lang="de-DE" dirty="0" err="1" smtClean="0"/>
              <a:t>Seventh</a:t>
            </a:r>
            <a:r>
              <a:rPr lang="de-DE" dirty="0" smtClean="0"/>
              <a:t> Outline Level</a:t>
            </a:r>
          </a:p>
        </p:txBody>
      </p:sp>
    </p:spTree>
  </p:cSld>
  <p:clrMap bg1="lt1" tx1="dk1" bg2="lt2" tx2="dk2" accent1="accent1" accent2="accent2" accent3="accent3" accent4="accent4" accent5="accent5" accent6="accent6" hlink="hlink" folHlink="folHlink"/>
  <p:sldLayoutIdLst>
    <p:sldLayoutId id="2147486902" r:id="rId1"/>
    <p:sldLayoutId id="2147486903" r:id="rId2"/>
    <p:sldLayoutId id="2147486904" r:id="rId3"/>
    <p:sldLayoutId id="2147486905" r:id="rId4"/>
    <p:sldLayoutId id="2147486906" r:id="rId5"/>
    <p:sldLayoutId id="2147486907" r:id="rId6"/>
    <p:sldLayoutId id="2147486908" r:id="rId7"/>
    <p:sldLayoutId id="2147486909" r:id="rId8"/>
    <p:sldLayoutId id="2147486910" r:id="rId9"/>
    <p:sldLayoutId id="2147486911" r:id="rId10"/>
    <p:sldLayoutId id="2147486912" r:id="rId11"/>
    <p:sldLayoutId id="2147487034" r:id="rId12"/>
  </p:sldLayoutIdLst>
  <p:hf sldNum="0" hdr="0" ftr="0" dt="0"/>
  <p:txStyles>
    <p:titleStyle>
      <a:lvl1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mj-lt"/>
          <a:ea typeface="ＭＳ Ｐゴシック" charset="0"/>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2pPr>
      <a:lvl3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3pPr>
      <a:lvl4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4pPr>
      <a:lvl5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9pPr>
    </p:titleStyle>
    <p:bodyStyle>
      <a:lvl1pPr marL="342900" indent="-342900" algn="l" defTabSz="449263" rtl="0" eaLnBrk="0" fontAlgn="base" hangingPunct="0">
        <a:spcBef>
          <a:spcPts val="1200"/>
        </a:spcBef>
        <a:spcAft>
          <a:spcPts val="900"/>
        </a:spcAft>
        <a:buClr>
          <a:srgbClr val="000000"/>
        </a:buClr>
        <a:buSzPct val="100000"/>
        <a:buFont typeface="Times New Roman" pitchFamily="18" charset="0"/>
        <a:defRPr b="1">
          <a:solidFill>
            <a:srgbClr val="003264"/>
          </a:solidFill>
          <a:latin typeface="+mn-lt"/>
          <a:ea typeface="ＭＳ Ｐゴシック" charset="0"/>
          <a:cs typeface="+mn-cs"/>
        </a:defRPr>
      </a:lvl1pPr>
      <a:lvl2pPr marL="742950" indent="-28575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2pPr>
      <a:lvl3pPr marL="11430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3pPr>
      <a:lvl4pPr marL="16002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4pPr>
      <a:lvl5pPr marL="20574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5pPr>
      <a:lvl6pPr marL="25146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6pPr>
      <a:lvl7pPr marL="29718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7pPr>
      <a:lvl8pPr marL="34290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8pPr>
      <a:lvl9pPr marL="38862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074" name="Picture 1"/>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round/>
            <a:headEnd/>
            <a:tailEnd/>
          </a:ln>
        </p:spPr>
      </p:pic>
      <p:sp>
        <p:nvSpPr>
          <p:cNvPr id="5122" name="Text Box 2"/>
          <p:cNvSpPr txBox="1">
            <a:spLocks noChangeArrowheads="1"/>
          </p:cNvSpPr>
          <p:nvPr/>
        </p:nvSpPr>
        <p:spPr bwMode="auto">
          <a:xfrm>
            <a:off x="304800" y="152400"/>
            <a:ext cx="990600" cy="304800"/>
          </a:xfrm>
          <a:prstGeom prst="rect">
            <a:avLst/>
          </a:prstGeom>
          <a:noFill/>
          <a:ln w="9525" cap="flat">
            <a:noFill/>
            <a:round/>
            <a:headEnd/>
            <a:tailEnd/>
          </a:ln>
          <a:effectLst/>
        </p:spPr>
        <p:txBody>
          <a:bodyPr lIns="0" tIns="0" rIns="0" bIns="0" anchor="ct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1000" dirty="0">
                <a:solidFill>
                  <a:srgbClr val="FFFFFF"/>
                </a:solidFill>
                <a:latin typeface="Calibri" pitchFamily="34" charset="0"/>
              </a:rPr>
              <a:t>Seite </a:t>
            </a:r>
            <a:fld id="{CC355580-88CF-410E-A636-FD929905181C}" type="slidenum">
              <a:rPr lang="de-DE" sz="1000">
                <a:solidFill>
                  <a:srgbClr val="FFFFFF"/>
                </a:solidFill>
                <a:latin typeface="Calibri" pitchFamily="34" charset="0"/>
              </a:rPr>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‹Nr.›</a:t>
            </a:fld>
            <a:endParaRPr lang="de-DE" sz="1000" dirty="0">
              <a:solidFill>
                <a:srgbClr val="FFFFFF"/>
              </a:solidFill>
              <a:latin typeface="Calibri" pitchFamily="34" charset="0"/>
            </a:endParaRPr>
          </a:p>
        </p:txBody>
      </p:sp>
      <p:sp>
        <p:nvSpPr>
          <p:cNvPr id="3076" name="Rectangle 3"/>
          <p:cNvSpPr>
            <a:spLocks noGrp="1" noChangeArrowheads="1"/>
          </p:cNvSpPr>
          <p:nvPr>
            <p:ph type="title"/>
          </p:nvPr>
        </p:nvSpPr>
        <p:spPr bwMode="auto">
          <a:xfrm>
            <a:off x="304800" y="1066800"/>
            <a:ext cx="8377238" cy="681038"/>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title text format</a:t>
            </a:r>
          </a:p>
        </p:txBody>
      </p:sp>
      <p:sp>
        <p:nvSpPr>
          <p:cNvPr id="3077" name="Rectangle 4"/>
          <p:cNvSpPr>
            <a:spLocks noGrp="1" noChangeArrowheads="1"/>
          </p:cNvSpPr>
          <p:nvPr>
            <p:ph type="body" idx="1"/>
          </p:nvPr>
        </p:nvSpPr>
        <p:spPr bwMode="auto">
          <a:xfrm>
            <a:off x="304800" y="1905000"/>
            <a:ext cx="8453438" cy="4491038"/>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6924" r:id="rId1"/>
    <p:sldLayoutId id="2147486925" r:id="rId2"/>
    <p:sldLayoutId id="2147486926" r:id="rId3"/>
    <p:sldLayoutId id="2147486927" r:id="rId4"/>
    <p:sldLayoutId id="2147486928" r:id="rId5"/>
    <p:sldLayoutId id="2147486929" r:id="rId6"/>
    <p:sldLayoutId id="2147486930" r:id="rId7"/>
    <p:sldLayoutId id="2147486931" r:id="rId8"/>
    <p:sldLayoutId id="2147486932" r:id="rId9"/>
    <p:sldLayoutId id="2147486933" r:id="rId10"/>
    <p:sldLayoutId id="2147486934" r:id="rId11"/>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mj-lt"/>
          <a:ea typeface="ＭＳ Ｐゴシック" charset="0"/>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2pPr>
      <a:lvl3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3pPr>
      <a:lvl4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4pPr>
      <a:lvl5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9pPr>
    </p:titleStyle>
    <p:bodyStyle>
      <a:lvl1pPr marL="342900" indent="-342900" algn="l" defTabSz="449263" rtl="0" eaLnBrk="0" fontAlgn="base" hangingPunct="0">
        <a:spcBef>
          <a:spcPts val="1200"/>
        </a:spcBef>
        <a:spcAft>
          <a:spcPts val="900"/>
        </a:spcAft>
        <a:buClr>
          <a:srgbClr val="000000"/>
        </a:buClr>
        <a:buSzPct val="100000"/>
        <a:buFont typeface="Times New Roman" pitchFamily="18" charset="0"/>
        <a:defRPr b="1">
          <a:solidFill>
            <a:srgbClr val="003264"/>
          </a:solidFill>
          <a:latin typeface="+mn-lt"/>
          <a:ea typeface="ＭＳ Ｐゴシック" charset="0"/>
          <a:cs typeface="+mn-cs"/>
        </a:defRPr>
      </a:lvl1pPr>
      <a:lvl2pPr marL="742950" indent="-28575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2pPr>
      <a:lvl3pPr marL="11430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3pPr>
      <a:lvl4pPr marL="16002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4pPr>
      <a:lvl5pPr marL="20574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5pPr>
      <a:lvl6pPr marL="25146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6pPr>
      <a:lvl7pPr marL="29718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7pPr>
      <a:lvl8pPr marL="34290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8pPr>
      <a:lvl9pPr marL="38862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098" name="Picture 1"/>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round/>
            <a:headEnd/>
            <a:tailEnd/>
          </a:ln>
        </p:spPr>
      </p:pic>
      <p:sp>
        <p:nvSpPr>
          <p:cNvPr id="6146" name="Text Box 2"/>
          <p:cNvSpPr txBox="1">
            <a:spLocks noChangeArrowheads="1"/>
          </p:cNvSpPr>
          <p:nvPr/>
        </p:nvSpPr>
        <p:spPr bwMode="auto">
          <a:xfrm>
            <a:off x="304800" y="152400"/>
            <a:ext cx="990600" cy="304800"/>
          </a:xfrm>
          <a:prstGeom prst="rect">
            <a:avLst/>
          </a:prstGeom>
          <a:noFill/>
          <a:ln w="9525" cap="flat">
            <a:noFill/>
            <a:round/>
            <a:headEnd/>
            <a:tailEnd/>
          </a:ln>
          <a:effectLst/>
        </p:spPr>
        <p:txBody>
          <a:bodyPr lIns="0" tIns="0" rIns="0" bIns="0" anchor="ct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1000" dirty="0">
                <a:solidFill>
                  <a:srgbClr val="FFFFFF"/>
                </a:solidFill>
                <a:latin typeface="Calibri" pitchFamily="34" charset="0"/>
              </a:rPr>
              <a:t>Seite </a:t>
            </a:r>
            <a:fld id="{C4C535DA-D95B-4D9D-85FC-F0A58DF9AA72}" type="slidenum">
              <a:rPr lang="de-DE" sz="1000">
                <a:solidFill>
                  <a:srgbClr val="FFFFFF"/>
                </a:solidFill>
                <a:latin typeface="Calibri" pitchFamily="34" charset="0"/>
              </a:rPr>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‹Nr.›</a:t>
            </a:fld>
            <a:endParaRPr lang="de-DE" sz="1000" dirty="0">
              <a:solidFill>
                <a:srgbClr val="FFFFFF"/>
              </a:solidFill>
              <a:latin typeface="Calibri" pitchFamily="34" charset="0"/>
            </a:endParaRPr>
          </a:p>
        </p:txBody>
      </p:sp>
      <p:sp>
        <p:nvSpPr>
          <p:cNvPr id="4100" name="Rectangle 3"/>
          <p:cNvSpPr>
            <a:spLocks noGrp="1" noChangeArrowheads="1"/>
          </p:cNvSpPr>
          <p:nvPr>
            <p:ph type="title"/>
          </p:nvPr>
        </p:nvSpPr>
        <p:spPr bwMode="auto">
          <a:xfrm>
            <a:off x="304800" y="1066800"/>
            <a:ext cx="8378825" cy="682625"/>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title text format</a:t>
            </a:r>
          </a:p>
        </p:txBody>
      </p:sp>
      <p:sp>
        <p:nvSpPr>
          <p:cNvPr id="4101" name="Rectangle 4"/>
          <p:cNvSpPr>
            <a:spLocks noGrp="1" noChangeArrowheads="1"/>
          </p:cNvSpPr>
          <p:nvPr>
            <p:ph type="body" idx="1"/>
          </p:nvPr>
        </p:nvSpPr>
        <p:spPr bwMode="auto">
          <a:xfrm>
            <a:off x="304800" y="1905000"/>
            <a:ext cx="8455025" cy="4492625"/>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6935" r:id="rId1"/>
    <p:sldLayoutId id="2147486936" r:id="rId2"/>
    <p:sldLayoutId id="2147486937" r:id="rId3"/>
    <p:sldLayoutId id="2147486938" r:id="rId4"/>
    <p:sldLayoutId id="2147486939" r:id="rId5"/>
    <p:sldLayoutId id="2147486940" r:id="rId6"/>
    <p:sldLayoutId id="2147486941" r:id="rId7"/>
    <p:sldLayoutId id="2147486942" r:id="rId8"/>
    <p:sldLayoutId id="2147486943" r:id="rId9"/>
    <p:sldLayoutId id="2147486944" r:id="rId10"/>
    <p:sldLayoutId id="2147486945" r:id="rId11"/>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mj-lt"/>
          <a:ea typeface="ＭＳ Ｐゴシック" charset="0"/>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2pPr>
      <a:lvl3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3pPr>
      <a:lvl4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4pPr>
      <a:lvl5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9pPr>
    </p:titleStyle>
    <p:bodyStyle>
      <a:lvl1pPr marL="342900" indent="-342900" algn="l" defTabSz="449263" rtl="0" eaLnBrk="0" fontAlgn="base" hangingPunct="0">
        <a:spcBef>
          <a:spcPts val="1200"/>
        </a:spcBef>
        <a:spcAft>
          <a:spcPts val="900"/>
        </a:spcAft>
        <a:buClr>
          <a:srgbClr val="000000"/>
        </a:buClr>
        <a:buSzPct val="100000"/>
        <a:buFont typeface="Times New Roman" pitchFamily="18" charset="0"/>
        <a:defRPr b="1">
          <a:solidFill>
            <a:srgbClr val="003264"/>
          </a:solidFill>
          <a:latin typeface="+mn-lt"/>
          <a:ea typeface="ＭＳ Ｐゴシック" charset="0"/>
          <a:cs typeface="+mn-cs"/>
        </a:defRPr>
      </a:lvl1pPr>
      <a:lvl2pPr marL="742950" indent="-28575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2pPr>
      <a:lvl3pPr marL="11430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3pPr>
      <a:lvl4pPr marL="16002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4pPr>
      <a:lvl5pPr marL="20574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5pPr>
      <a:lvl6pPr marL="25146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6pPr>
      <a:lvl7pPr marL="29718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7pPr>
      <a:lvl8pPr marL="34290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8pPr>
      <a:lvl9pPr marL="38862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122" name="Picture 1"/>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round/>
            <a:headEnd/>
            <a:tailEnd/>
          </a:ln>
        </p:spPr>
      </p:pic>
      <p:sp>
        <p:nvSpPr>
          <p:cNvPr id="9218" name="Text Box 2"/>
          <p:cNvSpPr txBox="1">
            <a:spLocks noChangeArrowheads="1"/>
          </p:cNvSpPr>
          <p:nvPr/>
        </p:nvSpPr>
        <p:spPr bwMode="auto">
          <a:xfrm>
            <a:off x="304800" y="152400"/>
            <a:ext cx="990600" cy="304800"/>
          </a:xfrm>
          <a:prstGeom prst="rect">
            <a:avLst/>
          </a:prstGeom>
          <a:noFill/>
          <a:ln w="9525" cap="flat">
            <a:noFill/>
            <a:round/>
            <a:headEnd/>
            <a:tailEnd/>
          </a:ln>
          <a:effectLst/>
        </p:spPr>
        <p:txBody>
          <a:bodyPr lIns="0" tIns="0" rIns="0" bIns="0" anchor="ct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1000" dirty="0">
                <a:solidFill>
                  <a:srgbClr val="FFFFFF"/>
                </a:solidFill>
                <a:latin typeface="Calibri" pitchFamily="34" charset="0"/>
              </a:rPr>
              <a:t>Seite </a:t>
            </a:r>
            <a:fld id="{41AAFE7F-0490-41D7-9126-FA7C3E17EE2D}" type="slidenum">
              <a:rPr lang="de-DE" sz="1000">
                <a:solidFill>
                  <a:srgbClr val="FFFFFF"/>
                </a:solidFill>
                <a:latin typeface="Calibri" pitchFamily="34" charset="0"/>
              </a:rPr>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‹Nr.›</a:t>
            </a:fld>
            <a:endParaRPr lang="de-DE" sz="1000" dirty="0">
              <a:solidFill>
                <a:srgbClr val="FFFFFF"/>
              </a:solidFill>
              <a:latin typeface="Calibri" pitchFamily="34" charset="0"/>
            </a:endParaRPr>
          </a:p>
        </p:txBody>
      </p:sp>
      <p:sp>
        <p:nvSpPr>
          <p:cNvPr id="9219" name="Text Box 3"/>
          <p:cNvSpPr txBox="1">
            <a:spLocks noChangeArrowheads="1"/>
          </p:cNvSpPr>
          <p:nvPr/>
        </p:nvSpPr>
        <p:spPr bwMode="auto">
          <a:xfrm>
            <a:off x="304800" y="152400"/>
            <a:ext cx="990600" cy="304800"/>
          </a:xfrm>
          <a:prstGeom prst="rect">
            <a:avLst/>
          </a:prstGeom>
          <a:noFill/>
          <a:ln w="9525" cap="flat">
            <a:noFill/>
            <a:round/>
            <a:headEnd/>
            <a:tailEnd/>
          </a:ln>
          <a:effectLst/>
        </p:spPr>
        <p:txBody>
          <a:bodyPr lIns="0" tIns="0" rIns="0" bIns="0" anchor="ct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1000" dirty="0">
                <a:solidFill>
                  <a:srgbClr val="FFFFFF"/>
                </a:solidFill>
                <a:latin typeface="Calibri" pitchFamily="34" charset="0"/>
              </a:rPr>
              <a:t>Seite </a:t>
            </a:r>
            <a:fld id="{CEC31B9E-D69D-47A2-A143-C1CE82ED6434}" type="slidenum">
              <a:rPr lang="de-DE" sz="1000">
                <a:solidFill>
                  <a:srgbClr val="FFFFFF"/>
                </a:solidFill>
                <a:latin typeface="Calibri" pitchFamily="34" charset="0"/>
              </a:rPr>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‹Nr.›</a:t>
            </a:fld>
            <a:endParaRPr lang="de-DE" sz="1000" dirty="0">
              <a:solidFill>
                <a:srgbClr val="FFFFFF"/>
              </a:solidFill>
              <a:latin typeface="Calibri" pitchFamily="34" charset="0"/>
            </a:endParaRPr>
          </a:p>
        </p:txBody>
      </p:sp>
      <p:sp>
        <p:nvSpPr>
          <p:cNvPr id="5125" name="Rectangle 4"/>
          <p:cNvSpPr>
            <a:spLocks noGrp="1" noChangeArrowheads="1"/>
          </p:cNvSpPr>
          <p:nvPr>
            <p:ph type="title"/>
          </p:nvPr>
        </p:nvSpPr>
        <p:spPr bwMode="auto">
          <a:xfrm>
            <a:off x="304800" y="1066800"/>
            <a:ext cx="8374063" cy="67786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title text format</a:t>
            </a:r>
          </a:p>
        </p:txBody>
      </p:sp>
      <p:sp>
        <p:nvSpPr>
          <p:cNvPr id="5126" name="Rectangle 5"/>
          <p:cNvSpPr>
            <a:spLocks noGrp="1" noChangeArrowheads="1"/>
          </p:cNvSpPr>
          <p:nvPr>
            <p:ph type="body" idx="1"/>
          </p:nvPr>
        </p:nvSpPr>
        <p:spPr bwMode="auto">
          <a:xfrm>
            <a:off x="304800" y="1905000"/>
            <a:ext cx="8450263" cy="448786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6946" r:id="rId1"/>
    <p:sldLayoutId id="2147486947" r:id="rId2"/>
    <p:sldLayoutId id="2147486948" r:id="rId3"/>
    <p:sldLayoutId id="2147486949" r:id="rId4"/>
    <p:sldLayoutId id="2147486950" r:id="rId5"/>
    <p:sldLayoutId id="2147486951" r:id="rId6"/>
    <p:sldLayoutId id="2147486952" r:id="rId7"/>
    <p:sldLayoutId id="2147486953" r:id="rId8"/>
    <p:sldLayoutId id="2147486954" r:id="rId9"/>
    <p:sldLayoutId id="2147486955" r:id="rId10"/>
    <p:sldLayoutId id="2147486956" r:id="rId11"/>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mj-lt"/>
          <a:ea typeface="ＭＳ Ｐゴシック" charset="0"/>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2pPr>
      <a:lvl3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3pPr>
      <a:lvl4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4pPr>
      <a:lvl5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9pPr>
    </p:titleStyle>
    <p:bodyStyle>
      <a:lvl1pPr marL="342900" indent="-342900" algn="l" defTabSz="449263" rtl="0" eaLnBrk="0" fontAlgn="base" hangingPunct="0">
        <a:spcBef>
          <a:spcPts val="1200"/>
        </a:spcBef>
        <a:spcAft>
          <a:spcPts val="900"/>
        </a:spcAft>
        <a:buClr>
          <a:srgbClr val="000000"/>
        </a:buClr>
        <a:buSzPct val="100000"/>
        <a:buFont typeface="Times New Roman" pitchFamily="18" charset="0"/>
        <a:defRPr b="1">
          <a:solidFill>
            <a:srgbClr val="003264"/>
          </a:solidFill>
          <a:latin typeface="+mn-lt"/>
          <a:ea typeface="ＭＳ Ｐゴシック" charset="0"/>
          <a:cs typeface="+mn-cs"/>
        </a:defRPr>
      </a:lvl1pPr>
      <a:lvl2pPr marL="742950" indent="-28575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2pPr>
      <a:lvl3pPr marL="11430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3pPr>
      <a:lvl4pPr marL="16002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4pPr>
      <a:lvl5pPr marL="20574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5pPr>
      <a:lvl6pPr marL="25146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6pPr>
      <a:lvl7pPr marL="29718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7pPr>
      <a:lvl8pPr marL="34290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8pPr>
      <a:lvl9pPr marL="38862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146" name="Picture 1"/>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round/>
            <a:headEnd/>
            <a:tailEnd/>
          </a:ln>
        </p:spPr>
      </p:pic>
      <p:sp>
        <p:nvSpPr>
          <p:cNvPr id="10242" name="Text Box 2"/>
          <p:cNvSpPr txBox="1">
            <a:spLocks noChangeArrowheads="1"/>
          </p:cNvSpPr>
          <p:nvPr/>
        </p:nvSpPr>
        <p:spPr bwMode="auto">
          <a:xfrm>
            <a:off x="304800" y="152400"/>
            <a:ext cx="990600" cy="304800"/>
          </a:xfrm>
          <a:prstGeom prst="rect">
            <a:avLst/>
          </a:prstGeom>
          <a:noFill/>
          <a:ln w="9525" cap="flat">
            <a:noFill/>
            <a:round/>
            <a:headEnd/>
            <a:tailEnd/>
          </a:ln>
          <a:effectLst/>
        </p:spPr>
        <p:txBody>
          <a:bodyPr lIns="0" tIns="0" rIns="0" bIns="0" anchor="ct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1000" dirty="0">
                <a:solidFill>
                  <a:srgbClr val="FFFFFF"/>
                </a:solidFill>
                <a:latin typeface="Calibri" pitchFamily="34" charset="0"/>
                <a:cs typeface="Arial" pitchFamily="34" charset="0"/>
              </a:rPr>
              <a:t>Seite </a:t>
            </a:r>
            <a:fld id="{06DA6259-8499-45CA-BA43-B04C07EA3ED3}" type="slidenum">
              <a:rPr lang="de-DE" sz="1000">
                <a:solidFill>
                  <a:srgbClr val="FFFFFF"/>
                </a:solidFill>
                <a:latin typeface="Calibri" pitchFamily="34" charset="0"/>
                <a:cs typeface="Arial" pitchFamily="34" charset="0"/>
              </a:rPr>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‹Nr.›</a:t>
            </a:fld>
            <a:endParaRPr lang="de-DE" sz="1000" dirty="0">
              <a:solidFill>
                <a:srgbClr val="FFFFFF"/>
              </a:solidFill>
              <a:latin typeface="Calibri" pitchFamily="34" charset="0"/>
              <a:cs typeface="Arial" pitchFamily="34" charset="0"/>
            </a:endParaRPr>
          </a:p>
        </p:txBody>
      </p:sp>
      <p:sp>
        <p:nvSpPr>
          <p:cNvPr id="6148" name="Rectangle 3"/>
          <p:cNvSpPr>
            <a:spLocks noGrp="1" noChangeArrowheads="1"/>
          </p:cNvSpPr>
          <p:nvPr>
            <p:ph type="title"/>
          </p:nvPr>
        </p:nvSpPr>
        <p:spPr bwMode="auto">
          <a:xfrm>
            <a:off x="304800" y="1066800"/>
            <a:ext cx="8380413" cy="68421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title text format</a:t>
            </a:r>
          </a:p>
        </p:txBody>
      </p:sp>
      <p:sp>
        <p:nvSpPr>
          <p:cNvPr id="6149" name="Rectangle 4"/>
          <p:cNvSpPr>
            <a:spLocks noGrp="1" noChangeArrowheads="1"/>
          </p:cNvSpPr>
          <p:nvPr>
            <p:ph type="body" idx="1"/>
          </p:nvPr>
        </p:nvSpPr>
        <p:spPr bwMode="auto">
          <a:xfrm>
            <a:off x="304800" y="1905000"/>
            <a:ext cx="8456613" cy="449421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6957" r:id="rId1"/>
    <p:sldLayoutId id="2147486958" r:id="rId2"/>
    <p:sldLayoutId id="2147486959" r:id="rId3"/>
    <p:sldLayoutId id="2147486960" r:id="rId4"/>
    <p:sldLayoutId id="2147486961" r:id="rId5"/>
    <p:sldLayoutId id="2147486962" r:id="rId6"/>
    <p:sldLayoutId id="2147486963" r:id="rId7"/>
    <p:sldLayoutId id="2147486964" r:id="rId8"/>
    <p:sldLayoutId id="2147486965" r:id="rId9"/>
    <p:sldLayoutId id="2147486966" r:id="rId10"/>
    <p:sldLayoutId id="2147486967" r:id="rId11"/>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mj-lt"/>
          <a:ea typeface="ＭＳ Ｐゴシック" charset="0"/>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2pPr>
      <a:lvl3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3pPr>
      <a:lvl4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4pPr>
      <a:lvl5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9pPr>
    </p:titleStyle>
    <p:bodyStyle>
      <a:lvl1pPr marL="342900" indent="-342900" algn="l" defTabSz="449263" rtl="0" eaLnBrk="0" fontAlgn="base" hangingPunct="0">
        <a:spcBef>
          <a:spcPts val="1200"/>
        </a:spcBef>
        <a:spcAft>
          <a:spcPts val="900"/>
        </a:spcAft>
        <a:buClr>
          <a:srgbClr val="000000"/>
        </a:buClr>
        <a:buSzPct val="100000"/>
        <a:buFont typeface="Times New Roman" pitchFamily="18" charset="0"/>
        <a:defRPr b="1">
          <a:solidFill>
            <a:srgbClr val="003264"/>
          </a:solidFill>
          <a:latin typeface="+mn-lt"/>
          <a:ea typeface="ＭＳ Ｐゴシック" charset="0"/>
          <a:cs typeface="+mn-cs"/>
        </a:defRPr>
      </a:lvl1pPr>
      <a:lvl2pPr marL="742950" indent="-28575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2pPr>
      <a:lvl3pPr marL="11430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3pPr>
      <a:lvl4pPr marL="16002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4pPr>
      <a:lvl5pPr marL="20574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5pPr>
      <a:lvl6pPr marL="25146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6pPr>
      <a:lvl7pPr marL="29718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7pPr>
      <a:lvl8pPr marL="34290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8pPr>
      <a:lvl9pPr marL="38862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170" name="Picture 1"/>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round/>
            <a:headEnd/>
            <a:tailEnd/>
          </a:ln>
        </p:spPr>
      </p:pic>
      <p:sp>
        <p:nvSpPr>
          <p:cNvPr id="11266" name="Text Box 2"/>
          <p:cNvSpPr txBox="1">
            <a:spLocks noChangeArrowheads="1"/>
          </p:cNvSpPr>
          <p:nvPr/>
        </p:nvSpPr>
        <p:spPr bwMode="auto">
          <a:xfrm>
            <a:off x="304800" y="152400"/>
            <a:ext cx="990600" cy="304800"/>
          </a:xfrm>
          <a:prstGeom prst="rect">
            <a:avLst/>
          </a:prstGeom>
          <a:noFill/>
          <a:ln w="9525" cap="flat">
            <a:noFill/>
            <a:round/>
            <a:headEnd/>
            <a:tailEnd/>
          </a:ln>
          <a:effectLst/>
        </p:spPr>
        <p:txBody>
          <a:bodyPr lIns="0" tIns="0" rIns="0" bIns="0" anchor="ct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1000" dirty="0">
                <a:solidFill>
                  <a:srgbClr val="FFFFFF"/>
                </a:solidFill>
                <a:latin typeface="Calibri" pitchFamily="34" charset="0"/>
                <a:cs typeface="Arial" pitchFamily="34" charset="0"/>
              </a:rPr>
              <a:t>Seite </a:t>
            </a:r>
            <a:fld id="{CAFAE51B-573C-4380-B60A-6F7FFD85738F}" type="slidenum">
              <a:rPr lang="de-DE" sz="1000">
                <a:solidFill>
                  <a:srgbClr val="FFFFFF"/>
                </a:solidFill>
                <a:latin typeface="Calibri" pitchFamily="34" charset="0"/>
                <a:cs typeface="Arial" pitchFamily="34" charset="0"/>
              </a:rPr>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‹Nr.›</a:t>
            </a:fld>
            <a:endParaRPr lang="de-DE" sz="1000" dirty="0">
              <a:solidFill>
                <a:srgbClr val="FFFFFF"/>
              </a:solidFill>
              <a:latin typeface="Calibri" pitchFamily="34" charset="0"/>
              <a:cs typeface="Arial" pitchFamily="34" charset="0"/>
            </a:endParaRPr>
          </a:p>
        </p:txBody>
      </p:sp>
      <p:sp>
        <p:nvSpPr>
          <p:cNvPr id="7172" name="Rectangle 3"/>
          <p:cNvSpPr>
            <a:spLocks noGrp="1" noChangeArrowheads="1"/>
          </p:cNvSpPr>
          <p:nvPr>
            <p:ph type="title"/>
          </p:nvPr>
        </p:nvSpPr>
        <p:spPr bwMode="auto">
          <a:xfrm>
            <a:off x="304800" y="1066800"/>
            <a:ext cx="8380413" cy="68421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title text format</a:t>
            </a:r>
          </a:p>
        </p:txBody>
      </p:sp>
      <p:sp>
        <p:nvSpPr>
          <p:cNvPr id="7173" name="Rectangle 4"/>
          <p:cNvSpPr>
            <a:spLocks noGrp="1" noChangeArrowheads="1"/>
          </p:cNvSpPr>
          <p:nvPr>
            <p:ph type="body" idx="1"/>
          </p:nvPr>
        </p:nvSpPr>
        <p:spPr bwMode="auto">
          <a:xfrm>
            <a:off x="304800" y="1905000"/>
            <a:ext cx="8456613" cy="449421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6968" r:id="rId1"/>
    <p:sldLayoutId id="2147486969" r:id="rId2"/>
    <p:sldLayoutId id="2147486970" r:id="rId3"/>
    <p:sldLayoutId id="2147486971" r:id="rId4"/>
    <p:sldLayoutId id="2147486972" r:id="rId5"/>
    <p:sldLayoutId id="2147486973" r:id="rId6"/>
    <p:sldLayoutId id="2147486974" r:id="rId7"/>
    <p:sldLayoutId id="2147486975" r:id="rId8"/>
    <p:sldLayoutId id="2147486976" r:id="rId9"/>
    <p:sldLayoutId id="2147486977" r:id="rId10"/>
    <p:sldLayoutId id="2147486978" r:id="rId11"/>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mj-lt"/>
          <a:ea typeface="ＭＳ Ｐゴシック" charset="0"/>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2pPr>
      <a:lvl3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3pPr>
      <a:lvl4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4pPr>
      <a:lvl5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9pPr>
    </p:titleStyle>
    <p:bodyStyle>
      <a:lvl1pPr marL="342900" indent="-342900" algn="l" defTabSz="449263" rtl="0" eaLnBrk="0" fontAlgn="base" hangingPunct="0">
        <a:spcBef>
          <a:spcPts val="1200"/>
        </a:spcBef>
        <a:spcAft>
          <a:spcPts val="900"/>
        </a:spcAft>
        <a:buClr>
          <a:srgbClr val="000000"/>
        </a:buClr>
        <a:buSzPct val="100000"/>
        <a:buFont typeface="Times New Roman" pitchFamily="18" charset="0"/>
        <a:defRPr b="1">
          <a:solidFill>
            <a:srgbClr val="003264"/>
          </a:solidFill>
          <a:latin typeface="+mn-lt"/>
          <a:ea typeface="ＭＳ Ｐゴシック" charset="0"/>
          <a:cs typeface="+mn-cs"/>
        </a:defRPr>
      </a:lvl1pPr>
      <a:lvl2pPr marL="742950" indent="-28575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2pPr>
      <a:lvl3pPr marL="11430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3pPr>
      <a:lvl4pPr marL="16002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4pPr>
      <a:lvl5pPr marL="20574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5pPr>
      <a:lvl6pPr marL="25146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6pPr>
      <a:lvl7pPr marL="29718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7pPr>
      <a:lvl8pPr marL="34290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8pPr>
      <a:lvl9pPr marL="38862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194" name="Picture 1"/>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round/>
            <a:headEnd/>
            <a:tailEnd/>
          </a:ln>
        </p:spPr>
      </p:pic>
      <p:sp>
        <p:nvSpPr>
          <p:cNvPr id="13314" name="Text Box 2"/>
          <p:cNvSpPr txBox="1">
            <a:spLocks noChangeArrowheads="1"/>
          </p:cNvSpPr>
          <p:nvPr/>
        </p:nvSpPr>
        <p:spPr bwMode="auto">
          <a:xfrm>
            <a:off x="304800" y="152400"/>
            <a:ext cx="990600" cy="304800"/>
          </a:xfrm>
          <a:prstGeom prst="rect">
            <a:avLst/>
          </a:prstGeom>
          <a:noFill/>
          <a:ln w="9525" cap="flat">
            <a:noFill/>
            <a:round/>
            <a:headEnd/>
            <a:tailEnd/>
          </a:ln>
          <a:effectLst/>
        </p:spPr>
        <p:txBody>
          <a:bodyPr lIns="0" tIns="0" rIns="0" bIns="0" anchor="ct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1000" dirty="0">
                <a:solidFill>
                  <a:srgbClr val="FFFFFF"/>
                </a:solidFill>
                <a:latin typeface="Calibri" pitchFamily="34" charset="0"/>
                <a:cs typeface="Arial" pitchFamily="34" charset="0"/>
              </a:rPr>
              <a:t>Seite </a:t>
            </a:r>
            <a:fld id="{0D44787F-8D19-4D55-A469-03414F2EF525}" type="slidenum">
              <a:rPr lang="de-DE" sz="1000">
                <a:solidFill>
                  <a:srgbClr val="FFFFFF"/>
                </a:solidFill>
                <a:latin typeface="Calibri" pitchFamily="34" charset="0"/>
                <a:cs typeface="Arial" pitchFamily="34" charset="0"/>
              </a:rPr>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‹Nr.›</a:t>
            </a:fld>
            <a:endParaRPr lang="de-DE" sz="1000" dirty="0">
              <a:solidFill>
                <a:srgbClr val="FFFFFF"/>
              </a:solidFill>
              <a:latin typeface="Calibri" pitchFamily="34" charset="0"/>
              <a:cs typeface="Arial" pitchFamily="34" charset="0"/>
            </a:endParaRPr>
          </a:p>
        </p:txBody>
      </p:sp>
      <p:sp>
        <p:nvSpPr>
          <p:cNvPr id="8196" name="Rectangle 3"/>
          <p:cNvSpPr>
            <a:spLocks noGrp="1" noChangeArrowheads="1"/>
          </p:cNvSpPr>
          <p:nvPr>
            <p:ph type="title"/>
          </p:nvPr>
        </p:nvSpPr>
        <p:spPr bwMode="auto">
          <a:xfrm>
            <a:off x="304800" y="1066800"/>
            <a:ext cx="8380413" cy="68421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title text format</a:t>
            </a:r>
          </a:p>
        </p:txBody>
      </p:sp>
      <p:sp>
        <p:nvSpPr>
          <p:cNvPr id="8197" name="Rectangle 4"/>
          <p:cNvSpPr>
            <a:spLocks noGrp="1" noChangeArrowheads="1"/>
          </p:cNvSpPr>
          <p:nvPr>
            <p:ph type="body" idx="1"/>
          </p:nvPr>
        </p:nvSpPr>
        <p:spPr bwMode="auto">
          <a:xfrm>
            <a:off x="304800" y="1905000"/>
            <a:ext cx="8456613" cy="449421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6979" r:id="rId1"/>
    <p:sldLayoutId id="2147486980" r:id="rId2"/>
    <p:sldLayoutId id="2147486981" r:id="rId3"/>
    <p:sldLayoutId id="2147486982" r:id="rId4"/>
    <p:sldLayoutId id="2147486983" r:id="rId5"/>
    <p:sldLayoutId id="2147486984" r:id="rId6"/>
    <p:sldLayoutId id="2147486985" r:id="rId7"/>
    <p:sldLayoutId id="2147486986" r:id="rId8"/>
    <p:sldLayoutId id="2147486987" r:id="rId9"/>
    <p:sldLayoutId id="2147486988" r:id="rId10"/>
    <p:sldLayoutId id="2147486989" r:id="rId11"/>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mj-lt"/>
          <a:ea typeface="ＭＳ Ｐゴシック" charset="0"/>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2pPr>
      <a:lvl3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3pPr>
      <a:lvl4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4pPr>
      <a:lvl5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9pPr>
    </p:titleStyle>
    <p:bodyStyle>
      <a:lvl1pPr marL="342900" indent="-342900" algn="l" defTabSz="449263" rtl="0" eaLnBrk="0" fontAlgn="base" hangingPunct="0">
        <a:spcBef>
          <a:spcPts val="1200"/>
        </a:spcBef>
        <a:spcAft>
          <a:spcPts val="900"/>
        </a:spcAft>
        <a:buClr>
          <a:srgbClr val="000000"/>
        </a:buClr>
        <a:buSzPct val="100000"/>
        <a:buFont typeface="Times New Roman" pitchFamily="18" charset="0"/>
        <a:defRPr b="1">
          <a:solidFill>
            <a:srgbClr val="003264"/>
          </a:solidFill>
          <a:latin typeface="+mn-lt"/>
          <a:ea typeface="ＭＳ Ｐゴシック" charset="0"/>
          <a:cs typeface="+mn-cs"/>
        </a:defRPr>
      </a:lvl1pPr>
      <a:lvl2pPr marL="742950" indent="-28575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2pPr>
      <a:lvl3pPr marL="11430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3pPr>
      <a:lvl4pPr marL="16002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4pPr>
      <a:lvl5pPr marL="20574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5pPr>
      <a:lvl6pPr marL="25146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6pPr>
      <a:lvl7pPr marL="29718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7pPr>
      <a:lvl8pPr marL="34290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8pPr>
      <a:lvl9pPr marL="38862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218" name="Picture 1"/>
          <p:cNvPicPr>
            <a:picLocks noChangeAspect="1" noChangeArrowheads="1"/>
          </p:cNvPicPr>
          <p:nvPr/>
        </p:nvPicPr>
        <p:blipFill>
          <a:blip r:embed="rId14" cstate="print"/>
          <a:srcRect/>
          <a:stretch>
            <a:fillRect/>
          </a:stretch>
        </p:blipFill>
        <p:spPr bwMode="auto">
          <a:xfrm>
            <a:off x="0" y="0"/>
            <a:ext cx="9144000" cy="6858000"/>
          </a:xfrm>
          <a:prstGeom prst="rect">
            <a:avLst/>
          </a:prstGeom>
          <a:noFill/>
          <a:ln w="9525">
            <a:noFill/>
            <a:round/>
            <a:headEnd/>
            <a:tailEnd/>
          </a:ln>
        </p:spPr>
      </p:pic>
      <p:sp>
        <p:nvSpPr>
          <p:cNvPr id="17410" name="Text Box 2"/>
          <p:cNvSpPr txBox="1">
            <a:spLocks noChangeArrowheads="1"/>
          </p:cNvSpPr>
          <p:nvPr/>
        </p:nvSpPr>
        <p:spPr bwMode="auto">
          <a:xfrm>
            <a:off x="304800" y="152400"/>
            <a:ext cx="990600" cy="304800"/>
          </a:xfrm>
          <a:prstGeom prst="rect">
            <a:avLst/>
          </a:prstGeom>
          <a:noFill/>
          <a:ln w="9525" cap="flat">
            <a:noFill/>
            <a:round/>
            <a:headEnd/>
            <a:tailEnd/>
          </a:ln>
          <a:effectLst/>
        </p:spPr>
        <p:txBody>
          <a:bodyPr lIns="0" tIns="0" rIns="0" bIns="0" anchor="ct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1000" dirty="0">
                <a:solidFill>
                  <a:srgbClr val="FFFFFF"/>
                </a:solidFill>
                <a:latin typeface="Calibri" pitchFamily="34" charset="0"/>
              </a:rPr>
              <a:t>Seite </a:t>
            </a:r>
            <a:fld id="{A16B677D-EFCD-4FF4-82BC-D345780FF088}" type="slidenum">
              <a:rPr lang="de-DE" sz="1000">
                <a:solidFill>
                  <a:srgbClr val="FFFFFF"/>
                </a:solidFill>
                <a:latin typeface="Calibri" pitchFamily="34" charset="0"/>
              </a:rPr>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‹Nr.›</a:t>
            </a:fld>
            <a:endParaRPr lang="de-DE" sz="1000" dirty="0">
              <a:solidFill>
                <a:srgbClr val="FFFFFF"/>
              </a:solidFill>
              <a:latin typeface="Calibri" pitchFamily="34" charset="0"/>
            </a:endParaRPr>
          </a:p>
        </p:txBody>
      </p:sp>
      <p:sp>
        <p:nvSpPr>
          <p:cNvPr id="9220" name="Rectangle 3"/>
          <p:cNvSpPr>
            <a:spLocks noGrp="1" noChangeArrowheads="1"/>
          </p:cNvSpPr>
          <p:nvPr>
            <p:ph type="title"/>
          </p:nvPr>
        </p:nvSpPr>
        <p:spPr bwMode="auto">
          <a:xfrm>
            <a:off x="304800" y="1066800"/>
            <a:ext cx="8380413" cy="68421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title text format</a:t>
            </a:r>
          </a:p>
        </p:txBody>
      </p:sp>
      <p:sp>
        <p:nvSpPr>
          <p:cNvPr id="9221" name="Rectangle 4"/>
          <p:cNvSpPr>
            <a:spLocks noGrp="1" noChangeArrowheads="1"/>
          </p:cNvSpPr>
          <p:nvPr>
            <p:ph type="body" idx="1"/>
          </p:nvPr>
        </p:nvSpPr>
        <p:spPr bwMode="auto">
          <a:xfrm>
            <a:off x="304800" y="1905000"/>
            <a:ext cx="8456613" cy="449421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6990" r:id="rId1"/>
    <p:sldLayoutId id="2147486991" r:id="rId2"/>
    <p:sldLayoutId id="2147486992" r:id="rId3"/>
    <p:sldLayoutId id="2147486993" r:id="rId4"/>
    <p:sldLayoutId id="2147486994" r:id="rId5"/>
    <p:sldLayoutId id="2147486995" r:id="rId6"/>
    <p:sldLayoutId id="2147486996" r:id="rId7"/>
    <p:sldLayoutId id="2147486997" r:id="rId8"/>
    <p:sldLayoutId id="2147486998" r:id="rId9"/>
    <p:sldLayoutId id="2147486999" r:id="rId10"/>
    <p:sldLayoutId id="2147487000" r:id="rId11"/>
    <p:sldLayoutId id="2147487035" r:id="rId12"/>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mj-lt"/>
          <a:ea typeface="ＭＳ Ｐゴシック" charset="0"/>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2pPr>
      <a:lvl3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3pPr>
      <a:lvl4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4pPr>
      <a:lvl5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9pPr>
    </p:titleStyle>
    <p:bodyStyle>
      <a:lvl1pPr marL="342900" indent="-342900" algn="l" defTabSz="449263" rtl="0" eaLnBrk="0" fontAlgn="base" hangingPunct="0">
        <a:spcBef>
          <a:spcPts val="1200"/>
        </a:spcBef>
        <a:spcAft>
          <a:spcPts val="900"/>
        </a:spcAft>
        <a:buClr>
          <a:srgbClr val="000000"/>
        </a:buClr>
        <a:buSzPct val="100000"/>
        <a:buFont typeface="Times New Roman" pitchFamily="18" charset="0"/>
        <a:defRPr b="1">
          <a:solidFill>
            <a:srgbClr val="003264"/>
          </a:solidFill>
          <a:latin typeface="+mn-lt"/>
          <a:ea typeface="ＭＳ Ｐゴシック" charset="0"/>
          <a:cs typeface="+mn-cs"/>
        </a:defRPr>
      </a:lvl1pPr>
      <a:lvl2pPr marL="742950" indent="-28575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2pPr>
      <a:lvl3pPr marL="11430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3pPr>
      <a:lvl4pPr marL="16002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4pPr>
      <a:lvl5pPr marL="20574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5pPr>
      <a:lvl6pPr marL="25146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6pPr>
      <a:lvl7pPr marL="29718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7pPr>
      <a:lvl8pPr marL="34290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8pPr>
      <a:lvl9pPr marL="38862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round/>
            <a:headEnd/>
            <a:tailEnd/>
          </a:ln>
        </p:spPr>
      </p:pic>
      <p:sp>
        <p:nvSpPr>
          <p:cNvPr id="20482" name="Text Box 2"/>
          <p:cNvSpPr txBox="1">
            <a:spLocks noChangeArrowheads="1"/>
          </p:cNvSpPr>
          <p:nvPr/>
        </p:nvSpPr>
        <p:spPr bwMode="auto">
          <a:xfrm>
            <a:off x="304800" y="152400"/>
            <a:ext cx="990600" cy="304800"/>
          </a:xfrm>
          <a:prstGeom prst="rect">
            <a:avLst/>
          </a:prstGeom>
          <a:noFill/>
          <a:ln w="9525" cap="flat">
            <a:noFill/>
            <a:round/>
            <a:headEnd/>
            <a:tailEnd/>
          </a:ln>
          <a:effectLst/>
        </p:spPr>
        <p:txBody>
          <a:bodyPr lIns="0" tIns="0" rIns="0" bIns="0" anchor="ct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1000" dirty="0">
                <a:solidFill>
                  <a:srgbClr val="FFFFFF"/>
                </a:solidFill>
                <a:latin typeface="Calibri" pitchFamily="34" charset="0"/>
              </a:rPr>
              <a:t>Seite </a:t>
            </a:r>
            <a:fld id="{7733BB97-C026-4C93-9852-D71CD68C1337}" type="slidenum">
              <a:rPr lang="de-DE" sz="1000">
                <a:solidFill>
                  <a:srgbClr val="FFFFFF"/>
                </a:solidFill>
                <a:latin typeface="Calibri" pitchFamily="34" charset="0"/>
              </a:rPr>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‹Nr.›</a:t>
            </a:fld>
            <a:endParaRPr lang="de-DE" sz="1000" dirty="0">
              <a:solidFill>
                <a:srgbClr val="FFFFFF"/>
              </a:solidFill>
              <a:latin typeface="Calibri" pitchFamily="34" charset="0"/>
            </a:endParaRPr>
          </a:p>
        </p:txBody>
      </p:sp>
      <p:sp>
        <p:nvSpPr>
          <p:cNvPr id="10244" name="Rectangle 3"/>
          <p:cNvSpPr>
            <a:spLocks noGrp="1" noChangeArrowheads="1"/>
          </p:cNvSpPr>
          <p:nvPr>
            <p:ph type="title"/>
          </p:nvPr>
        </p:nvSpPr>
        <p:spPr bwMode="auto">
          <a:xfrm>
            <a:off x="304800" y="1066800"/>
            <a:ext cx="8380413" cy="68421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title text format</a:t>
            </a:r>
          </a:p>
        </p:txBody>
      </p:sp>
      <p:sp>
        <p:nvSpPr>
          <p:cNvPr id="10245" name="Rectangle 4"/>
          <p:cNvSpPr>
            <a:spLocks noGrp="1" noChangeArrowheads="1"/>
          </p:cNvSpPr>
          <p:nvPr>
            <p:ph type="body" idx="1"/>
          </p:nvPr>
        </p:nvSpPr>
        <p:spPr bwMode="auto">
          <a:xfrm>
            <a:off x="304800" y="1905000"/>
            <a:ext cx="8456613" cy="449421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7001" r:id="rId1"/>
    <p:sldLayoutId id="2147487002" r:id="rId2"/>
    <p:sldLayoutId id="2147487003" r:id="rId3"/>
    <p:sldLayoutId id="2147487004" r:id="rId4"/>
    <p:sldLayoutId id="2147487005" r:id="rId5"/>
    <p:sldLayoutId id="2147487006" r:id="rId6"/>
    <p:sldLayoutId id="2147487007" r:id="rId7"/>
    <p:sldLayoutId id="2147487008" r:id="rId8"/>
    <p:sldLayoutId id="2147487009" r:id="rId9"/>
    <p:sldLayoutId id="2147487010" r:id="rId10"/>
    <p:sldLayoutId id="2147487011" r:id="rId11"/>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mj-lt"/>
          <a:ea typeface="ＭＳ Ｐゴシック" charset="0"/>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2pPr>
      <a:lvl3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3pPr>
      <a:lvl4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4pPr>
      <a:lvl5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9pPr>
    </p:titleStyle>
    <p:bodyStyle>
      <a:lvl1pPr marL="342900" indent="-342900" algn="l" defTabSz="449263" rtl="0" eaLnBrk="0" fontAlgn="base" hangingPunct="0">
        <a:spcBef>
          <a:spcPts val="1200"/>
        </a:spcBef>
        <a:spcAft>
          <a:spcPts val="900"/>
        </a:spcAft>
        <a:buClr>
          <a:srgbClr val="000000"/>
        </a:buClr>
        <a:buSzPct val="100000"/>
        <a:buFont typeface="Times New Roman" pitchFamily="18" charset="0"/>
        <a:defRPr b="1">
          <a:solidFill>
            <a:srgbClr val="003264"/>
          </a:solidFill>
          <a:latin typeface="+mn-lt"/>
          <a:ea typeface="ＭＳ Ｐゴシック" charset="0"/>
          <a:cs typeface="+mn-cs"/>
        </a:defRPr>
      </a:lvl1pPr>
      <a:lvl2pPr marL="742950" indent="-28575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2pPr>
      <a:lvl3pPr marL="11430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3pPr>
      <a:lvl4pPr marL="16002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4pPr>
      <a:lvl5pPr marL="20574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5pPr>
      <a:lvl6pPr marL="25146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6pPr>
      <a:lvl7pPr marL="29718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7pPr>
      <a:lvl8pPr marL="34290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8pPr>
      <a:lvl9pPr marL="38862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266" name="Picture 1"/>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round/>
            <a:headEnd/>
            <a:tailEnd/>
          </a:ln>
        </p:spPr>
      </p:pic>
      <p:sp>
        <p:nvSpPr>
          <p:cNvPr id="23554" name="Text Box 2"/>
          <p:cNvSpPr txBox="1">
            <a:spLocks noChangeArrowheads="1"/>
          </p:cNvSpPr>
          <p:nvPr/>
        </p:nvSpPr>
        <p:spPr bwMode="auto">
          <a:xfrm>
            <a:off x="304800" y="152400"/>
            <a:ext cx="990600" cy="304800"/>
          </a:xfrm>
          <a:prstGeom prst="rect">
            <a:avLst/>
          </a:prstGeom>
          <a:noFill/>
          <a:ln w="9525" cap="flat">
            <a:noFill/>
            <a:round/>
            <a:headEnd/>
            <a:tailEnd/>
          </a:ln>
          <a:effectLst/>
        </p:spPr>
        <p:txBody>
          <a:bodyPr lIns="0" tIns="0" rIns="0" bIns="0" anchor="ct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de-DE" sz="1000" dirty="0">
                <a:solidFill>
                  <a:srgbClr val="FFFFFF"/>
                </a:solidFill>
                <a:latin typeface="Calibri" pitchFamily="34" charset="0"/>
              </a:rPr>
              <a:t>Seite </a:t>
            </a:r>
            <a:fld id="{FAAE879D-EA21-4075-BE1C-07B77CE2FB74}" type="slidenum">
              <a:rPr lang="de-DE" sz="1000">
                <a:solidFill>
                  <a:srgbClr val="FFFFFF"/>
                </a:solidFill>
                <a:latin typeface="Calibri" pitchFamily="34" charset="0"/>
              </a:rPr>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t>‹Nr.›</a:t>
            </a:fld>
            <a:endParaRPr lang="de-DE" sz="1000" dirty="0">
              <a:solidFill>
                <a:srgbClr val="FFFFFF"/>
              </a:solidFill>
              <a:latin typeface="Calibri" pitchFamily="34" charset="0"/>
            </a:endParaRPr>
          </a:p>
        </p:txBody>
      </p:sp>
      <p:sp>
        <p:nvSpPr>
          <p:cNvPr id="11268" name="Rectangle 3"/>
          <p:cNvSpPr>
            <a:spLocks noGrp="1" noChangeArrowheads="1"/>
          </p:cNvSpPr>
          <p:nvPr>
            <p:ph type="title"/>
          </p:nvPr>
        </p:nvSpPr>
        <p:spPr bwMode="auto">
          <a:xfrm>
            <a:off x="304800" y="1066800"/>
            <a:ext cx="8380413" cy="68421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title text format</a:t>
            </a:r>
          </a:p>
        </p:txBody>
      </p:sp>
      <p:sp>
        <p:nvSpPr>
          <p:cNvPr id="11269" name="Rectangle 4"/>
          <p:cNvSpPr>
            <a:spLocks noGrp="1" noChangeArrowheads="1"/>
          </p:cNvSpPr>
          <p:nvPr>
            <p:ph type="body" idx="1"/>
          </p:nvPr>
        </p:nvSpPr>
        <p:spPr bwMode="auto">
          <a:xfrm>
            <a:off x="304800" y="1905000"/>
            <a:ext cx="8456613" cy="4494213"/>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7012" r:id="rId1"/>
    <p:sldLayoutId id="2147487013" r:id="rId2"/>
    <p:sldLayoutId id="2147487014" r:id="rId3"/>
    <p:sldLayoutId id="2147487015" r:id="rId4"/>
    <p:sldLayoutId id="2147487016" r:id="rId5"/>
    <p:sldLayoutId id="2147487017" r:id="rId6"/>
    <p:sldLayoutId id="2147487018" r:id="rId7"/>
    <p:sldLayoutId id="2147487019" r:id="rId8"/>
    <p:sldLayoutId id="2147487020" r:id="rId9"/>
    <p:sldLayoutId id="2147487021" r:id="rId10"/>
    <p:sldLayoutId id="2147487022" r:id="rId11"/>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mj-lt"/>
          <a:ea typeface="ＭＳ Ｐゴシック" charset="0"/>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2pPr>
      <a:lvl3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3pPr>
      <a:lvl4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4pPr>
      <a:lvl5pPr algn="l" defTabSz="449263" rtl="0" eaLnBrk="0" fontAlgn="base" hangingPunct="0">
        <a:spcBef>
          <a:spcPct val="0"/>
        </a:spcBef>
        <a:spcAft>
          <a:spcPct val="0"/>
        </a:spcAft>
        <a:buClr>
          <a:srgbClr val="000000"/>
        </a:buClr>
        <a:buSzPct val="100000"/>
        <a:buFont typeface="Times New Roman" pitchFamily="18" charset="0"/>
        <a:defRPr sz="2300" b="1">
          <a:solidFill>
            <a:srgbClr val="003264"/>
          </a:solidFill>
          <a:latin typeface="Calibri" pitchFamily="32" charset="0"/>
          <a:ea typeface="ＭＳ Ｐゴシック" charset="0"/>
          <a:cs typeface="Calibri" pitchFamily="32" charset="0"/>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2300" b="1">
          <a:solidFill>
            <a:srgbClr val="003264"/>
          </a:solidFill>
          <a:latin typeface="Calibri" pitchFamily="32" charset="0"/>
          <a:ea typeface="Calibri" pitchFamily="32" charset="0"/>
          <a:cs typeface="Calibri" pitchFamily="32" charset="0"/>
        </a:defRPr>
      </a:lvl9pPr>
    </p:titleStyle>
    <p:bodyStyle>
      <a:lvl1pPr marL="342900" indent="-342900" algn="l" defTabSz="449263" rtl="0" eaLnBrk="0" fontAlgn="base" hangingPunct="0">
        <a:spcBef>
          <a:spcPts val="1200"/>
        </a:spcBef>
        <a:spcAft>
          <a:spcPts val="900"/>
        </a:spcAft>
        <a:buClr>
          <a:srgbClr val="000000"/>
        </a:buClr>
        <a:buSzPct val="100000"/>
        <a:buFont typeface="Times New Roman" pitchFamily="18" charset="0"/>
        <a:defRPr b="1">
          <a:solidFill>
            <a:srgbClr val="003264"/>
          </a:solidFill>
          <a:latin typeface="+mn-lt"/>
          <a:ea typeface="ＭＳ Ｐゴシック" charset="0"/>
          <a:cs typeface="+mn-cs"/>
        </a:defRPr>
      </a:lvl1pPr>
      <a:lvl2pPr marL="742950" indent="-28575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2pPr>
      <a:lvl3pPr marL="11430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3pPr>
      <a:lvl4pPr marL="16002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4pPr>
      <a:lvl5pPr marL="2057400" indent="-228600" algn="l" defTabSz="449263" rtl="0" eaLnBrk="0" fontAlgn="base" hangingPunct="0">
        <a:spcBef>
          <a:spcPct val="0"/>
        </a:spcBef>
        <a:spcAft>
          <a:spcPts val="900"/>
        </a:spcAft>
        <a:buClr>
          <a:srgbClr val="000000"/>
        </a:buClr>
        <a:buSzPct val="100000"/>
        <a:buFont typeface="Times New Roman" pitchFamily="18" charset="0"/>
        <a:defRPr>
          <a:solidFill>
            <a:srgbClr val="003264"/>
          </a:solidFill>
          <a:latin typeface="+mn-lt"/>
          <a:ea typeface="+mn-ea"/>
          <a:cs typeface="+mn-cs"/>
        </a:defRPr>
      </a:lvl5pPr>
      <a:lvl6pPr marL="25146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6pPr>
      <a:lvl7pPr marL="29718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7pPr>
      <a:lvl8pPr marL="34290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8pPr>
      <a:lvl9pPr marL="3886200" indent="-228600" algn="l" defTabSz="449263" rtl="0" eaLnBrk="0" fontAlgn="base" hangingPunct="0">
        <a:spcBef>
          <a:spcPct val="0"/>
        </a:spcBef>
        <a:spcAft>
          <a:spcPts val="900"/>
        </a:spcAft>
        <a:buClr>
          <a:srgbClr val="000000"/>
        </a:buClr>
        <a:buSzPct val="100000"/>
        <a:buFont typeface="Times New Roman" pitchFamily="16" charset="0"/>
        <a:defRPr>
          <a:solidFill>
            <a:srgbClr val="003264"/>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228600" y="1828800"/>
            <a:ext cx="8229600" cy="99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r>
              <a:rPr lang="de-DE" dirty="0" smtClean="0"/>
              <a:t>Titelmasterformat durch Klicken bearbeiten</a:t>
            </a:r>
          </a:p>
        </p:txBody>
      </p:sp>
      <p:sp>
        <p:nvSpPr>
          <p:cNvPr id="5123" name="Rectangle 3"/>
          <p:cNvSpPr>
            <a:spLocks noGrp="1" noChangeArrowheads="1"/>
          </p:cNvSpPr>
          <p:nvPr>
            <p:ph type="body" idx="1"/>
          </p:nvPr>
        </p:nvSpPr>
        <p:spPr bwMode="auto">
          <a:xfrm>
            <a:off x="304800" y="2667000"/>
            <a:ext cx="8229600" cy="2925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grpSp>
        <p:nvGrpSpPr>
          <p:cNvPr id="2" name="Gruppieren 1"/>
          <p:cNvGrpSpPr/>
          <p:nvPr userDrawn="1"/>
        </p:nvGrpSpPr>
        <p:grpSpPr>
          <a:xfrm>
            <a:off x="0" y="0"/>
            <a:ext cx="9144000" cy="6858000"/>
            <a:chOff x="0" y="0"/>
            <a:chExt cx="9144000" cy="6858000"/>
          </a:xfrm>
        </p:grpSpPr>
        <p:pic>
          <p:nvPicPr>
            <p:cNvPr id="6" name="Bild 5" descr="BST-0149 Hintergrund-03.jpg"/>
            <p:cNvPicPr>
              <a:picLocks noChangeAspect="1"/>
            </p:cNvPicPr>
            <p:nvPr userDrawn="1"/>
          </p:nvPicPr>
          <p:blipFill>
            <a:blip r:embed="rId4" cstate="print"/>
            <a:stretch>
              <a:fillRect/>
            </a:stretch>
          </p:blipFill>
          <p:spPr>
            <a:xfrm>
              <a:off x="0" y="0"/>
              <a:ext cx="9144000" cy="6858000"/>
            </a:xfrm>
            <a:prstGeom prst="rect">
              <a:avLst/>
            </a:prstGeom>
          </p:spPr>
        </p:pic>
        <p:pic>
          <p:nvPicPr>
            <p:cNvPr id="5" name="Grafik 4"/>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3810000" y="6294346"/>
              <a:ext cx="1828800" cy="487454"/>
            </a:xfrm>
            <a:prstGeom prst="rect">
              <a:avLst/>
            </a:prstGeom>
          </p:spPr>
        </p:pic>
      </p:grpSp>
    </p:spTree>
    <p:extLst>
      <p:ext uri="{BB962C8B-B14F-4D97-AF65-F5344CB8AC3E}">
        <p14:creationId xmlns:p14="http://schemas.microsoft.com/office/powerpoint/2010/main" xmlns="" val="2504340072"/>
      </p:ext>
    </p:extLst>
  </p:cSld>
  <p:clrMap bg1="lt1" tx1="dk1" bg2="lt2" tx2="dk2" accent1="accent1" accent2="accent2" accent3="accent3" accent4="accent4" accent5="accent5" accent6="accent6" hlink="hlink" folHlink="folHlink"/>
  <p:sldLayoutIdLst>
    <p:sldLayoutId id="2147487037" r:id="rId1"/>
    <p:sldLayoutId id="2147487038" r:id="rId2"/>
  </p:sldLayoutIdLst>
  <p:timing>
    <p:tnLst>
      <p:par>
        <p:cTn id="1" dur="indefinite" restart="never" nodeType="tmRoot"/>
      </p:par>
    </p:tnLst>
  </p:timing>
  <p:hf hdr="0" ftr="0"/>
  <p:txStyles>
    <p:titleStyle>
      <a:lvl1pPr algn="l" rtl="0" eaLnBrk="0" fontAlgn="base" hangingPunct="0">
        <a:lnSpc>
          <a:spcPts val="6000"/>
        </a:lnSpc>
        <a:spcBef>
          <a:spcPct val="0"/>
        </a:spcBef>
        <a:spcAft>
          <a:spcPct val="0"/>
        </a:spcAft>
        <a:defRPr sz="6000" b="1" i="0">
          <a:solidFill>
            <a:srgbClr val="003264"/>
          </a:solidFill>
          <a:latin typeface="Calibri"/>
          <a:ea typeface="+mj-ea"/>
          <a:cs typeface="Calibri"/>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None/>
        <a:defRPr sz="3200" b="1">
          <a:solidFill>
            <a:srgbClr val="003264"/>
          </a:solidFill>
          <a:latin typeface="Calibri"/>
          <a:ea typeface="+mn-ea"/>
          <a:cs typeface="Calibri"/>
        </a:defRPr>
      </a:lvl1pPr>
      <a:lvl2pPr marL="742950" indent="-285750" algn="l" rtl="0" eaLnBrk="0" fontAlgn="base" hangingPunct="0">
        <a:spcBef>
          <a:spcPct val="20000"/>
        </a:spcBef>
        <a:spcAft>
          <a:spcPct val="0"/>
        </a:spcAft>
        <a:buFont typeface="Arial"/>
        <a:buChar char="•"/>
        <a:defRPr sz="2800" b="1">
          <a:solidFill>
            <a:srgbClr val="003264"/>
          </a:solidFill>
          <a:latin typeface="Calibri"/>
          <a:cs typeface="Calibri"/>
        </a:defRPr>
      </a:lvl2pPr>
      <a:lvl3pPr marL="1143000" indent="-228600" algn="l" rtl="0" eaLnBrk="0" fontAlgn="base" hangingPunct="0">
        <a:spcBef>
          <a:spcPct val="20000"/>
        </a:spcBef>
        <a:spcAft>
          <a:spcPct val="0"/>
        </a:spcAft>
        <a:buFont typeface="Wingdings" charset="2"/>
        <a:buChar char="§"/>
        <a:defRPr sz="2400" b="1">
          <a:solidFill>
            <a:srgbClr val="003264"/>
          </a:solidFill>
          <a:latin typeface="Calibri"/>
          <a:cs typeface="Calibri"/>
        </a:defRPr>
      </a:lvl3pPr>
      <a:lvl4pPr marL="1600200" indent="-228600" algn="l" rtl="0" eaLnBrk="0" fontAlgn="base" hangingPunct="0">
        <a:spcBef>
          <a:spcPct val="20000"/>
        </a:spcBef>
        <a:spcAft>
          <a:spcPct val="0"/>
        </a:spcAft>
        <a:buChar char="–"/>
        <a:defRPr sz="2000" b="1">
          <a:solidFill>
            <a:srgbClr val="003264"/>
          </a:solidFill>
          <a:latin typeface="Calibri"/>
          <a:cs typeface="Calibri"/>
        </a:defRPr>
      </a:lvl4pPr>
      <a:lvl5pPr marL="2057400" indent="-228600" algn="l" rtl="0" eaLnBrk="0" fontAlgn="base" hangingPunct="0">
        <a:spcBef>
          <a:spcPct val="20000"/>
        </a:spcBef>
        <a:spcAft>
          <a:spcPct val="0"/>
        </a:spcAft>
        <a:buChar char="»"/>
        <a:defRPr sz="2000" b="1">
          <a:solidFill>
            <a:srgbClr val="003264"/>
          </a:solidFill>
          <a:latin typeface="Calibri"/>
          <a:cs typeface="Calibri"/>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13.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8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8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8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8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85.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9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8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63.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9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08.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108.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08.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10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8.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08.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3.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3.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08.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08.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08.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10"/>
          <p:cNvSpPr txBox="1">
            <a:spLocks/>
          </p:cNvSpPr>
          <p:nvPr/>
        </p:nvSpPr>
        <p:spPr bwMode="gray">
          <a:xfrm>
            <a:off x="304800" y="5105400"/>
            <a:ext cx="8458200" cy="6858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de-DE" dirty="0">
                <a:solidFill>
                  <a:srgbClr val="003264"/>
                </a:solidFill>
                <a:latin typeface="Calibri" pitchFamily="34" charset="0"/>
              </a:rPr>
              <a:t>Modul 2 – Diagnostik </a:t>
            </a:r>
          </a:p>
          <a:p>
            <a:pPr lvl="0"/>
            <a:r>
              <a:rPr lang="de-DE" dirty="0">
                <a:solidFill>
                  <a:srgbClr val="003264"/>
                </a:solidFill>
                <a:latin typeface="Calibri" pitchFamily="34" charset="0"/>
              </a:rPr>
              <a:t>Baustein 1: Ein Verständnis von schulischer Diagnostik </a:t>
            </a:r>
            <a:r>
              <a:rPr lang="de-DE" dirty="0" smtClean="0">
                <a:solidFill>
                  <a:srgbClr val="003264"/>
                </a:solidFill>
                <a:latin typeface="Calibri" pitchFamily="34" charset="0"/>
              </a:rPr>
              <a:t>entwickeln</a:t>
            </a:r>
            <a:endParaRPr lang="de-DE" dirty="0">
              <a:solidFill>
                <a:srgbClr val="003264"/>
              </a:solidFill>
              <a:latin typeface="Calibri" pitchFamily="34" charset="0"/>
            </a:endParaRPr>
          </a:p>
        </p:txBody>
      </p:sp>
      <p:sp>
        <p:nvSpPr>
          <p:cNvPr id="7" name="Titel 8"/>
          <p:cNvSpPr>
            <a:spLocks noGrp="1"/>
          </p:cNvSpPr>
          <p:nvPr>
            <p:ph type="ctrTitle"/>
          </p:nvPr>
        </p:nvSpPr>
        <p:spPr>
          <a:xfrm>
            <a:off x="297263" y="1168960"/>
            <a:ext cx="7772400" cy="2743200"/>
          </a:xfrm>
        </p:spPr>
        <p:txBody>
          <a:bodyPr anchor="t"/>
          <a:lstStyle/>
          <a:p>
            <a:pPr>
              <a:lnSpc>
                <a:spcPct val="100000"/>
              </a:lnSpc>
            </a:pPr>
            <a:r>
              <a:rPr lang="de-DE" sz="2800" dirty="0">
                <a:latin typeface="Calibri" pitchFamily="34" charset="0"/>
              </a:rPr>
              <a:t>Identifizierung von Potenzialen und Interessen/Evaluation</a:t>
            </a:r>
            <a:br>
              <a:rPr lang="de-DE" sz="2800" dirty="0">
                <a:latin typeface="Calibri" pitchFamily="34" charset="0"/>
              </a:rPr>
            </a:br>
            <a:r>
              <a:rPr lang="de-DE" sz="2800" b="0" dirty="0">
                <a:latin typeface="Calibri" pitchFamily="34" charset="0"/>
              </a:rPr>
              <a:t>– Diagnostik im individualisierenden Unterricht </a:t>
            </a:r>
            <a:r>
              <a:rPr lang="de-DE" sz="2800" dirty="0" smtClean="0"/>
              <a:t/>
            </a:r>
            <a:br>
              <a:rPr lang="de-DE" sz="2800" dirty="0" smtClean="0"/>
            </a:br>
            <a:r>
              <a:rPr lang="de-DE" sz="2800" b="1" dirty="0" smtClean="0">
                <a:solidFill>
                  <a:srgbClr val="003264"/>
                </a:solidFill>
              </a:rPr>
              <a:t/>
            </a:r>
            <a:br>
              <a:rPr lang="de-DE" sz="2800" b="1" dirty="0" smtClean="0">
                <a:solidFill>
                  <a:srgbClr val="003264"/>
                </a:solidFill>
              </a:rPr>
            </a:br>
            <a:endParaRPr lang="de-DE" sz="2800" b="1" dirty="0">
              <a:solidFill>
                <a:srgbClr val="003264"/>
              </a:solidFill>
            </a:endParaRPr>
          </a:p>
        </p:txBody>
      </p:sp>
      <p:pic>
        <p:nvPicPr>
          <p:cNvPr id="6" name="Picture 5" descr="P:\Laufende Projekte\63101\Kommunikation_ÖA\Fotos_Team\DSCF0003 (Medium).jpg"/>
          <p:cNvPicPr>
            <a:picLocks noChangeAspect="1" noChangeArrowheads="1"/>
          </p:cNvPicPr>
          <p:nvPr/>
        </p:nvPicPr>
        <p:blipFill>
          <a:blip r:embed="rId2" cstate="print"/>
          <a:srcRect/>
          <a:stretch>
            <a:fillRect/>
          </a:stretch>
        </p:blipFill>
        <p:spPr bwMode="auto">
          <a:xfrm>
            <a:off x="3222000" y="2492896"/>
            <a:ext cx="2700000" cy="2025000"/>
          </a:xfrm>
          <a:prstGeom prst="rect">
            <a:avLst/>
          </a:prstGeom>
          <a:noFill/>
        </p:spPr>
      </p:pic>
      <p:pic>
        <p:nvPicPr>
          <p:cNvPr id="8" name="Picture 6" descr="P:\Laufende Projekte\63101\Kommunikation_ÖA\Fotos_Team\Sommerakademie_Salem_2_small.JPG"/>
          <p:cNvPicPr>
            <a:picLocks noChangeAspect="1" noChangeArrowheads="1"/>
          </p:cNvPicPr>
          <p:nvPr/>
        </p:nvPicPr>
        <p:blipFill>
          <a:blip r:embed="rId3" cstate="print">
            <a:lum bright="10000"/>
          </a:blip>
          <a:srcRect/>
          <a:stretch>
            <a:fillRect/>
          </a:stretch>
        </p:blipFill>
        <p:spPr bwMode="auto">
          <a:xfrm>
            <a:off x="6135227" y="2492896"/>
            <a:ext cx="2700000" cy="2025000"/>
          </a:xfrm>
          <a:prstGeom prst="rect">
            <a:avLst/>
          </a:prstGeom>
          <a:noFill/>
        </p:spPr>
      </p:pic>
      <p:pic>
        <p:nvPicPr>
          <p:cNvPr id="9" name="Picture 2" descr="C:\Users\lmzs\Desktop\DownloadedFile-1.jpe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7596" r="8145"/>
          <a:stretch/>
        </p:blipFill>
        <p:spPr bwMode="auto">
          <a:xfrm>
            <a:off x="306000" y="2492671"/>
            <a:ext cx="2700000" cy="20252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65707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D:\Benutzer\Administrator\Desktop\interstate-central-valley-376169-l.jpg"/>
          <p:cNvPicPr>
            <a:picLocks noChangeAspect="1" noChangeArrowheads="1"/>
          </p:cNvPicPr>
          <p:nvPr/>
        </p:nvPicPr>
        <p:blipFill>
          <a:blip r:embed="rId3" cstate="print"/>
          <a:srcRect/>
          <a:stretch>
            <a:fillRect/>
          </a:stretch>
        </p:blipFill>
        <p:spPr bwMode="auto">
          <a:xfrm>
            <a:off x="0" y="0"/>
            <a:ext cx="9252520" cy="6884988"/>
          </a:xfrm>
          <a:prstGeom prst="rect">
            <a:avLst/>
          </a:prstGeom>
          <a:noFill/>
          <a:ln w="9525">
            <a:noFill/>
            <a:miter lim="800000"/>
            <a:headEnd/>
            <a:tailEnd/>
          </a:ln>
        </p:spPr>
      </p:pic>
      <p:sp>
        <p:nvSpPr>
          <p:cNvPr id="16387" name="Titel 1"/>
          <p:cNvSpPr>
            <a:spLocks noGrp="1"/>
          </p:cNvSpPr>
          <p:nvPr>
            <p:ph type="ctrTitle"/>
          </p:nvPr>
        </p:nvSpPr>
        <p:spPr>
          <a:xfrm>
            <a:off x="3176215" y="2846388"/>
            <a:ext cx="8064500" cy="1470025"/>
          </a:xfrm>
        </p:spPr>
        <p:txBody>
          <a:bodyPr/>
          <a:lstStyle/>
          <a:p>
            <a:r>
              <a:rPr lang="de-DE" sz="4000" b="0" dirty="0" smtClean="0">
                <a:solidFill>
                  <a:schemeClr val="bg1"/>
                </a:solidFill>
                <a:ea typeface="ＭＳ Ｐゴシック" pitchFamily="34" charset="-128"/>
              </a:rPr>
              <a:t>Blick voraus zurück</a:t>
            </a:r>
            <a:br>
              <a:rPr lang="de-DE" sz="4000" b="0" dirty="0" smtClean="0">
                <a:solidFill>
                  <a:schemeClr val="bg1"/>
                </a:solidFill>
                <a:ea typeface="ＭＳ Ｐゴシック" pitchFamily="34" charset="-128"/>
              </a:rPr>
            </a:br>
            <a:endParaRPr lang="de-DE" sz="4000" b="0" dirty="0" smtClean="0">
              <a:solidFill>
                <a:schemeClr val="bg1"/>
              </a:solidFill>
              <a:ea typeface="ＭＳ Ｐゴシック" pitchFamily="34" charset="-128"/>
            </a:endParaRPr>
          </a:p>
        </p:txBody>
      </p:sp>
      <p:sp>
        <p:nvSpPr>
          <p:cNvPr id="5" name="Titel 1"/>
          <p:cNvSpPr txBox="1">
            <a:spLocks/>
          </p:cNvSpPr>
          <p:nvPr/>
        </p:nvSpPr>
        <p:spPr bwMode="auto">
          <a:xfrm>
            <a:off x="914400" y="1055688"/>
            <a:ext cx="8915400" cy="1470025"/>
          </a:xfrm>
          <a:prstGeom prst="rect">
            <a:avLst/>
          </a:prstGeom>
          <a:noFill/>
          <a:ln w="9525">
            <a:noFill/>
            <a:round/>
            <a:headEnd/>
            <a:tailEnd/>
          </a:ln>
        </p:spPr>
        <p:txBody>
          <a:bodyPr lIns="0" tIns="0" rIns="0" bIns="0"/>
          <a:lstStyle/>
          <a:p>
            <a:pPr>
              <a:buFont typeface="Times New Roman" pitchFamily="16" charset="0"/>
              <a:buNone/>
              <a:defRPr/>
            </a:pPr>
            <a:r>
              <a:rPr lang="de-DE" sz="4000" kern="0" dirty="0" smtClean="0">
                <a:latin typeface="+mj-lt"/>
                <a:ea typeface="+mj-ea"/>
                <a:cs typeface="+mj-cs"/>
              </a:rPr>
              <a:t>Im Prozess meiner,</a:t>
            </a:r>
          </a:p>
          <a:p>
            <a:pPr>
              <a:buFont typeface="Times New Roman" pitchFamily="16" charset="0"/>
              <a:buNone/>
              <a:defRPr/>
            </a:pPr>
            <a:r>
              <a:rPr lang="de-DE" sz="4000" kern="0" dirty="0" smtClean="0">
                <a:latin typeface="+mj-lt"/>
                <a:ea typeface="+mj-ea"/>
                <a:cs typeface="+mj-cs"/>
              </a:rPr>
              <a:t>unserer Entwicklung:</a:t>
            </a:r>
            <a:endParaRPr lang="de-DE" sz="4000" kern="0" dirty="0">
              <a:latin typeface="+mj-lt"/>
              <a:ea typeface="+mj-ea"/>
              <a:cs typeface="+mj-cs"/>
            </a:endParaRPr>
          </a:p>
        </p:txBody>
      </p:sp>
      <p:sp>
        <p:nvSpPr>
          <p:cNvPr id="16389" name="Titel 1"/>
          <p:cNvSpPr txBox="1">
            <a:spLocks/>
          </p:cNvSpPr>
          <p:nvPr/>
        </p:nvSpPr>
        <p:spPr bwMode="auto">
          <a:xfrm>
            <a:off x="3203848" y="6496050"/>
            <a:ext cx="9720262" cy="533400"/>
          </a:xfrm>
          <a:prstGeom prst="rect">
            <a:avLst/>
          </a:prstGeom>
          <a:noFill/>
          <a:ln w="9525">
            <a:noFill/>
            <a:round/>
            <a:headEnd/>
            <a:tailEnd/>
          </a:ln>
        </p:spPr>
        <p:txBody>
          <a:bodyPr lIns="0" tIns="0" rIns="0" bIns="0"/>
          <a:lstStyle/>
          <a:p>
            <a:r>
              <a:rPr lang="de-DE" sz="900" dirty="0">
                <a:latin typeface="Calibri" pitchFamily="34" charset="0"/>
              </a:rPr>
              <a:t/>
            </a:r>
            <a:br>
              <a:rPr lang="de-DE" sz="900" dirty="0">
                <a:latin typeface="Calibri" pitchFamily="34" charset="0"/>
              </a:rPr>
            </a:br>
            <a:r>
              <a:rPr lang="de-DE" sz="900" dirty="0" smtClean="0">
                <a:latin typeface="Calibri" pitchFamily="34" charset="0"/>
              </a:rPr>
              <a:t>(www.everystockphoto.com/</a:t>
            </a:r>
            <a:r>
              <a:rPr lang="de-DE" sz="900" dirty="0" err="1" smtClean="0">
                <a:latin typeface="Calibri" pitchFamily="34" charset="0"/>
              </a:rPr>
              <a:t>photo.php</a:t>
            </a:r>
            <a:r>
              <a:rPr lang="de-DE" sz="900" dirty="0" smtClean="0">
                <a:latin typeface="Calibri" pitchFamily="34" charset="0"/>
              </a:rPr>
              <a:t>?</a:t>
            </a:r>
            <a:r>
              <a:rPr lang="de-DE" sz="900" dirty="0" err="1" smtClean="0">
                <a:latin typeface="Calibri" pitchFamily="34" charset="0"/>
              </a:rPr>
              <a:t>imageId</a:t>
            </a:r>
            <a:r>
              <a:rPr lang="de-DE" sz="900" dirty="0" smtClean="0">
                <a:latin typeface="Calibri" pitchFamily="34" charset="0"/>
              </a:rPr>
              <a:t>=5951847&amp;</a:t>
            </a:r>
            <a:r>
              <a:rPr lang="de-DE" sz="900" dirty="0" err="1" smtClean="0">
                <a:latin typeface="Calibri" pitchFamily="34" charset="0"/>
              </a:rPr>
              <a:t>searchId</a:t>
            </a:r>
            <a:r>
              <a:rPr lang="de-DE" sz="900" dirty="0" smtClean="0">
                <a:latin typeface="Calibri" pitchFamily="34" charset="0"/>
              </a:rPr>
              <a:t>=6d457f2e38478864b023b948af41c236&amp;</a:t>
            </a:r>
            <a:r>
              <a:rPr lang="de-DE" sz="900" dirty="0" err="1" smtClean="0">
                <a:latin typeface="Calibri" pitchFamily="34" charset="0"/>
              </a:rPr>
              <a:t>npos</a:t>
            </a:r>
            <a:r>
              <a:rPr lang="de-DE" sz="900" dirty="0" smtClean="0">
                <a:latin typeface="Calibri" pitchFamily="34" charset="0"/>
              </a:rPr>
              <a:t>=40)</a:t>
            </a:r>
            <a:endParaRPr lang="de-DE" sz="900" dirty="0">
              <a:latin typeface="Calibri" pitchFamily="34" charset="0"/>
            </a:endParaRPr>
          </a:p>
          <a:p>
            <a:endParaRPr lang="de-DE" sz="900" dirty="0">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cstate="print"/>
          <a:srcRect/>
          <a:stretch>
            <a:fillRect/>
          </a:stretch>
        </p:blipFill>
        <p:spPr bwMode="auto">
          <a:xfrm>
            <a:off x="-1068388" y="0"/>
            <a:ext cx="10212388" cy="6858000"/>
          </a:xfrm>
          <a:prstGeom prst="rect">
            <a:avLst/>
          </a:prstGeom>
          <a:noFill/>
          <a:ln w="9525">
            <a:noFill/>
            <a:round/>
            <a:headEnd/>
            <a:tailEnd/>
          </a:ln>
        </p:spPr>
      </p:pic>
      <p:sp>
        <p:nvSpPr>
          <p:cNvPr id="17411" name="Rectangle 2"/>
          <p:cNvSpPr>
            <a:spLocks noChangeArrowheads="1"/>
          </p:cNvSpPr>
          <p:nvPr/>
        </p:nvSpPr>
        <p:spPr bwMode="auto">
          <a:xfrm>
            <a:off x="7631360" y="6351588"/>
            <a:ext cx="1981200" cy="371513"/>
          </a:xfrm>
          <a:prstGeom prst="rect">
            <a:avLst/>
          </a:prstGeom>
          <a:noFill/>
          <a:ln w="9525">
            <a:noFill/>
            <a:round/>
            <a:headEnd/>
            <a:tailEnd/>
          </a:ln>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900" dirty="0">
              <a:solidFill>
                <a:srgbClr val="FFFFFF"/>
              </a:solidFill>
              <a:latin typeface="Calibri" pitchFamily="34" charset="0"/>
            </a:endParaRP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900" dirty="0">
                <a:solidFill>
                  <a:srgbClr val="FFFFFF"/>
                </a:solidFill>
                <a:latin typeface="Calibri" pitchFamily="34" charset="0"/>
              </a:rPr>
              <a:t>© Patrizia Oyniec (2010) </a:t>
            </a:r>
          </a:p>
        </p:txBody>
      </p:sp>
      <p:sp>
        <p:nvSpPr>
          <p:cNvPr id="17412" name="Text Box 3"/>
          <p:cNvSpPr txBox="1">
            <a:spLocks noChangeArrowheads="1"/>
          </p:cNvSpPr>
          <p:nvPr/>
        </p:nvSpPr>
        <p:spPr bwMode="auto">
          <a:xfrm>
            <a:off x="457200" y="3524250"/>
            <a:ext cx="6781800" cy="710067"/>
          </a:xfrm>
          <a:prstGeom prst="rect">
            <a:avLst/>
          </a:prstGeom>
          <a:noFill/>
          <a:ln w="9525">
            <a:noFill/>
            <a:round/>
            <a:headEnd/>
            <a:tailEnd/>
          </a:ln>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0" dirty="0">
                <a:solidFill>
                  <a:srgbClr val="FFFFFF"/>
                </a:solidFill>
                <a:latin typeface="Calibri" pitchFamily="34" charset="0"/>
              </a:rPr>
              <a:t>Mein Ziel </a:t>
            </a:r>
            <a:r>
              <a:rPr lang="de-DE" sz="4000" dirty="0" smtClean="0">
                <a:solidFill>
                  <a:srgbClr val="FFFFFF"/>
                </a:solidFill>
                <a:latin typeface="Calibri" pitchFamily="34" charset="0"/>
              </a:rPr>
              <a:t>ist …</a:t>
            </a:r>
            <a:endParaRPr lang="de-DE" sz="4000" dirty="0">
              <a:solidFill>
                <a:srgbClr val="FFFFFF"/>
              </a:solidFill>
              <a:latin typeface="Calibri"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p:cNvPicPr>
            <a:picLocks noChangeAspect="1" noChangeArrowheads="1"/>
          </p:cNvPicPr>
          <p:nvPr/>
        </p:nvPicPr>
        <p:blipFill>
          <a:blip r:embed="rId3" cstate="print"/>
          <a:srcRect/>
          <a:stretch>
            <a:fillRect/>
          </a:stretch>
        </p:blipFill>
        <p:spPr bwMode="auto">
          <a:xfrm>
            <a:off x="-1068388" y="0"/>
            <a:ext cx="10212388" cy="6858000"/>
          </a:xfrm>
          <a:prstGeom prst="rect">
            <a:avLst/>
          </a:prstGeom>
          <a:noFill/>
          <a:ln w="9525">
            <a:noFill/>
            <a:round/>
            <a:headEnd/>
            <a:tailEnd/>
          </a:ln>
        </p:spPr>
      </p:pic>
      <p:sp>
        <p:nvSpPr>
          <p:cNvPr id="18435" name="Rectangle 2"/>
          <p:cNvSpPr>
            <a:spLocks noChangeArrowheads="1"/>
          </p:cNvSpPr>
          <p:nvPr/>
        </p:nvSpPr>
        <p:spPr bwMode="auto">
          <a:xfrm>
            <a:off x="7631360" y="6351588"/>
            <a:ext cx="1981200" cy="371513"/>
          </a:xfrm>
          <a:prstGeom prst="rect">
            <a:avLst/>
          </a:prstGeom>
          <a:noFill/>
          <a:ln w="9525">
            <a:noFill/>
            <a:round/>
            <a:headEnd/>
            <a:tailEnd/>
          </a:ln>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900" dirty="0">
              <a:solidFill>
                <a:srgbClr val="FFFFFF"/>
              </a:solidFill>
              <a:latin typeface="Calibri" pitchFamily="34" charset="0"/>
            </a:endParaRP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900" dirty="0">
                <a:solidFill>
                  <a:srgbClr val="FFFFFF"/>
                </a:solidFill>
                <a:latin typeface="Calibri" pitchFamily="34" charset="0"/>
              </a:rPr>
              <a:t>© Patrizia Oyniec (2010) </a:t>
            </a:r>
          </a:p>
        </p:txBody>
      </p:sp>
      <p:sp>
        <p:nvSpPr>
          <p:cNvPr id="18436" name="Text Box 3"/>
          <p:cNvSpPr txBox="1">
            <a:spLocks noChangeArrowheads="1"/>
          </p:cNvSpPr>
          <p:nvPr/>
        </p:nvSpPr>
        <p:spPr bwMode="auto">
          <a:xfrm>
            <a:off x="914400" y="3046413"/>
            <a:ext cx="7772400" cy="1325620"/>
          </a:xfrm>
          <a:prstGeom prst="rect">
            <a:avLst/>
          </a:prstGeom>
          <a:noFill/>
          <a:ln w="9525">
            <a:noFill/>
            <a:round/>
            <a:headEnd/>
            <a:tailEnd/>
          </a:ln>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0" dirty="0">
                <a:solidFill>
                  <a:srgbClr val="FFFFFF"/>
                </a:solidFill>
                <a:latin typeface="Calibri" pitchFamily="34" charset="0"/>
              </a:rPr>
              <a:t>Könnte </a:t>
            </a:r>
            <a:r>
              <a:rPr lang="de-DE" sz="4000" dirty="0" smtClean="0">
                <a:solidFill>
                  <a:srgbClr val="FFFFFF"/>
                </a:solidFill>
                <a:latin typeface="Calibri" pitchFamily="34" charset="0"/>
              </a:rPr>
              <a:t>mich etwas </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0" dirty="0" smtClean="0">
                <a:solidFill>
                  <a:srgbClr val="FFFFFF"/>
                </a:solidFill>
                <a:latin typeface="Calibri" pitchFamily="34" charset="0"/>
              </a:rPr>
              <a:t>daran </a:t>
            </a:r>
            <a:r>
              <a:rPr lang="de-DE" sz="4000" dirty="0">
                <a:solidFill>
                  <a:srgbClr val="FFFFFF"/>
                </a:solidFill>
                <a:latin typeface="Calibri" pitchFamily="34" charset="0"/>
              </a:rPr>
              <a:t>hindern?</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752475" y="2362200"/>
            <a:ext cx="4724400" cy="685800"/>
          </a:xfrm>
          <a:prstGeom prst="rect">
            <a:avLst/>
          </a:prstGeom>
          <a:noFill/>
          <a:ln w="9525">
            <a:noFill/>
            <a:round/>
            <a:headEnd/>
            <a:tailEnd/>
          </a:ln>
        </p:spPr>
        <p:txBody>
          <a:bodyPr lIns="0" tIns="0" rIns="0" bIns="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dirty="0">
                <a:solidFill>
                  <a:srgbClr val="003264"/>
                </a:solidFill>
                <a:latin typeface="Calibri" pitchFamily="34" charset="0"/>
              </a:rPr>
              <a:t>Lehrerinnen und Lehrer können nicht alle Hindernisse kennen.</a:t>
            </a:r>
            <a:br>
              <a:rPr lang="de-DE" dirty="0">
                <a:solidFill>
                  <a:srgbClr val="003264"/>
                </a:solidFill>
                <a:latin typeface="Calibri" pitchFamily="34" charset="0"/>
              </a:rPr>
            </a:br>
            <a:r>
              <a:rPr lang="de-DE" sz="2800" dirty="0">
                <a:solidFill>
                  <a:srgbClr val="FF9900"/>
                </a:solidFill>
                <a:latin typeface="Calibri" pitchFamily="34" charset="0"/>
                <a:cs typeface="Arial" charset="0"/>
              </a:rPr>
              <a:t>		      </a:t>
            </a:r>
          </a:p>
        </p:txBody>
      </p:sp>
      <p:pic>
        <p:nvPicPr>
          <p:cNvPr id="18435" name="Picture 4" descr="D:\Benutzer\Administrator\Downloads\ThinkingFastSlow_Version3.jpg"/>
          <p:cNvPicPr>
            <a:picLocks noChangeAspect="1" noChangeArrowheads="1"/>
          </p:cNvPicPr>
          <p:nvPr/>
        </p:nvPicPr>
        <p:blipFill>
          <a:blip r:embed="rId3" cstate="print"/>
          <a:srcRect/>
          <a:stretch>
            <a:fillRect/>
          </a:stretch>
        </p:blipFill>
        <p:spPr bwMode="auto">
          <a:xfrm>
            <a:off x="5476875" y="1989138"/>
            <a:ext cx="3416300" cy="3959225"/>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3886200" y="1752600"/>
            <a:ext cx="4724400" cy="685800"/>
          </a:xfrm>
          <a:prstGeom prst="rect">
            <a:avLst/>
          </a:prstGeom>
          <a:noFill/>
          <a:ln w="9525">
            <a:noFill/>
            <a:round/>
            <a:headEnd/>
            <a:tailEnd/>
          </a:ln>
        </p:spPr>
        <p:txBody>
          <a:bodyPr lIns="0" tIns="0" rIns="0" bIns="0"/>
          <a:lstStyle/>
          <a:p>
            <a:pP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dirty="0" smtClean="0">
                <a:solidFill>
                  <a:srgbClr val="7030A0"/>
                </a:solidFill>
                <a:latin typeface="Calibri" pitchFamily="34" charset="0"/>
                <a:cs typeface="Arial" charset="0"/>
              </a:rPr>
              <a:t>„</a:t>
            </a:r>
            <a:r>
              <a:rPr lang="de-DE" dirty="0" smtClean="0">
                <a:solidFill>
                  <a:srgbClr val="003264"/>
                </a:solidFill>
                <a:latin typeface="Calibri" pitchFamily="34" charset="0"/>
              </a:rPr>
              <a:t>Wir </a:t>
            </a:r>
            <a:r>
              <a:rPr lang="de-DE" dirty="0">
                <a:solidFill>
                  <a:srgbClr val="003264"/>
                </a:solidFill>
                <a:latin typeface="Calibri" pitchFamily="34" charset="0"/>
              </a:rPr>
              <a:t>können bestenfalls einen Kompromiss erreichen: lernen, Situationen zu erkennen, in denen Fehler wahrscheinlich sind, und uns stärker bemühen, weitreichende Fehler zu vermeiden, wenn viel auf dem Spiel steht.</a:t>
            </a:r>
            <a:r>
              <a:rPr lang="de-DE" altLang="de-DE" dirty="0">
                <a:solidFill>
                  <a:srgbClr val="003264"/>
                </a:solidFill>
                <a:latin typeface="Calibri" pitchFamily="34" charset="0"/>
              </a:rPr>
              <a:t>“</a:t>
            </a:r>
            <a:r>
              <a:rPr lang="de-DE" dirty="0">
                <a:solidFill>
                  <a:srgbClr val="003264"/>
                </a:solidFill>
                <a:latin typeface="Calibri" pitchFamily="34" charset="0"/>
              </a:rPr>
              <a:t> </a:t>
            </a:r>
            <a:br>
              <a:rPr lang="de-DE" dirty="0">
                <a:solidFill>
                  <a:srgbClr val="003264"/>
                </a:solidFill>
                <a:latin typeface="Calibri" pitchFamily="34" charset="0"/>
              </a:rPr>
            </a:br>
            <a:r>
              <a:rPr lang="de-DE" dirty="0">
                <a:solidFill>
                  <a:srgbClr val="003264"/>
                </a:solidFill>
                <a:latin typeface="Calibri" pitchFamily="34" charset="0"/>
              </a:rPr>
              <a:t>		                Daniel Kahneman (2011, S. 42)</a:t>
            </a:r>
          </a:p>
        </p:txBody>
      </p:sp>
      <p:pic>
        <p:nvPicPr>
          <p:cNvPr id="20483" name="Picture 4" descr="D:\Benutzer\Administrator\Downloads\ThinkingFastSlow_Version3.jpg"/>
          <p:cNvPicPr>
            <a:picLocks noChangeAspect="1" noChangeArrowheads="1"/>
          </p:cNvPicPr>
          <p:nvPr/>
        </p:nvPicPr>
        <p:blipFill>
          <a:blip r:embed="rId3" cstate="print"/>
          <a:srcRect/>
          <a:stretch>
            <a:fillRect/>
          </a:stretch>
        </p:blipFill>
        <p:spPr bwMode="auto">
          <a:xfrm>
            <a:off x="250825" y="1989138"/>
            <a:ext cx="3416300" cy="3959225"/>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457200" y="1995000"/>
            <a:ext cx="4724400" cy="685800"/>
          </a:xfrm>
          <a:prstGeom prst="rect">
            <a:avLst/>
          </a:prstGeom>
          <a:noFill/>
          <a:ln w="9525">
            <a:noFill/>
            <a:round/>
            <a:headEnd/>
            <a:tailEnd/>
          </a:ln>
        </p:spPr>
        <p:txBody>
          <a:bodyPr lIns="0" tIns="0" rIns="0" bIns="0"/>
          <a:lstStyle/>
          <a:p>
            <a:pP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dirty="0">
                <a:solidFill>
                  <a:srgbClr val="003264"/>
                </a:solidFill>
                <a:latin typeface="Calibri" pitchFamily="34" charset="0"/>
              </a:rPr>
              <a:t>An welche Situation erinnere ich mich, in der ich festgestellt habe, dass mein diagnostisches Urteil nicht zutreffend war?</a:t>
            </a:r>
          </a:p>
        </p:txBody>
      </p:sp>
      <p:pic>
        <p:nvPicPr>
          <p:cNvPr id="21507" name="Picture 4" descr="D:\Benutzer\Administrator\Downloads\ThinkingFastSlow_Version3.jpg"/>
          <p:cNvPicPr>
            <a:picLocks noChangeAspect="1" noChangeArrowheads="1"/>
          </p:cNvPicPr>
          <p:nvPr/>
        </p:nvPicPr>
        <p:blipFill>
          <a:blip r:embed="rId3" cstate="print"/>
          <a:srcRect/>
          <a:stretch>
            <a:fillRect/>
          </a:stretch>
        </p:blipFill>
        <p:spPr bwMode="auto">
          <a:xfrm>
            <a:off x="5476875" y="1989138"/>
            <a:ext cx="3416300" cy="3959225"/>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hape 224"/>
          <p:cNvSpPr>
            <a:spLocks noGrp="1"/>
          </p:cNvSpPr>
          <p:nvPr>
            <p:ph type="title"/>
          </p:nvPr>
        </p:nvSpPr>
        <p:spPr>
          <a:xfrm>
            <a:off x="228600" y="1292517"/>
            <a:ext cx="8382000" cy="685800"/>
          </a:xfrm>
        </p:spPr>
        <p:txBody>
          <a:bodyPr/>
          <a:lstStyle/>
          <a:p>
            <a:r>
              <a:rPr lang="de-DE" dirty="0">
                <a:solidFill>
                  <a:srgbClr val="FFC000"/>
                </a:solidFill>
                <a:ea typeface="ＭＳ Ｐゴシック" pitchFamily="34" charset="-128"/>
              </a:rPr>
              <a:t> </a:t>
            </a:r>
            <a:r>
              <a:rPr lang="de-DE" dirty="0" smtClean="0">
                <a:solidFill>
                  <a:srgbClr val="FFC000"/>
                </a:solidFill>
                <a:ea typeface="ＭＳ Ｐゴシック" pitchFamily="34" charset="-128"/>
              </a:rPr>
              <a:t>     </a:t>
            </a:r>
            <a:r>
              <a:rPr lang="de-DE" kern="1200" dirty="0" smtClean="0">
                <a:latin typeface="Calibri" pitchFamily="34" charset="0"/>
                <a:ea typeface="ＭＳ Ｐゴシック" pitchFamily="34" charset="-128"/>
                <a:cs typeface="+mn-cs"/>
              </a:rPr>
              <a:t>Implizite </a:t>
            </a:r>
            <a:r>
              <a:rPr lang="de-DE" kern="1200" dirty="0">
                <a:latin typeface="Calibri" pitchFamily="34" charset="0"/>
                <a:ea typeface="ＭＳ Ｐゴシック" pitchFamily="34" charset="-128"/>
                <a:cs typeface="+mn-cs"/>
              </a:rPr>
              <a:t>Diagnostik </a:t>
            </a:r>
            <a:r>
              <a:rPr lang="de-DE" kern="1200" dirty="0" smtClean="0">
                <a:latin typeface="Calibri" pitchFamily="34" charset="0"/>
                <a:ea typeface="ＭＳ Ｐゴシック" pitchFamily="34" charset="-128"/>
                <a:cs typeface="+mn-cs"/>
              </a:rPr>
              <a:t>                                               Explizite </a:t>
            </a:r>
            <a:r>
              <a:rPr lang="de-DE" kern="1200" dirty="0">
                <a:latin typeface="Calibri" pitchFamily="34" charset="0"/>
                <a:ea typeface="ＭＳ Ｐゴシック" pitchFamily="34" charset="-128"/>
                <a:cs typeface="+mn-cs"/>
              </a:rPr>
              <a:t>Diagnostik </a:t>
            </a:r>
            <a:r>
              <a:rPr lang="de-DE" dirty="0" smtClean="0">
                <a:solidFill>
                  <a:srgbClr val="7030A0"/>
                </a:solidFill>
                <a:ea typeface="ＭＳ Ｐゴシック" pitchFamily="34" charset="-128"/>
              </a:rPr>
              <a:t/>
            </a:r>
            <a:br>
              <a:rPr lang="de-DE" dirty="0" smtClean="0">
                <a:solidFill>
                  <a:srgbClr val="7030A0"/>
                </a:solidFill>
                <a:ea typeface="ＭＳ Ｐゴシック" pitchFamily="34" charset="-128"/>
              </a:rPr>
            </a:br>
            <a:r>
              <a:rPr lang="de-DE" dirty="0" smtClean="0">
                <a:ea typeface="ＭＳ Ｐゴシック" pitchFamily="34" charset="-128"/>
              </a:rPr>
              <a:t/>
            </a:r>
            <a:br>
              <a:rPr lang="de-DE" dirty="0" smtClean="0">
                <a:ea typeface="ＭＳ Ｐゴシック" pitchFamily="34" charset="-128"/>
              </a:rPr>
            </a:br>
            <a:r>
              <a:rPr lang="de-DE" dirty="0" smtClean="0">
                <a:ea typeface="ＭＳ Ｐゴシック" pitchFamily="34" charset="-128"/>
              </a:rPr>
              <a:t/>
            </a:r>
            <a:br>
              <a:rPr lang="de-DE" dirty="0" smtClean="0">
                <a:ea typeface="ＭＳ Ｐゴシック" pitchFamily="34" charset="-128"/>
              </a:rPr>
            </a:br>
            <a:r>
              <a:rPr lang="de-DE" dirty="0" smtClean="0">
                <a:ea typeface="ＭＳ Ｐゴシック" pitchFamily="34" charset="-128"/>
              </a:rPr>
              <a:t/>
            </a:r>
            <a:br>
              <a:rPr lang="de-DE" dirty="0" smtClean="0">
                <a:ea typeface="ＭＳ Ｐゴシック" pitchFamily="34" charset="-128"/>
              </a:rPr>
            </a:br>
            <a:r>
              <a:rPr lang="de-DE" dirty="0" smtClean="0">
                <a:ea typeface="ＭＳ Ｐゴシック" pitchFamily="34" charset="-128"/>
              </a:rPr>
              <a:t/>
            </a:r>
            <a:br>
              <a:rPr lang="de-DE" dirty="0" smtClean="0">
                <a:ea typeface="ＭＳ Ｐゴシック" pitchFamily="34" charset="-128"/>
              </a:rPr>
            </a:br>
            <a:r>
              <a:rPr lang="de-DE" dirty="0" smtClean="0">
                <a:ea typeface="ＭＳ Ｐゴシック" pitchFamily="34" charset="-128"/>
              </a:rPr>
              <a:t/>
            </a:r>
            <a:br>
              <a:rPr lang="de-DE" dirty="0" smtClean="0">
                <a:ea typeface="ＭＳ Ｐゴシック" pitchFamily="34" charset="-128"/>
              </a:rPr>
            </a:br>
            <a:r>
              <a:rPr lang="de-DE" dirty="0" smtClean="0">
                <a:ea typeface="ＭＳ Ｐゴシック" pitchFamily="34" charset="-128"/>
              </a:rPr>
              <a:t/>
            </a:r>
            <a:br>
              <a:rPr lang="de-DE" dirty="0" smtClean="0">
                <a:ea typeface="ＭＳ Ｐゴシック" pitchFamily="34" charset="-128"/>
              </a:rPr>
            </a:br>
            <a:r>
              <a:rPr lang="de-DE" dirty="0" smtClean="0">
                <a:ea typeface="ＭＳ Ｐゴシック" pitchFamily="34" charset="-128"/>
              </a:rPr>
              <a:t/>
            </a:r>
            <a:br>
              <a:rPr lang="de-DE" dirty="0" smtClean="0">
                <a:ea typeface="ＭＳ Ｐゴシック" pitchFamily="34" charset="-128"/>
              </a:rPr>
            </a:br>
            <a:r>
              <a:rPr lang="de-DE" dirty="0" smtClean="0">
                <a:ea typeface="ＭＳ Ｐゴシック" pitchFamily="34" charset="-128"/>
              </a:rPr>
              <a:t/>
            </a:r>
            <a:br>
              <a:rPr lang="de-DE" dirty="0" smtClean="0">
                <a:ea typeface="ＭＳ Ｐゴシック" pitchFamily="34" charset="-128"/>
              </a:rPr>
            </a:br>
            <a:r>
              <a:rPr lang="de-DE" dirty="0" smtClean="0">
                <a:ea typeface="ＭＳ Ｐゴシック" pitchFamily="34" charset="-128"/>
              </a:rPr>
              <a:t>								</a:t>
            </a:r>
          </a:p>
        </p:txBody>
      </p:sp>
      <p:sp>
        <p:nvSpPr>
          <p:cNvPr id="225" name="Shape 225"/>
          <p:cNvSpPr>
            <a:spLocks noChangeArrowheads="1"/>
          </p:cNvSpPr>
          <p:nvPr/>
        </p:nvSpPr>
        <p:spPr bwMode="auto">
          <a:xfrm>
            <a:off x="684213" y="2193007"/>
            <a:ext cx="2057400" cy="3046413"/>
          </a:xfrm>
          <a:prstGeom prst="rect">
            <a:avLst/>
          </a:prstGeom>
          <a:noFill/>
          <a:ln w="12700">
            <a:noFill/>
            <a:miter lim="400000"/>
            <a:headEnd/>
            <a:tailEnd/>
          </a:ln>
        </p:spPr>
        <p:txBody>
          <a:bodyPr lIns="0" tIns="0" rIns="0" bIns="0">
            <a:spAutoFit/>
          </a:bodyPr>
          <a:lstStyle/>
          <a:p>
            <a:r>
              <a:rPr lang="de-DE" dirty="0">
                <a:solidFill>
                  <a:srgbClr val="003264"/>
                </a:solidFill>
                <a:latin typeface="Calibri" pitchFamily="34" charset="0"/>
              </a:rPr>
              <a:t>Lehrende diagnostizieren immer – jedoch häufig implizit,</a:t>
            </a:r>
            <a:endParaRPr lang="de-DE" dirty="0">
              <a:solidFill>
                <a:srgbClr val="003264"/>
              </a:solidFill>
              <a:latin typeface="Calibri" pitchFamily="34" charset="0"/>
              <a:sym typeface="Arial" charset="0"/>
            </a:endParaRPr>
          </a:p>
          <a:p>
            <a:r>
              <a:rPr lang="de-DE" dirty="0">
                <a:solidFill>
                  <a:srgbClr val="003264"/>
                </a:solidFill>
                <a:latin typeface="Calibri" pitchFamily="34" charset="0"/>
              </a:rPr>
              <a:t>d. h. </a:t>
            </a:r>
            <a:endParaRPr lang="de-DE" dirty="0">
              <a:solidFill>
                <a:srgbClr val="003264"/>
              </a:solidFill>
              <a:latin typeface="Calibri" pitchFamily="34" charset="0"/>
              <a:sym typeface="Arial" charset="0"/>
            </a:endParaRPr>
          </a:p>
          <a:p>
            <a:pPr marL="177800" indent="-177800">
              <a:buClr>
                <a:srgbClr val="003264"/>
              </a:buClr>
              <a:buFont typeface="Arial" pitchFamily="34" charset="0"/>
              <a:buChar char="•"/>
            </a:pPr>
            <a:r>
              <a:rPr lang="de-DE" dirty="0">
                <a:solidFill>
                  <a:srgbClr val="003264"/>
                </a:solidFill>
                <a:latin typeface="Calibri" pitchFamily="34" charset="0"/>
              </a:rPr>
              <a:t>unbewusst, </a:t>
            </a:r>
            <a:endParaRPr lang="de-DE" dirty="0">
              <a:solidFill>
                <a:srgbClr val="003264"/>
              </a:solidFill>
              <a:latin typeface="Calibri" pitchFamily="34" charset="0"/>
              <a:sym typeface="Arial" charset="0"/>
            </a:endParaRPr>
          </a:p>
          <a:p>
            <a:pPr marL="177800" indent="-177800">
              <a:buClr>
                <a:srgbClr val="003264"/>
              </a:buClr>
              <a:buFont typeface="Arial" pitchFamily="34" charset="0"/>
              <a:buChar char="•"/>
            </a:pPr>
            <a:r>
              <a:rPr lang="de-DE" dirty="0">
                <a:solidFill>
                  <a:srgbClr val="003264"/>
                </a:solidFill>
                <a:latin typeface="Calibri" pitchFamily="34" charset="0"/>
              </a:rPr>
              <a:t>unreflektiert im Alleingang und </a:t>
            </a:r>
            <a:endParaRPr lang="de-DE" dirty="0">
              <a:solidFill>
                <a:srgbClr val="003264"/>
              </a:solidFill>
              <a:latin typeface="Calibri" pitchFamily="34" charset="0"/>
              <a:sym typeface="Arial" charset="0"/>
            </a:endParaRPr>
          </a:p>
          <a:p>
            <a:pPr marL="177800" indent="-177800">
              <a:buClr>
                <a:srgbClr val="003264"/>
              </a:buClr>
              <a:buFont typeface="Arial" pitchFamily="34" charset="0"/>
              <a:buChar char="•"/>
            </a:pPr>
            <a:r>
              <a:rPr lang="de-DE" dirty="0">
                <a:solidFill>
                  <a:srgbClr val="003264"/>
                </a:solidFill>
                <a:latin typeface="Calibri" pitchFamily="34" charset="0"/>
              </a:rPr>
              <a:t>auf der Basis von subjektiven Theorien.</a:t>
            </a:r>
            <a:endParaRPr lang="de-DE" dirty="0">
              <a:solidFill>
                <a:srgbClr val="003264"/>
              </a:solidFill>
              <a:latin typeface="Calibri" pitchFamily="34" charset="0"/>
              <a:sym typeface="Arial" charset="0"/>
            </a:endParaRPr>
          </a:p>
        </p:txBody>
      </p:sp>
      <p:sp>
        <p:nvSpPr>
          <p:cNvPr id="226" name="Shape 226"/>
          <p:cNvSpPr/>
          <p:nvPr/>
        </p:nvSpPr>
        <p:spPr>
          <a:xfrm>
            <a:off x="6443663" y="2193007"/>
            <a:ext cx="2057400" cy="3324225"/>
          </a:xfrm>
          <a:prstGeom prst="rect">
            <a:avLst/>
          </a:prstGeom>
          <a:ln w="12700">
            <a:miter lim="400000"/>
          </a:ln>
          <a:extLst/>
        </p:spPr>
        <p:txBody>
          <a:bodyPr lIns="0" tIns="0" rIns="0" bIns="0">
            <a:spAutoFit/>
          </a:bodyPr>
          <a:lstStyle/>
          <a:p>
            <a:pPr>
              <a:buFont typeface="Times New Roman" pitchFamily="16" charset="0"/>
              <a:buNone/>
              <a:defRPr>
                <a:solidFill>
                  <a:srgbClr val="000000"/>
                </a:solidFill>
              </a:defRPr>
            </a:pPr>
            <a:r>
              <a:rPr lang="de-DE" dirty="0">
                <a:solidFill>
                  <a:srgbClr val="003264"/>
                </a:solidFill>
                <a:latin typeface="Calibri" pitchFamily="34" charset="0"/>
              </a:rPr>
              <a:t>Lehrende diagnostizieren professionell und explizit, d. h.</a:t>
            </a:r>
            <a:endParaRPr lang="de-DE" dirty="0">
              <a:solidFill>
                <a:srgbClr val="003264"/>
              </a:solidFill>
              <a:latin typeface="Calibri" pitchFamily="34" charset="0"/>
              <a:sym typeface="Arial"/>
            </a:endParaRPr>
          </a:p>
          <a:p>
            <a:pPr marL="182563" indent="-182563">
              <a:buClr>
                <a:srgbClr val="003264"/>
              </a:buClr>
              <a:buFont typeface="Arial" pitchFamily="34" charset="0"/>
              <a:buChar char="•"/>
              <a:defRPr>
                <a:solidFill>
                  <a:srgbClr val="000000"/>
                </a:solidFill>
              </a:defRPr>
            </a:pPr>
            <a:r>
              <a:rPr lang="de-DE" dirty="0">
                <a:solidFill>
                  <a:srgbClr val="003264"/>
                </a:solidFill>
                <a:latin typeface="Calibri" pitchFamily="34" charset="0"/>
              </a:rPr>
              <a:t>bewusst,</a:t>
            </a:r>
            <a:endParaRPr lang="de-DE" dirty="0">
              <a:solidFill>
                <a:srgbClr val="003264"/>
              </a:solidFill>
              <a:latin typeface="Calibri" pitchFamily="34" charset="0"/>
              <a:sym typeface="Arial"/>
            </a:endParaRPr>
          </a:p>
          <a:p>
            <a:pPr marL="182563" indent="-182563">
              <a:buClr>
                <a:srgbClr val="003264"/>
              </a:buClr>
              <a:buFont typeface="Arial" pitchFamily="34" charset="0"/>
              <a:buChar char="•"/>
              <a:defRPr>
                <a:solidFill>
                  <a:srgbClr val="000000"/>
                </a:solidFill>
              </a:defRPr>
            </a:pPr>
            <a:r>
              <a:rPr lang="de-DE" dirty="0">
                <a:solidFill>
                  <a:srgbClr val="003264"/>
                </a:solidFill>
                <a:latin typeface="Calibri" pitchFamily="34" charset="0"/>
              </a:rPr>
              <a:t>reflektiert im Team und</a:t>
            </a:r>
            <a:endParaRPr lang="de-DE" dirty="0">
              <a:solidFill>
                <a:srgbClr val="003264"/>
              </a:solidFill>
              <a:latin typeface="Calibri" pitchFamily="34" charset="0"/>
              <a:sym typeface="Arial"/>
            </a:endParaRPr>
          </a:p>
          <a:p>
            <a:pPr marL="182563" indent="-182563">
              <a:buClr>
                <a:srgbClr val="003264"/>
              </a:buClr>
              <a:buFont typeface="Arial" pitchFamily="34" charset="0"/>
              <a:buChar char="•"/>
              <a:defRPr>
                <a:solidFill>
                  <a:srgbClr val="000000"/>
                </a:solidFill>
              </a:defRPr>
            </a:pPr>
            <a:r>
              <a:rPr lang="de-DE" dirty="0">
                <a:solidFill>
                  <a:srgbClr val="003264"/>
                </a:solidFill>
                <a:latin typeface="Calibri" pitchFamily="34" charset="0"/>
              </a:rPr>
              <a:t>ausgehend von Hypothesen und auf der Grundlage von erhobenen Daten.</a:t>
            </a:r>
          </a:p>
        </p:txBody>
      </p:sp>
      <p:pic>
        <p:nvPicPr>
          <p:cNvPr id="22533" name="Picture 4" descr="D:\Benutzer\Administrator\Downloads\ThinkingFastSlow_Version3.jpg"/>
          <p:cNvPicPr>
            <a:picLocks noChangeAspect="1" noChangeArrowheads="1"/>
          </p:cNvPicPr>
          <p:nvPr/>
        </p:nvPicPr>
        <p:blipFill>
          <a:blip r:embed="rId3" cstate="print"/>
          <a:srcRect/>
          <a:stretch>
            <a:fillRect/>
          </a:stretch>
        </p:blipFill>
        <p:spPr bwMode="auto">
          <a:xfrm>
            <a:off x="3276600" y="1913607"/>
            <a:ext cx="2608263" cy="30226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0" animBg="1"/>
      <p:bldP spid="2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
          <p:cNvSpPr txBox="1">
            <a:spLocks noChangeArrowheads="1"/>
          </p:cNvSpPr>
          <p:nvPr/>
        </p:nvSpPr>
        <p:spPr bwMode="auto">
          <a:xfrm>
            <a:off x="1835150" y="1590675"/>
            <a:ext cx="5284788" cy="802400"/>
          </a:xfrm>
          <a:prstGeom prst="rect">
            <a:avLst/>
          </a:prstGeom>
          <a:noFill/>
          <a:ln w="9525">
            <a:noFill/>
            <a:round/>
            <a:headEnd/>
            <a:tailEnd/>
          </a:ln>
        </p:spPr>
        <p:txBody>
          <a:bodyPr lIns="90000" tIns="46800" rIns="90000" bIns="46800">
            <a:spAutoFit/>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300" b="1" i="1" dirty="0">
              <a:solidFill>
                <a:srgbClr val="002060"/>
              </a:solidFill>
              <a:latin typeface="Calibri" pitchFamily="34" charset="0"/>
            </a:endParaRP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300" b="1" i="1" dirty="0">
              <a:solidFill>
                <a:srgbClr val="002060"/>
              </a:solidFill>
              <a:latin typeface="Calibri" pitchFamily="34" charset="0"/>
            </a:endParaRPr>
          </a:p>
        </p:txBody>
      </p:sp>
      <p:pic>
        <p:nvPicPr>
          <p:cNvPr id="23555" name="Picture 2"/>
          <p:cNvPicPr>
            <a:picLocks noChangeAspect="1" noChangeArrowheads="1"/>
          </p:cNvPicPr>
          <p:nvPr/>
        </p:nvPicPr>
        <p:blipFill>
          <a:blip r:embed="rId3" cstate="print"/>
          <a:srcRect/>
          <a:stretch>
            <a:fillRect/>
          </a:stretch>
        </p:blipFill>
        <p:spPr bwMode="auto">
          <a:xfrm>
            <a:off x="401637" y="1295400"/>
            <a:ext cx="8035925" cy="5370513"/>
          </a:xfrm>
          <a:prstGeom prst="rect">
            <a:avLst/>
          </a:prstGeom>
          <a:noFill/>
          <a:ln w="9525">
            <a:noFill/>
            <a:round/>
            <a:headEnd/>
            <a:tailEnd/>
          </a:ln>
        </p:spPr>
      </p:pic>
      <p:sp>
        <p:nvSpPr>
          <p:cNvPr id="4" name="Titel 1"/>
          <p:cNvSpPr txBox="1">
            <a:spLocks/>
          </p:cNvSpPr>
          <p:nvPr/>
        </p:nvSpPr>
        <p:spPr bwMode="gray">
          <a:xfrm>
            <a:off x="228600" y="838200"/>
            <a:ext cx="8382000" cy="685800"/>
          </a:xfrm>
          <a:prstGeom prst="rect">
            <a:avLst/>
          </a:prstGeom>
          <a:noFill/>
          <a:ln w="9525">
            <a:noFill/>
            <a:miter lim="800000"/>
            <a:headEnd/>
            <a:tailEnd/>
          </a:ln>
        </p:spPr>
        <p:txBody>
          <a:bodyPr lIns="0" tIns="0" rIns="0" bIns="0"/>
          <a:lstStyle/>
          <a:p>
            <a:pPr defTabSz="914400">
              <a:buClrTx/>
              <a:buSzTx/>
              <a:defRPr/>
            </a:pPr>
            <a:r>
              <a:rPr lang="de-DE" sz="2300" b="1" dirty="0">
                <a:solidFill>
                  <a:srgbClr val="003264"/>
                </a:solidFill>
                <a:latin typeface="Calibri" pitchFamily="34" charset="0"/>
              </a:rPr>
              <a:t>Prozessreflexion: Vorerfahrungen</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el 1"/>
          <p:cNvSpPr>
            <a:spLocks noGrp="1"/>
          </p:cNvSpPr>
          <p:nvPr>
            <p:ph type="title"/>
          </p:nvPr>
        </p:nvSpPr>
        <p:spPr>
          <a:xfrm>
            <a:off x="294752" y="762000"/>
            <a:ext cx="8374063" cy="677863"/>
          </a:xfrm>
        </p:spPr>
        <p:txBody>
          <a:bodyPr/>
          <a:lstStyle/>
          <a:p>
            <a:r>
              <a:rPr lang="de-DE" dirty="0" smtClean="0">
                <a:ea typeface="ＭＳ Ｐゴシック" pitchFamily="34" charset="-128"/>
              </a:rPr>
              <a:t>Kernziele schulischer Diagnostik </a:t>
            </a:r>
          </a:p>
        </p:txBody>
      </p:sp>
      <p:sp>
        <p:nvSpPr>
          <p:cNvPr id="25603" name="Shape 222"/>
          <p:cNvSpPr>
            <a:spLocks noGrp="1"/>
          </p:cNvSpPr>
          <p:nvPr>
            <p:ph idx="1"/>
          </p:nvPr>
        </p:nvSpPr>
        <p:spPr>
          <a:xfrm>
            <a:off x="274656" y="1144679"/>
            <a:ext cx="8534400" cy="5256584"/>
          </a:xfrm>
        </p:spPr>
        <p:txBody>
          <a:bodyPr/>
          <a:lstStyle/>
          <a:p>
            <a:pPr marL="0" indent="0" defTabSz="447675">
              <a:spcBef>
                <a:spcPts val="900"/>
              </a:spcBef>
              <a:tabLst>
                <a:tab pos="177800" algn="l"/>
              </a:tabLst>
            </a:pPr>
            <a:r>
              <a:rPr lang="de-DE" dirty="0" smtClean="0">
                <a:ea typeface="ＭＳ Ｐゴシック" pitchFamily="34" charset="-128"/>
              </a:rPr>
              <a:t>Lehrerinnen und Lehrer nutzen Diagnostik, um Veränderungsbedarfe und -ziele für ihren Unterricht zu erkennen, zu überprüfen und datenbasiert umzusetzen.</a:t>
            </a:r>
          </a:p>
          <a:p>
            <a:pPr marL="0" indent="0" defTabSz="447675">
              <a:spcBef>
                <a:spcPts val="900"/>
              </a:spcBef>
              <a:tabLst>
                <a:tab pos="177800" algn="l"/>
              </a:tabLst>
            </a:pPr>
            <a:r>
              <a:rPr lang="de-DE" dirty="0" smtClean="0">
                <a:ea typeface="ＭＳ Ｐゴシック" pitchFamily="34" charset="-128"/>
              </a:rPr>
              <a:t>Sie befähigen Schülerinnen und Schüler, sich als aktiven Teil im Diagnoseprozess einzubringen und diesen als etwas Gemeinsames zu verstehen (z. B. über Feedbacks und Lernentwicklungs-/Bilanzgespräche).</a:t>
            </a:r>
          </a:p>
          <a:p>
            <a:pPr marL="0" indent="0" defTabSz="447675">
              <a:spcBef>
                <a:spcPts val="900"/>
              </a:spcBef>
              <a:tabLst>
                <a:tab pos="177800" algn="l"/>
              </a:tabLst>
            </a:pPr>
            <a:r>
              <a:rPr lang="de-DE" dirty="0" smtClean="0">
                <a:ea typeface="ＭＳ Ｐゴシック" pitchFamily="34" charset="-128"/>
              </a:rPr>
              <a:t>Sie vergewissern sich, dass als Teil des Diagnoseprozesses die </a:t>
            </a:r>
            <a:r>
              <a:rPr lang="de-DE" dirty="0">
                <a:ea typeface="ＭＳ Ｐゴシック" pitchFamily="34" charset="-128"/>
              </a:rPr>
              <a:t>Schülerinnen und </a:t>
            </a:r>
            <a:r>
              <a:rPr lang="de-DE" dirty="0" smtClean="0">
                <a:ea typeface="ＭＳ Ｐゴシック" pitchFamily="34" charset="-128"/>
              </a:rPr>
              <a:t>Schüler, denen die </a:t>
            </a:r>
            <a:r>
              <a:rPr lang="de-DE" dirty="0">
                <a:ea typeface="ＭＳ Ｐゴシック" pitchFamily="34" charset="-128"/>
              </a:rPr>
              <a:t>jeweiligen </a:t>
            </a:r>
            <a:r>
              <a:rPr lang="de-DE" dirty="0" smtClean="0">
                <a:ea typeface="ＭＳ Ｐゴシック" pitchFamily="34" charset="-128"/>
              </a:rPr>
              <a:t>(individuellen und lerngruppenbezogenen) Lernziele transparent gemacht sind, an diesen entlang ihren eigenen Lernprozess gemeinsam mit Ihnen reflektieren und organisieren.</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p:cNvSpPr>
            <a:spLocks noGrp="1"/>
          </p:cNvSpPr>
          <p:nvPr>
            <p:ph type="title"/>
          </p:nvPr>
        </p:nvSpPr>
        <p:spPr/>
        <p:txBody>
          <a:bodyPr/>
          <a:lstStyle/>
          <a:p>
            <a:r>
              <a:rPr lang="de-DE" dirty="0" smtClean="0">
                <a:ea typeface="ＭＳ Ｐゴシック" pitchFamily="34" charset="-128"/>
              </a:rPr>
              <a:t>Baustein 1: Ziele</a:t>
            </a:r>
          </a:p>
        </p:txBody>
      </p:sp>
      <p:sp>
        <p:nvSpPr>
          <p:cNvPr id="26627" name="Shape 222"/>
          <p:cNvSpPr>
            <a:spLocks noGrp="1"/>
          </p:cNvSpPr>
          <p:nvPr>
            <p:ph idx="1"/>
          </p:nvPr>
        </p:nvSpPr>
        <p:spPr>
          <a:xfrm>
            <a:off x="304800" y="1600200"/>
            <a:ext cx="8451850" cy="4489450"/>
          </a:xfrm>
        </p:spPr>
        <p:txBody>
          <a:bodyPr/>
          <a:lstStyle/>
          <a:p>
            <a:pPr marL="0" indent="0" defTabSz="447675">
              <a:spcBef>
                <a:spcPts val="900"/>
              </a:spcBef>
              <a:tabLst>
                <a:tab pos="177800" algn="l"/>
              </a:tabLst>
            </a:pPr>
            <a:r>
              <a:rPr lang="de-DE" dirty="0" smtClean="0">
                <a:ea typeface="ＭＳ Ｐゴシック" pitchFamily="34" charset="-128"/>
              </a:rPr>
              <a:t>Lehrerinnen und Lehrer …</a:t>
            </a:r>
          </a:p>
          <a:p>
            <a:pPr marL="177800" indent="-177800" defTabSz="447675">
              <a:spcBef>
                <a:spcPct val="0"/>
              </a:spcBef>
              <a:buFont typeface="Arial" charset="0"/>
              <a:buChar char="•"/>
              <a:tabLst>
                <a:tab pos="177800" algn="l"/>
              </a:tabLst>
            </a:pPr>
            <a:r>
              <a:rPr lang="de-DE" dirty="0" smtClean="0">
                <a:ea typeface="ＭＳ Ｐゴシック" pitchFamily="34" charset="-128"/>
              </a:rPr>
              <a:t>… werden für subjektive Wahrnehmungs- und Urteilstendenzen sensibilisiert,</a:t>
            </a:r>
          </a:p>
          <a:p>
            <a:pPr marL="177800" indent="-177800" defTabSz="447675">
              <a:spcBef>
                <a:spcPct val="0"/>
              </a:spcBef>
              <a:buFont typeface="Arial" charset="0"/>
              <a:buChar char="•"/>
              <a:tabLst>
                <a:tab pos="177800" algn="l"/>
              </a:tabLst>
            </a:pPr>
            <a:r>
              <a:rPr lang="de-DE" dirty="0" smtClean="0">
                <a:ea typeface="ＭＳ Ｐゴシック" pitchFamily="34" charset="-128"/>
              </a:rPr>
              <a:t>… kennen den Unterschied zwischen impliziter und expliziter Diagnostik (Merkmalslinse),</a:t>
            </a:r>
          </a:p>
          <a:p>
            <a:pPr marL="177800" indent="-177800" defTabSz="447675">
              <a:spcBef>
                <a:spcPct val="0"/>
              </a:spcBef>
              <a:buFont typeface="Arial" charset="0"/>
              <a:buChar char="•"/>
              <a:tabLst>
                <a:tab pos="177800" algn="l"/>
              </a:tabLst>
            </a:pPr>
            <a:r>
              <a:rPr lang="de-DE" dirty="0" smtClean="0">
                <a:ea typeface="ＭＳ Ｐゴシック" pitchFamily="34" charset="-128"/>
              </a:rPr>
              <a:t>… reflektieren persönliche mentale Modelle pädagogischer Diagnostik und</a:t>
            </a:r>
          </a:p>
          <a:p>
            <a:pPr marL="177800" indent="-177800" defTabSz="447675">
              <a:spcBef>
                <a:spcPct val="0"/>
              </a:spcBef>
              <a:buFont typeface="Arial" charset="0"/>
              <a:buChar char="•"/>
              <a:tabLst>
                <a:tab pos="177800" algn="l"/>
              </a:tabLst>
            </a:pPr>
            <a:r>
              <a:rPr lang="de-DE" dirty="0" smtClean="0">
                <a:ea typeface="ＭＳ Ｐゴシック" pitchFamily="34" charset="-128"/>
              </a:rPr>
              <a:t>… bestimmen den Iststand schulischer Diagnostik.</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
          <p:cNvPicPr>
            <a:picLocks noChangeAspect="1" noChangeArrowheads="1"/>
          </p:cNvPicPr>
          <p:nvPr/>
        </p:nvPicPr>
        <p:blipFill>
          <a:blip r:embed="rId3" cstate="print"/>
          <a:srcRect/>
          <a:stretch>
            <a:fillRect/>
          </a:stretch>
        </p:blipFill>
        <p:spPr bwMode="auto">
          <a:xfrm>
            <a:off x="-228600" y="0"/>
            <a:ext cx="9753600" cy="6877050"/>
          </a:xfrm>
          <a:prstGeom prst="rect">
            <a:avLst/>
          </a:prstGeom>
          <a:noFill/>
          <a:ln w="9525">
            <a:noFill/>
            <a:round/>
            <a:headEnd/>
            <a:tailEnd/>
          </a:ln>
        </p:spPr>
      </p:pic>
      <p:sp>
        <p:nvSpPr>
          <p:cNvPr id="27651" name="Text Box 2"/>
          <p:cNvSpPr txBox="1">
            <a:spLocks noChangeArrowheads="1"/>
          </p:cNvSpPr>
          <p:nvPr/>
        </p:nvSpPr>
        <p:spPr bwMode="auto">
          <a:xfrm>
            <a:off x="463550" y="4076700"/>
            <a:ext cx="8451850" cy="685800"/>
          </a:xfrm>
          <a:prstGeom prst="rect">
            <a:avLst/>
          </a:prstGeom>
          <a:noFill/>
          <a:ln w="9525">
            <a:noFill/>
            <a:round/>
            <a:headEnd/>
            <a:tailEnd/>
          </a:ln>
        </p:spPr>
        <p:txBody>
          <a:bodyPr lIns="0" tIns="0" rIns="0" bIns="0"/>
          <a:lstStyle/>
          <a:p>
            <a:pPr marL="342900" indent="-341313" algn="ctr">
              <a:spcAft>
                <a:spcPts val="90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800" b="1" dirty="0">
                <a:solidFill>
                  <a:schemeClr val="tx1"/>
                </a:solidFill>
                <a:latin typeface="Calibri" pitchFamily="34" charset="0"/>
              </a:rPr>
              <a:t>Auf</a:t>
            </a:r>
          </a:p>
          <a:p>
            <a:pPr marL="342900" indent="-341313" algn="ctr">
              <a:spcAft>
                <a:spcPts val="90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800" b="1" dirty="0">
                <a:solidFill>
                  <a:schemeClr val="tx1"/>
                </a:solidFill>
                <a:latin typeface="Calibri" pitchFamily="34" charset="0"/>
              </a:rPr>
              <a:t>dem Weg</a:t>
            </a:r>
          </a:p>
          <a:p>
            <a:pPr marL="342900" indent="-341313" algn="ctr">
              <a:spcAft>
                <a:spcPts val="90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800" b="1" dirty="0">
                <a:solidFill>
                  <a:schemeClr val="tx1"/>
                </a:solidFill>
                <a:latin typeface="Calibri" pitchFamily="34" charset="0"/>
              </a:rPr>
              <a:t>zum </a:t>
            </a:r>
            <a:r>
              <a:rPr lang="de-DE" sz="4800" b="1" dirty="0" smtClean="0">
                <a:solidFill>
                  <a:schemeClr val="tx1"/>
                </a:solidFill>
                <a:latin typeface="Calibri" pitchFamily="34" charset="0"/>
              </a:rPr>
              <a:t>Unterricht …</a:t>
            </a:r>
            <a:endParaRPr lang="de-DE" b="1" dirty="0">
              <a:solidFill>
                <a:schemeClr val="tx1"/>
              </a:solidFill>
              <a:latin typeface="Calibri" pitchFamily="34" charset="0"/>
            </a:endParaRPr>
          </a:p>
          <a:p>
            <a:pPr marL="342900" indent="-341313" algn="ctr">
              <a:spcAft>
                <a:spcPts val="900"/>
              </a:spcAft>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smtClean="0">
                <a:solidFill>
                  <a:schemeClr val="tx1"/>
                </a:solidFill>
              </a:rPr>
              <a:t>                                                                   </a:t>
            </a:r>
            <a:r>
              <a:rPr lang="de-DE" sz="900" dirty="0" smtClean="0">
                <a:solidFill>
                  <a:schemeClr val="tx1"/>
                </a:solidFill>
                <a:latin typeface="Calibri" pitchFamily="34" charset="0"/>
              </a:rPr>
              <a:t>(www.everystockphoto.com/</a:t>
            </a:r>
            <a:r>
              <a:rPr lang="de-DE" sz="900" dirty="0" err="1" smtClean="0">
                <a:solidFill>
                  <a:schemeClr val="tx1"/>
                </a:solidFill>
                <a:latin typeface="Calibri" pitchFamily="34" charset="0"/>
              </a:rPr>
              <a:t>photo.php</a:t>
            </a:r>
            <a:r>
              <a:rPr lang="de-DE" sz="900" dirty="0" smtClean="0">
                <a:solidFill>
                  <a:schemeClr val="tx1"/>
                </a:solidFill>
                <a:latin typeface="Calibri" pitchFamily="34" charset="0"/>
              </a:rPr>
              <a:t>?</a:t>
            </a:r>
            <a:r>
              <a:rPr lang="de-DE" sz="900" dirty="0" err="1" smtClean="0">
                <a:solidFill>
                  <a:schemeClr val="tx1"/>
                </a:solidFill>
                <a:latin typeface="Calibri" pitchFamily="34" charset="0"/>
              </a:rPr>
              <a:t>imageId</a:t>
            </a:r>
            <a:r>
              <a:rPr lang="de-DE" sz="900" dirty="0" smtClean="0">
                <a:solidFill>
                  <a:schemeClr val="tx1"/>
                </a:solidFill>
                <a:latin typeface="Calibri" pitchFamily="34" charset="0"/>
              </a:rPr>
              <a:t>=4227312&amp;</a:t>
            </a:r>
            <a:r>
              <a:rPr lang="de-DE" sz="900" dirty="0" err="1" smtClean="0">
                <a:solidFill>
                  <a:schemeClr val="tx1"/>
                </a:solidFill>
                <a:latin typeface="Calibri" pitchFamily="34" charset="0"/>
              </a:rPr>
              <a:t>searchId</a:t>
            </a:r>
            <a:r>
              <a:rPr lang="de-DE" sz="900" dirty="0" smtClean="0">
                <a:solidFill>
                  <a:schemeClr val="tx1"/>
                </a:solidFill>
                <a:latin typeface="Calibri" pitchFamily="34" charset="0"/>
              </a:rPr>
              <a:t>=f740700740fe195098f48d9b10a84479&amp;</a:t>
            </a:r>
            <a:r>
              <a:rPr lang="de-DE" sz="900" dirty="0" err="1" smtClean="0">
                <a:solidFill>
                  <a:schemeClr val="tx1"/>
                </a:solidFill>
                <a:latin typeface="Calibri" pitchFamily="34" charset="0"/>
              </a:rPr>
              <a:t>npos</a:t>
            </a:r>
            <a:r>
              <a:rPr lang="de-DE" sz="900" dirty="0" smtClean="0">
                <a:solidFill>
                  <a:schemeClr val="tx1"/>
                </a:solidFill>
                <a:latin typeface="Calibri" pitchFamily="34" charset="0"/>
              </a:rPr>
              <a:t>=10)</a:t>
            </a:r>
            <a:endParaRPr lang="de-DE" sz="900" b="1" dirty="0">
              <a:solidFill>
                <a:schemeClr val="tx1"/>
              </a:solidFill>
              <a:latin typeface="Calibri"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p:cNvPicPr>
            <a:picLocks noChangeAspect="1" noChangeArrowheads="1"/>
          </p:cNvPicPr>
          <p:nvPr/>
        </p:nvPicPr>
        <p:blipFill>
          <a:blip r:embed="rId3" cstate="print"/>
          <a:srcRect l="5353" t="11171" r="63014" b="28175"/>
          <a:stretch>
            <a:fillRect/>
          </a:stretch>
        </p:blipFill>
        <p:spPr bwMode="auto">
          <a:xfrm>
            <a:off x="4572000" y="0"/>
            <a:ext cx="5435600" cy="6858000"/>
          </a:xfrm>
          <a:prstGeom prst="rect">
            <a:avLst/>
          </a:prstGeom>
          <a:noFill/>
          <a:ln w="9525">
            <a:noFill/>
            <a:round/>
            <a:headEnd/>
            <a:tailEnd/>
          </a:ln>
        </p:spPr>
      </p:pic>
      <p:sp>
        <p:nvSpPr>
          <p:cNvPr id="28675" name="Rectangle 2"/>
          <p:cNvSpPr>
            <a:spLocks noChangeArrowheads="1"/>
          </p:cNvSpPr>
          <p:nvPr/>
        </p:nvSpPr>
        <p:spPr bwMode="auto">
          <a:xfrm>
            <a:off x="1039813" y="1371600"/>
            <a:ext cx="9144000" cy="457200"/>
          </a:xfrm>
          <a:prstGeom prst="rect">
            <a:avLst/>
          </a:prstGeom>
          <a:noFill/>
          <a:ln w="9525">
            <a:noFill/>
            <a:round/>
            <a:headEnd/>
            <a:tailEnd/>
          </a:ln>
        </p:spPr>
        <p:txBody>
          <a:bodyPr wrap="none" anchor="ctr"/>
          <a:lstStyle/>
          <a:p>
            <a:endParaRPr lang="de-DE" dirty="0"/>
          </a:p>
        </p:txBody>
      </p:sp>
      <p:pic>
        <p:nvPicPr>
          <p:cNvPr id="28676" name="Picture 3"/>
          <p:cNvPicPr>
            <a:picLocks noChangeAspect="1" noChangeArrowheads="1"/>
          </p:cNvPicPr>
          <p:nvPr/>
        </p:nvPicPr>
        <p:blipFill>
          <a:blip r:embed="rId4" cstate="print"/>
          <a:srcRect b="11749"/>
          <a:stretch>
            <a:fillRect/>
          </a:stretch>
        </p:blipFill>
        <p:spPr bwMode="auto">
          <a:xfrm>
            <a:off x="-914400" y="-7938"/>
            <a:ext cx="5486400" cy="6865938"/>
          </a:xfrm>
          <a:prstGeom prst="rect">
            <a:avLst/>
          </a:prstGeom>
          <a:noFill/>
          <a:ln w="9525">
            <a:noFill/>
            <a:round/>
            <a:headEnd/>
            <a:tailEnd/>
          </a:ln>
        </p:spPr>
      </p:pic>
      <p:sp>
        <p:nvSpPr>
          <p:cNvPr id="28677" name="Rectangle 4"/>
          <p:cNvSpPr>
            <a:spLocks noChangeArrowheads="1"/>
          </p:cNvSpPr>
          <p:nvPr/>
        </p:nvSpPr>
        <p:spPr bwMode="auto">
          <a:xfrm flipH="1">
            <a:off x="1017588" y="6518275"/>
            <a:ext cx="3706812" cy="261938"/>
          </a:xfrm>
          <a:prstGeom prst="rect">
            <a:avLst/>
          </a:prstGeom>
          <a:noFill/>
          <a:ln w="9525">
            <a:noFill/>
            <a:round/>
            <a:headEnd/>
            <a:tailEnd/>
          </a:ln>
        </p:spPr>
        <p:txBody>
          <a:bodyPr lIns="90000" tIns="46800" rIns="90000" bIns="46800" anchor="ctr">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100" dirty="0">
                <a:solidFill>
                  <a:srgbClr val="1F497D"/>
                </a:solidFill>
                <a:cs typeface="Arial" charset="0"/>
              </a:rPr>
              <a:t> </a:t>
            </a:r>
          </a:p>
        </p:txBody>
      </p:sp>
      <p:sp>
        <p:nvSpPr>
          <p:cNvPr id="6" name="Textfeld 5"/>
          <p:cNvSpPr txBox="1"/>
          <p:nvPr/>
        </p:nvSpPr>
        <p:spPr>
          <a:xfrm>
            <a:off x="-828600" y="6453336"/>
            <a:ext cx="4824536" cy="230832"/>
          </a:xfrm>
          <a:prstGeom prst="rect">
            <a:avLst/>
          </a:prstGeom>
          <a:noFill/>
        </p:spPr>
        <p:txBody>
          <a:bodyPr wrap="square" rtlCol="0">
            <a:spAutoFit/>
          </a:bodyPr>
          <a:lstStyle/>
          <a:p>
            <a:r>
              <a:rPr lang="de-DE" sz="900" dirty="0" smtClean="0">
                <a:latin typeface="Calibri" pitchFamily="34" charset="0"/>
                <a:cs typeface="Arial" charset="0"/>
              </a:rPr>
              <a:t>(http://commons.wikimedia.org/wiki/File:2003_Punk-goth_in_Frankfurt.jpg?uselang=de)</a:t>
            </a:r>
            <a:endParaRPr lang="de-DE" sz="900" dirty="0" smtClean="0">
              <a:latin typeface="Calibri" pitchFamily="34" charset="0"/>
            </a:endParaRPr>
          </a:p>
        </p:txBody>
      </p:sp>
      <p:sp>
        <p:nvSpPr>
          <p:cNvPr id="2" name="Textfeld 1"/>
          <p:cNvSpPr txBox="1"/>
          <p:nvPr/>
        </p:nvSpPr>
        <p:spPr>
          <a:xfrm>
            <a:off x="6948264" y="6453336"/>
            <a:ext cx="2880320" cy="230832"/>
          </a:xfrm>
          <a:prstGeom prst="rect">
            <a:avLst/>
          </a:prstGeom>
          <a:noFill/>
        </p:spPr>
        <p:txBody>
          <a:bodyPr wrap="square" rtlCol="0">
            <a:spAutoFit/>
          </a:bodyPr>
          <a:lstStyle/>
          <a:p>
            <a:r>
              <a:rPr lang="de-DE" sz="900" dirty="0">
                <a:latin typeface="Calibri" pitchFamily="34" charset="0"/>
                <a:cs typeface="Arial" charset="0"/>
              </a:rPr>
              <a:t>Copyright Bertelsmann Stiftung, Fotograf Veit </a:t>
            </a:r>
            <a:r>
              <a:rPr lang="de-DE" sz="900" dirty="0" smtClean="0">
                <a:latin typeface="Calibri" pitchFamily="34" charset="0"/>
                <a:cs typeface="Arial" charset="0"/>
              </a:rPr>
              <a:t>Mette</a:t>
            </a:r>
            <a:endParaRPr lang="de-DE"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
          <p:cNvSpPr txBox="1">
            <a:spLocks noChangeArrowheads="1"/>
          </p:cNvSpPr>
          <p:nvPr/>
        </p:nvSpPr>
        <p:spPr bwMode="auto">
          <a:xfrm>
            <a:off x="304800" y="1065213"/>
            <a:ext cx="3886200" cy="4495800"/>
          </a:xfrm>
          <a:prstGeom prst="rect">
            <a:avLst/>
          </a:prstGeom>
          <a:noFill/>
          <a:ln w="9525">
            <a:noFill/>
            <a:round/>
            <a:headEnd/>
            <a:tailEnd/>
          </a:ln>
        </p:spPr>
        <p:txBody>
          <a:bodyPr lIns="0" tIns="0" rIns="0" bIns="0"/>
          <a:lstStyle/>
          <a:p>
            <a:pPr>
              <a:spcAft>
                <a:spcPts val="900"/>
              </a:spcAft>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endParaRPr lang="de-DE" sz="2300" b="1" dirty="0">
              <a:solidFill>
                <a:srgbClr val="003264"/>
              </a:solidFill>
              <a:latin typeface="Calibri" pitchFamily="34" charset="0"/>
            </a:endParaRPr>
          </a:p>
          <a:p>
            <a:pPr>
              <a:spcAft>
                <a:spcPts val="900"/>
              </a:spcAft>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endParaRPr lang="de-DE" sz="2300" b="1" dirty="0">
              <a:solidFill>
                <a:srgbClr val="003264"/>
              </a:solidFill>
              <a:latin typeface="Calibri" pitchFamily="34" charset="0"/>
            </a:endParaRPr>
          </a:p>
          <a:p>
            <a:pPr>
              <a:spcAft>
                <a:spcPts val="900"/>
              </a:spcAft>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r>
              <a:rPr lang="de-DE" sz="2300" b="1" dirty="0">
                <a:solidFill>
                  <a:srgbClr val="003264"/>
                </a:solidFill>
                <a:latin typeface="Calibri" pitchFamily="34" charset="0"/>
              </a:rPr>
              <a:t>Szenario 1:</a:t>
            </a:r>
          </a:p>
          <a:p>
            <a:pPr>
              <a:lnSpc>
                <a:spcPct val="150000"/>
              </a:lnSpc>
              <a:spcAft>
                <a:spcPts val="900"/>
              </a:spcAft>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r>
              <a:rPr lang="de-DE" dirty="0">
                <a:solidFill>
                  <a:srgbClr val="003264"/>
                </a:solidFill>
                <a:latin typeface="Calibri" pitchFamily="34" charset="0"/>
              </a:rPr>
              <a:t>Sie entscheiden sich für den Jungen. In der ersten Woche in seiner neuen Klasse übernimmt er freiwillig ein Klassenamt und unterstützt </a:t>
            </a:r>
            <a:r>
              <a:rPr lang="de-DE" dirty="0" smtClean="0">
                <a:solidFill>
                  <a:srgbClr val="003264"/>
                </a:solidFill>
                <a:latin typeface="Calibri" pitchFamily="34" charset="0"/>
              </a:rPr>
              <a:t>Mitschülerinnen und Mitschüler </a:t>
            </a:r>
            <a:r>
              <a:rPr lang="de-DE" dirty="0">
                <a:solidFill>
                  <a:srgbClr val="003264"/>
                </a:solidFill>
                <a:latin typeface="Calibri" pitchFamily="34" charset="0"/>
              </a:rPr>
              <a:t>während der Übungsphasen.</a:t>
            </a:r>
          </a:p>
          <a:p>
            <a:pPr>
              <a:spcAft>
                <a:spcPts val="900"/>
              </a:spcAft>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endParaRPr lang="de-DE" sz="2300" dirty="0">
              <a:solidFill>
                <a:srgbClr val="003264"/>
              </a:solidFill>
              <a:latin typeface="Calibri" pitchFamily="34" charset="0"/>
            </a:endParaRPr>
          </a:p>
          <a:p>
            <a:pPr>
              <a:spcAft>
                <a:spcPts val="900"/>
              </a:spcAft>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endParaRPr lang="de-DE" sz="2300" dirty="0">
              <a:solidFill>
                <a:srgbClr val="003264"/>
              </a:solidFill>
              <a:latin typeface="Calibri" pitchFamily="34" charset="0"/>
            </a:endParaRPr>
          </a:p>
          <a:p>
            <a:pPr>
              <a:spcAft>
                <a:spcPts val="900"/>
              </a:spcAft>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endParaRPr lang="de-DE" sz="2300" dirty="0">
              <a:solidFill>
                <a:srgbClr val="003264"/>
              </a:solidFill>
              <a:latin typeface="Calibri" pitchFamily="34" charset="0"/>
            </a:endParaRPr>
          </a:p>
          <a:p>
            <a:pPr>
              <a:spcAft>
                <a:spcPts val="900"/>
              </a:spcAft>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endParaRPr lang="de-DE" sz="2300" dirty="0">
              <a:solidFill>
                <a:srgbClr val="003264"/>
              </a:solidFill>
              <a:latin typeface="Calibri" pitchFamily="34" charset="0"/>
            </a:endParaRPr>
          </a:p>
          <a:p>
            <a:pPr>
              <a:spcAft>
                <a:spcPts val="900"/>
              </a:spcAft>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endParaRPr lang="de-DE" sz="2300" dirty="0">
              <a:solidFill>
                <a:srgbClr val="003264"/>
              </a:solidFill>
              <a:latin typeface="Calibri" pitchFamily="34" charset="0"/>
            </a:endParaRPr>
          </a:p>
          <a:p>
            <a:pPr>
              <a:spcAft>
                <a:spcPts val="900"/>
              </a:spcAft>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endParaRPr lang="de-DE" sz="2300" dirty="0">
              <a:solidFill>
                <a:srgbClr val="003264"/>
              </a:solidFill>
              <a:latin typeface="Calibri" pitchFamily="34" charset="0"/>
            </a:endParaRPr>
          </a:p>
        </p:txBody>
      </p:sp>
      <p:sp>
        <p:nvSpPr>
          <p:cNvPr id="29699" name="Text Box 2"/>
          <p:cNvSpPr txBox="1">
            <a:spLocks noChangeArrowheads="1"/>
          </p:cNvSpPr>
          <p:nvPr/>
        </p:nvSpPr>
        <p:spPr bwMode="auto">
          <a:xfrm>
            <a:off x="4953000" y="1066800"/>
            <a:ext cx="3962400" cy="4495800"/>
          </a:xfrm>
          <a:prstGeom prst="rect">
            <a:avLst/>
          </a:prstGeom>
          <a:noFill/>
          <a:ln w="9525">
            <a:noFill/>
            <a:round/>
            <a:headEnd/>
            <a:tailEnd/>
          </a:ln>
        </p:spPr>
        <p:txBody>
          <a:bodyPr lIns="0" tIns="0" rIns="0" bIns="0"/>
          <a:lstStyle/>
          <a:p>
            <a:pPr>
              <a:spcAft>
                <a:spcPts val="9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300" b="1" dirty="0">
              <a:solidFill>
                <a:srgbClr val="003264"/>
              </a:solidFill>
              <a:latin typeface="Calibri" pitchFamily="34" charset="0"/>
            </a:endParaRPr>
          </a:p>
          <a:p>
            <a:pPr>
              <a:spcAft>
                <a:spcPts val="9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300" b="1" dirty="0">
              <a:solidFill>
                <a:srgbClr val="003264"/>
              </a:solidFill>
              <a:latin typeface="Calibri" pitchFamily="34" charset="0"/>
            </a:endParaRPr>
          </a:p>
          <a:p>
            <a:pPr>
              <a:spcAft>
                <a:spcPts val="9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b="1" dirty="0">
                <a:solidFill>
                  <a:srgbClr val="003264"/>
                </a:solidFill>
                <a:latin typeface="Calibri" pitchFamily="34" charset="0"/>
              </a:rPr>
              <a:t>Szenario 2: </a:t>
            </a:r>
          </a:p>
          <a:p>
            <a:pPr>
              <a:lnSpc>
                <a:spcPct val="150000"/>
              </a:lnSpc>
              <a:spcAft>
                <a:spcPts val="9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Sie entscheiden sich für das Mädchen. In der ersten Woche in seiner neuen Klasse hält es freiwillig einen hervorragenden Vortrag über sein Herkunftsland und fragt mehrfach nach zusätzlichen Lernaufgaben.</a:t>
            </a:r>
          </a:p>
          <a:p>
            <a:pPr>
              <a:spcAft>
                <a:spcPts val="9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300" dirty="0">
              <a:solidFill>
                <a:srgbClr val="003264"/>
              </a:solidFill>
              <a:latin typeface="Calibri" pitchFamily="34" charset="0"/>
            </a:endParaRPr>
          </a:p>
          <a:p>
            <a:pPr>
              <a:spcAft>
                <a:spcPts val="9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300" dirty="0">
              <a:solidFill>
                <a:srgbClr val="003264"/>
              </a:solidFill>
              <a:latin typeface="Calibri" pitchFamily="34" charset="0"/>
            </a:endParaRPr>
          </a:p>
          <a:p>
            <a:pPr>
              <a:spcAft>
                <a:spcPts val="9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300" dirty="0">
              <a:solidFill>
                <a:srgbClr val="003264"/>
              </a:solidFill>
              <a:latin typeface="Calibri" pitchFamily="34" charset="0"/>
            </a:endParaRPr>
          </a:p>
          <a:p>
            <a:pPr>
              <a:spcAft>
                <a:spcPts val="9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300" dirty="0">
              <a:solidFill>
                <a:srgbClr val="003264"/>
              </a:solidFill>
              <a:latin typeface="Calibri"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
          <p:cNvSpPr txBox="1">
            <a:spLocks noChangeArrowheads="1"/>
          </p:cNvSpPr>
          <p:nvPr/>
        </p:nvSpPr>
        <p:spPr bwMode="auto">
          <a:xfrm>
            <a:off x="3657600" y="2667000"/>
            <a:ext cx="4226768" cy="4495800"/>
          </a:xfrm>
          <a:prstGeom prst="rect">
            <a:avLst/>
          </a:prstGeom>
          <a:noFill/>
          <a:ln w="9525">
            <a:noFill/>
            <a:round/>
            <a:headEnd/>
            <a:tailEnd/>
          </a:ln>
        </p:spPr>
        <p:txBody>
          <a:bodyPr lIns="0" tIns="0" rIns="0" bIns="0"/>
          <a:lstStyle/>
          <a:p>
            <a:pPr indent="1588">
              <a:spcAft>
                <a:spcPts val="900"/>
              </a:spcAft>
              <a:buClrTx/>
              <a:buFontTx/>
              <a:buNone/>
              <a:tabLst>
                <a:tab pos="0" algn="l"/>
                <a:tab pos="912813" algn="l"/>
                <a:tab pos="1827213" algn="l"/>
                <a:tab pos="2741613" algn="l"/>
                <a:tab pos="3656013" algn="l"/>
                <a:tab pos="4570413" algn="l"/>
                <a:tab pos="5484813" algn="l"/>
                <a:tab pos="6399213" algn="l"/>
                <a:tab pos="7313613" algn="l"/>
                <a:tab pos="8228013" algn="l"/>
                <a:tab pos="9142413" algn="l"/>
                <a:tab pos="10056813" algn="l"/>
              </a:tabLst>
            </a:pPr>
            <a:r>
              <a:rPr lang="de-DE" dirty="0">
                <a:solidFill>
                  <a:srgbClr val="003264"/>
                </a:solidFill>
                <a:latin typeface="Calibri" pitchFamily="34" charset="0"/>
              </a:rPr>
              <a:t>Was war Ihre spontane Reaktion bei Szenario 1 bzw. </a:t>
            </a:r>
            <a:r>
              <a:rPr lang="de-DE" dirty="0" smtClean="0">
                <a:solidFill>
                  <a:srgbClr val="003264"/>
                </a:solidFill>
                <a:latin typeface="Calibri" pitchFamily="34" charset="0"/>
              </a:rPr>
              <a:t>2?</a:t>
            </a:r>
            <a:endParaRPr lang="de-DE" dirty="0">
              <a:solidFill>
                <a:srgbClr val="003264"/>
              </a:solidFill>
              <a:latin typeface="Calibri" pitchFamily="34" charset="0"/>
            </a:endParaRPr>
          </a:p>
          <a:p>
            <a:pPr marL="190500" indent="-188913">
              <a:spcAft>
                <a:spcPts val="900"/>
              </a:spcAft>
              <a:buClrTx/>
              <a:buFontTx/>
              <a:buNone/>
              <a:tabLst>
                <a:tab pos="190500" algn="l"/>
                <a:tab pos="912813" algn="l"/>
                <a:tab pos="1827213" algn="l"/>
                <a:tab pos="2741613" algn="l"/>
                <a:tab pos="3656013" algn="l"/>
                <a:tab pos="4570413" algn="l"/>
                <a:tab pos="5484813" algn="l"/>
                <a:tab pos="6399213" algn="l"/>
                <a:tab pos="7313613" algn="l"/>
                <a:tab pos="8228013" algn="l"/>
                <a:tab pos="9142413" algn="l"/>
                <a:tab pos="10056813" algn="l"/>
              </a:tabLst>
            </a:pPr>
            <a:endParaRPr lang="de-DE" dirty="0">
              <a:solidFill>
                <a:srgbClr val="003264"/>
              </a:solidFill>
              <a:latin typeface="Calibri" pitchFamily="34" charset="0"/>
            </a:endParaRPr>
          </a:p>
          <a:p>
            <a:pPr indent="1588">
              <a:spcAft>
                <a:spcPts val="900"/>
              </a:spcAft>
              <a:buClrTx/>
              <a:buFontTx/>
              <a:buNone/>
              <a:tabLst>
                <a:tab pos="190500" algn="l"/>
                <a:tab pos="912813" algn="l"/>
                <a:tab pos="1827213" algn="l"/>
                <a:tab pos="2741613" algn="l"/>
                <a:tab pos="3656013" algn="l"/>
                <a:tab pos="4570413" algn="l"/>
                <a:tab pos="5484813" algn="l"/>
                <a:tab pos="6399213" algn="l"/>
                <a:tab pos="7313613" algn="l"/>
                <a:tab pos="8228013" algn="l"/>
                <a:tab pos="9142413" algn="l"/>
                <a:tab pos="10056813" algn="l"/>
              </a:tabLst>
            </a:pPr>
            <a:r>
              <a:rPr lang="de-DE" dirty="0">
                <a:solidFill>
                  <a:srgbClr val="003264"/>
                </a:solidFill>
                <a:latin typeface="Calibri" pitchFamily="34" charset="0"/>
              </a:rPr>
              <a:t>Worin liegen diese Empfindungen Ihrer Ansicht </a:t>
            </a:r>
            <a:r>
              <a:rPr lang="de-DE" dirty="0" smtClean="0">
                <a:solidFill>
                  <a:srgbClr val="003264"/>
                </a:solidFill>
                <a:latin typeface="Calibri" pitchFamily="34" charset="0"/>
              </a:rPr>
              <a:t>nach begründet</a:t>
            </a:r>
            <a:r>
              <a:rPr lang="de-DE" dirty="0">
                <a:solidFill>
                  <a:srgbClr val="003264"/>
                </a:solidFill>
                <a:latin typeface="Calibri" pitchFamily="34" charset="0"/>
              </a:rPr>
              <a:t>?</a:t>
            </a:r>
          </a:p>
          <a:p>
            <a:pPr marL="190500" indent="-188913">
              <a:spcAft>
                <a:spcPts val="900"/>
              </a:spcAft>
              <a:buClrTx/>
              <a:buFontTx/>
              <a:buNone/>
              <a:tabLst>
                <a:tab pos="190500" algn="l"/>
                <a:tab pos="912813" algn="l"/>
                <a:tab pos="1827213" algn="l"/>
                <a:tab pos="2741613" algn="l"/>
                <a:tab pos="3656013" algn="l"/>
                <a:tab pos="4570413" algn="l"/>
                <a:tab pos="5484813" algn="l"/>
                <a:tab pos="6399213" algn="l"/>
                <a:tab pos="7313613" algn="l"/>
                <a:tab pos="8228013" algn="l"/>
                <a:tab pos="9142413" algn="l"/>
                <a:tab pos="10056813" algn="l"/>
              </a:tabLst>
            </a:pPr>
            <a:endParaRPr lang="de-DE" sz="2300" dirty="0">
              <a:solidFill>
                <a:srgbClr val="003264"/>
              </a:solidFill>
              <a:latin typeface="Calibri" pitchFamily="34" charset="0"/>
            </a:endParaRPr>
          </a:p>
          <a:p>
            <a:pPr marL="190500" indent="-188913">
              <a:spcAft>
                <a:spcPts val="900"/>
              </a:spcAft>
              <a:buClrTx/>
              <a:buFontTx/>
              <a:buNone/>
              <a:tabLst>
                <a:tab pos="190500" algn="l"/>
                <a:tab pos="912813" algn="l"/>
                <a:tab pos="1827213" algn="l"/>
                <a:tab pos="2741613" algn="l"/>
                <a:tab pos="3656013" algn="l"/>
                <a:tab pos="4570413" algn="l"/>
                <a:tab pos="5484813" algn="l"/>
                <a:tab pos="6399213" algn="l"/>
                <a:tab pos="7313613" algn="l"/>
                <a:tab pos="8228013" algn="l"/>
                <a:tab pos="9142413" algn="l"/>
                <a:tab pos="10056813" algn="l"/>
              </a:tabLst>
            </a:pPr>
            <a:endParaRPr lang="de-DE" sz="2300" dirty="0">
              <a:solidFill>
                <a:srgbClr val="003264"/>
              </a:solidFill>
              <a:latin typeface="Calibri" pitchFamily="34" charset="0"/>
            </a:endParaRPr>
          </a:p>
          <a:p>
            <a:pPr marL="190500" indent="-188913">
              <a:spcAft>
                <a:spcPts val="900"/>
              </a:spcAft>
              <a:buClrTx/>
              <a:buFontTx/>
              <a:buNone/>
              <a:tabLst>
                <a:tab pos="190500" algn="l"/>
                <a:tab pos="912813" algn="l"/>
                <a:tab pos="1827213" algn="l"/>
                <a:tab pos="2741613" algn="l"/>
                <a:tab pos="3656013" algn="l"/>
                <a:tab pos="4570413" algn="l"/>
                <a:tab pos="5484813" algn="l"/>
                <a:tab pos="6399213" algn="l"/>
                <a:tab pos="7313613" algn="l"/>
                <a:tab pos="8228013" algn="l"/>
                <a:tab pos="9142413" algn="l"/>
                <a:tab pos="10056813" algn="l"/>
              </a:tabLst>
            </a:pPr>
            <a:endParaRPr lang="de-DE" sz="2300" dirty="0">
              <a:solidFill>
                <a:srgbClr val="003264"/>
              </a:solidFill>
              <a:latin typeface="Calibri" pitchFamily="34" charset="0"/>
            </a:endParaRPr>
          </a:p>
          <a:p>
            <a:pPr marL="190500" indent="-188913">
              <a:spcAft>
                <a:spcPts val="900"/>
              </a:spcAft>
              <a:buClrTx/>
              <a:buFontTx/>
              <a:buNone/>
              <a:tabLst>
                <a:tab pos="190500" algn="l"/>
                <a:tab pos="912813" algn="l"/>
                <a:tab pos="1827213" algn="l"/>
                <a:tab pos="2741613" algn="l"/>
                <a:tab pos="3656013" algn="l"/>
                <a:tab pos="4570413" algn="l"/>
                <a:tab pos="5484813" algn="l"/>
                <a:tab pos="6399213" algn="l"/>
                <a:tab pos="7313613" algn="l"/>
                <a:tab pos="8228013" algn="l"/>
                <a:tab pos="9142413" algn="l"/>
                <a:tab pos="10056813" algn="l"/>
              </a:tabLst>
            </a:pPr>
            <a:endParaRPr lang="de-DE" sz="2300" dirty="0">
              <a:solidFill>
                <a:srgbClr val="003264"/>
              </a:solidFill>
              <a:latin typeface="Calibri" pitchFamily="34" charset="0"/>
            </a:endParaRPr>
          </a:p>
        </p:txBody>
      </p:sp>
      <p:pic>
        <p:nvPicPr>
          <p:cNvPr id="30723" name="Picture 2"/>
          <p:cNvPicPr>
            <a:picLocks noChangeAspect="1" noChangeArrowheads="1"/>
          </p:cNvPicPr>
          <p:nvPr/>
        </p:nvPicPr>
        <p:blipFill>
          <a:blip r:embed="rId3" cstate="print"/>
          <a:srcRect/>
          <a:stretch>
            <a:fillRect/>
          </a:stretch>
        </p:blipFill>
        <p:spPr bwMode="auto">
          <a:xfrm>
            <a:off x="349250" y="2413000"/>
            <a:ext cx="2622550" cy="2844800"/>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Group 1"/>
          <p:cNvGrpSpPr>
            <a:grpSpLocks/>
          </p:cNvGrpSpPr>
          <p:nvPr/>
        </p:nvGrpSpPr>
        <p:grpSpPr bwMode="auto">
          <a:xfrm>
            <a:off x="0" y="914400"/>
            <a:ext cx="8913813" cy="5391150"/>
            <a:chOff x="0" y="576"/>
            <a:chExt cx="5615" cy="3396"/>
          </a:xfrm>
        </p:grpSpPr>
        <p:sp>
          <p:nvSpPr>
            <p:cNvPr id="31748" name="AutoShape 2"/>
            <p:cNvSpPr>
              <a:spLocks noChangeArrowheads="1"/>
            </p:cNvSpPr>
            <p:nvPr/>
          </p:nvSpPr>
          <p:spPr bwMode="auto">
            <a:xfrm>
              <a:off x="0" y="576"/>
              <a:ext cx="4531" cy="3396"/>
            </a:xfrm>
            <a:prstGeom prst="rightArrow">
              <a:avLst>
                <a:gd name="adj1" fmla="val 54907"/>
                <a:gd name="adj2" fmla="val 36895"/>
              </a:avLst>
            </a:prstGeom>
            <a:gradFill rotWithShape="0">
              <a:gsLst>
                <a:gs pos="0">
                  <a:srgbClr val="DDFAED"/>
                </a:gs>
                <a:gs pos="100000">
                  <a:srgbClr val="92D050"/>
                </a:gs>
              </a:gsLst>
              <a:lin ang="0" scaled="1"/>
            </a:gradFill>
            <a:ln w="9525">
              <a:noFill/>
              <a:round/>
              <a:headEnd/>
              <a:tailEnd/>
            </a:ln>
          </p:spPr>
          <p:txBody>
            <a:bodyPr wrap="none" anchor="ctr"/>
            <a:lstStyle/>
            <a:p>
              <a:endParaRPr lang="de-DE" dirty="0"/>
            </a:p>
          </p:txBody>
        </p:sp>
        <p:sp>
          <p:nvSpPr>
            <p:cNvPr id="31749" name="Rectangle 3"/>
            <p:cNvSpPr>
              <a:spLocks noChangeArrowheads="1"/>
            </p:cNvSpPr>
            <p:nvPr/>
          </p:nvSpPr>
          <p:spPr bwMode="auto">
            <a:xfrm>
              <a:off x="34" y="1649"/>
              <a:ext cx="1692" cy="1249"/>
            </a:xfrm>
            <a:prstGeom prst="rect">
              <a:avLst/>
            </a:prstGeom>
            <a:noFill/>
            <a:ln w="9525">
              <a:noFill/>
              <a:round/>
              <a:headEnd/>
              <a:tailEnd/>
            </a:ln>
          </p:spPr>
          <p:txBody>
            <a:bodyPr lIns="106560" tIns="106560" rIns="106560" bIns="106560" anchor="ctr"/>
            <a:lstStyle/>
            <a:p>
              <a:pPr algn="ctr">
                <a:lnSpc>
                  <a:spcPct val="90000"/>
                </a:lnSpc>
                <a:spcAft>
                  <a:spcPts val="1225"/>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(unbewusste) Wahrnehmungs-prozesse</a:t>
              </a:r>
            </a:p>
          </p:txBody>
        </p:sp>
        <p:sp>
          <p:nvSpPr>
            <p:cNvPr id="31750" name="Rectangle 4"/>
            <p:cNvSpPr>
              <a:spLocks noChangeArrowheads="1"/>
            </p:cNvSpPr>
            <p:nvPr/>
          </p:nvSpPr>
          <p:spPr bwMode="auto">
            <a:xfrm>
              <a:off x="4366" y="1632"/>
              <a:ext cx="1249" cy="1250"/>
            </a:xfrm>
            <a:prstGeom prst="rect">
              <a:avLst/>
            </a:prstGeom>
            <a:noFill/>
            <a:ln w="9525">
              <a:noFill/>
              <a:round/>
              <a:headEnd/>
              <a:tailEnd/>
            </a:ln>
          </p:spPr>
          <p:txBody>
            <a:bodyPr lIns="99000" tIns="99000" rIns="99000" bIns="99000" anchor="ctr"/>
            <a:lstStyle/>
            <a:p>
              <a:pPr algn="ctr">
                <a:lnSpc>
                  <a:spcPct val="90000"/>
                </a:lnSpc>
                <a:spcAft>
                  <a:spcPts val="1225"/>
                </a:spcAft>
                <a:buClrTx/>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Urteile</a:t>
              </a:r>
            </a:p>
          </p:txBody>
        </p:sp>
      </p:grpSp>
      <p:sp>
        <p:nvSpPr>
          <p:cNvPr id="41989" name="AutoShape 5"/>
          <p:cNvSpPr>
            <a:spLocks noChangeArrowheads="1"/>
          </p:cNvSpPr>
          <p:nvPr/>
        </p:nvSpPr>
        <p:spPr bwMode="auto">
          <a:xfrm>
            <a:off x="3200400" y="2590800"/>
            <a:ext cx="2971800" cy="2057400"/>
          </a:xfrm>
          <a:prstGeom prst="roundRect">
            <a:avLst>
              <a:gd name="adj" fmla="val 16667"/>
            </a:avLst>
          </a:prstGeom>
          <a:solidFill>
            <a:srgbClr val="161616"/>
          </a:solidFill>
          <a:ln w="9525">
            <a:noFill/>
            <a:round/>
            <a:headEnd/>
            <a:tailEnd/>
          </a:ln>
        </p:spPr>
        <p:txBody>
          <a:bodyPr lIns="90000" tIns="46800" rIns="90000" bIns="46800"/>
          <a:lstStyle/>
          <a:p>
            <a:pPr algn="ctr">
              <a:lnSpc>
                <a:spcPct val="90000"/>
              </a:lnSpc>
              <a:spcAft>
                <a:spcPts val="1225"/>
              </a:spcAft>
              <a:buClrTx/>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latin typeface="Calibri" pitchFamily="34" charset="0"/>
              </a:rPr>
              <a:t>subjektive </a:t>
            </a:r>
          </a:p>
          <a:p>
            <a:pPr algn="ctr">
              <a:lnSpc>
                <a:spcPct val="90000"/>
              </a:lnSpc>
              <a:spcAft>
                <a:spcPts val="1225"/>
              </a:spcAft>
              <a:buClrTx/>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latin typeface="Calibri" pitchFamily="34" charset="0"/>
              </a:rPr>
              <a:t>Beurteilungs-</a:t>
            </a:r>
          </a:p>
          <a:p>
            <a:pPr algn="ctr">
              <a:lnSpc>
                <a:spcPct val="90000"/>
              </a:lnSpc>
              <a:spcAft>
                <a:spcPts val="1225"/>
              </a:spcAft>
              <a:buClrTx/>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err="1">
                <a:latin typeface="Calibri" pitchFamily="34" charset="0"/>
              </a:rPr>
              <a:t>tendenzen</a:t>
            </a:r>
            <a:r>
              <a:rPr lang="de-DE" dirty="0">
                <a:latin typeface="Calibri" pitchFamily="34" charset="0"/>
              </a:rPr>
              <a:t>,</a:t>
            </a:r>
          </a:p>
          <a:p>
            <a:pPr algn="ctr">
              <a:lnSpc>
                <a:spcPct val="90000"/>
              </a:lnSpc>
              <a:spcAft>
                <a:spcPts val="1225"/>
              </a:spcAft>
              <a:buClrTx/>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latin typeface="Calibri" pitchFamily="34" charset="0"/>
              </a:rPr>
              <a:t>mentale </a:t>
            </a:r>
            <a:r>
              <a:rPr lang="de-DE" dirty="0" err="1">
                <a:latin typeface="Calibri" pitchFamily="34" charset="0"/>
              </a:rPr>
              <a:t>Konstrukte</a:t>
            </a:r>
            <a:endParaRPr lang="de-DE" dirty="0">
              <a:latin typeface="Calibri"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419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1"/>
          <p:cNvSpPr txBox="1">
            <a:spLocks noChangeArrowheads="1"/>
          </p:cNvSpPr>
          <p:nvPr/>
        </p:nvSpPr>
        <p:spPr bwMode="auto">
          <a:xfrm>
            <a:off x="304800" y="1066800"/>
            <a:ext cx="8382000" cy="685800"/>
          </a:xfrm>
          <a:prstGeom prst="rect">
            <a:avLst/>
          </a:prstGeom>
          <a:noFill/>
          <a:ln w="9525">
            <a:noFill/>
            <a:round/>
            <a:headEnd/>
            <a:tailEnd/>
          </a:ln>
        </p:spPr>
        <p:txBody>
          <a:bodyPr lIns="0" tIns="0" rIns="0" bIns="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2300" b="1" dirty="0">
                <a:solidFill>
                  <a:srgbClr val="003264"/>
                </a:solidFill>
                <a:latin typeface="Calibri" pitchFamily="34" charset="0"/>
              </a:rPr>
              <a:t>Häufige Urteilstendenzen</a:t>
            </a:r>
          </a:p>
        </p:txBody>
      </p:sp>
      <p:sp>
        <p:nvSpPr>
          <p:cNvPr id="2" name="Text Box 2"/>
          <p:cNvSpPr txBox="1">
            <a:spLocks noChangeArrowheads="1"/>
          </p:cNvSpPr>
          <p:nvPr/>
        </p:nvSpPr>
        <p:spPr bwMode="auto">
          <a:xfrm>
            <a:off x="304800" y="1453480"/>
            <a:ext cx="8458200" cy="4495800"/>
          </a:xfrm>
          <a:prstGeom prst="rect">
            <a:avLst/>
          </a:prstGeom>
          <a:noFill/>
          <a:ln w="9525">
            <a:noFill/>
            <a:round/>
            <a:headEnd/>
            <a:tailEnd/>
          </a:ln>
        </p:spPr>
        <p:txBody>
          <a:bodyPr lIns="0" tIns="0" rIns="0" bIns="0"/>
          <a:lstStyle/>
          <a:p>
            <a:pPr marL="188913" indent="-188913">
              <a:spcAft>
                <a:spcPts val="900"/>
              </a:spcAft>
              <a:buClr>
                <a:srgbClr val="003264"/>
              </a:buClr>
              <a:tabLst>
                <a:tab pos="1889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de-DE" b="1" dirty="0">
              <a:solidFill>
                <a:srgbClr val="003264"/>
              </a:solidFill>
              <a:latin typeface="Calibri" pitchFamily="34" charset="0"/>
            </a:endParaRPr>
          </a:p>
          <a:p>
            <a:pPr marL="188913" indent="-188913">
              <a:spcAft>
                <a:spcPts val="600"/>
              </a:spcAft>
              <a:buClr>
                <a:srgbClr val="003264"/>
              </a:buClr>
              <a:tabLst>
                <a:tab pos="188913" algn="l"/>
                <a:tab pos="911225" algn="l"/>
                <a:tab pos="1825625" algn="l"/>
                <a:tab pos="2740025" algn="l"/>
                <a:tab pos="3654425" algn="l"/>
                <a:tab pos="4568825" algn="l"/>
                <a:tab pos="5483225" algn="l"/>
                <a:tab pos="6397625" algn="l"/>
                <a:tab pos="7312025" algn="l"/>
                <a:tab pos="8226425" algn="l"/>
                <a:tab pos="9140825" algn="l"/>
                <a:tab pos="10055225" algn="l"/>
              </a:tabLst>
            </a:pPr>
            <a:r>
              <a:rPr lang="de-DE" i="1" dirty="0">
                <a:solidFill>
                  <a:srgbClr val="003264"/>
                </a:solidFill>
                <a:latin typeface="Calibri" pitchFamily="34" charset="0"/>
              </a:rPr>
              <a:t>„Ein Merkmal genügt.</a:t>
            </a:r>
            <a:r>
              <a:rPr lang="de-DE" altLang="de-DE" i="1" dirty="0">
                <a:solidFill>
                  <a:srgbClr val="003264"/>
                </a:solidFill>
                <a:latin typeface="Calibri" pitchFamily="34" charset="0"/>
              </a:rPr>
              <a:t>“</a:t>
            </a:r>
            <a:endParaRPr lang="de-DE" i="1" dirty="0">
              <a:solidFill>
                <a:srgbClr val="003264"/>
              </a:solidFill>
              <a:latin typeface="Calibri" pitchFamily="34" charset="0"/>
            </a:endParaRPr>
          </a:p>
          <a:p>
            <a:pPr marL="188913" indent="-188913">
              <a:spcAft>
                <a:spcPts val="2200"/>
              </a:spcAft>
              <a:buClr>
                <a:srgbClr val="003264"/>
              </a:buClr>
              <a:tabLst>
                <a:tab pos="188913" algn="l"/>
                <a:tab pos="911225" algn="l"/>
                <a:tab pos="1825625" algn="l"/>
                <a:tab pos="2740025" algn="l"/>
                <a:tab pos="3654425" algn="l"/>
                <a:tab pos="4568825" algn="l"/>
                <a:tab pos="5483225" algn="l"/>
                <a:tab pos="6397625" algn="l"/>
                <a:tab pos="7312025" algn="l"/>
                <a:tab pos="8226425" algn="l"/>
                <a:tab pos="9140825" algn="l"/>
                <a:tab pos="10055225" algn="l"/>
              </a:tabLst>
            </a:pPr>
            <a:r>
              <a:rPr lang="de-DE" dirty="0" smtClean="0">
                <a:solidFill>
                  <a:srgbClr val="003264"/>
                </a:solidFill>
                <a:latin typeface="Calibri" pitchFamily="34" charset="0"/>
              </a:rPr>
              <a:t>	</a:t>
            </a:r>
            <a:r>
              <a:rPr lang="de-DE" b="1" dirty="0" smtClean="0">
                <a:solidFill>
                  <a:srgbClr val="003264"/>
                </a:solidFill>
                <a:latin typeface="Calibri" pitchFamily="34" charset="0"/>
              </a:rPr>
              <a:t>Halo-Effekt</a:t>
            </a:r>
            <a:endParaRPr lang="de-DE" b="1" dirty="0">
              <a:solidFill>
                <a:srgbClr val="003264"/>
              </a:solidFill>
              <a:latin typeface="Calibri" pitchFamily="34" charset="0"/>
            </a:endParaRPr>
          </a:p>
          <a:p>
            <a:pPr marL="188913" indent="-188913">
              <a:spcAft>
                <a:spcPts val="600"/>
              </a:spcAft>
              <a:buClr>
                <a:srgbClr val="003264"/>
              </a:buClr>
              <a:tabLst>
                <a:tab pos="188913" algn="l"/>
                <a:tab pos="911225" algn="l"/>
                <a:tab pos="1825625" algn="l"/>
                <a:tab pos="2740025" algn="l"/>
                <a:tab pos="3654425" algn="l"/>
                <a:tab pos="4568825" algn="l"/>
                <a:tab pos="5483225" algn="l"/>
                <a:tab pos="6397625" algn="l"/>
                <a:tab pos="7312025" algn="l"/>
                <a:tab pos="8226425" algn="l"/>
                <a:tab pos="9140825" algn="l"/>
                <a:tab pos="10055225" algn="l"/>
              </a:tabLst>
            </a:pPr>
            <a:r>
              <a:rPr lang="de-DE" i="1" dirty="0">
                <a:solidFill>
                  <a:srgbClr val="003264"/>
                </a:solidFill>
                <a:latin typeface="Calibri" pitchFamily="34" charset="0"/>
              </a:rPr>
              <a:t>„Alle in einen Sack stecken und dann draufhauen/streicheln.</a:t>
            </a:r>
            <a:r>
              <a:rPr lang="de-DE" altLang="de-DE" i="1" dirty="0">
                <a:solidFill>
                  <a:srgbClr val="003264"/>
                </a:solidFill>
                <a:latin typeface="Calibri" pitchFamily="34" charset="0"/>
              </a:rPr>
              <a:t>“</a:t>
            </a:r>
            <a:endParaRPr lang="de-DE" i="1" dirty="0">
              <a:solidFill>
                <a:srgbClr val="003264"/>
              </a:solidFill>
              <a:latin typeface="Calibri" pitchFamily="34" charset="0"/>
            </a:endParaRPr>
          </a:p>
          <a:p>
            <a:pPr marL="188913" indent="-188913">
              <a:spcAft>
                <a:spcPts val="2200"/>
              </a:spcAft>
              <a:buClr>
                <a:srgbClr val="003264"/>
              </a:buClr>
              <a:tabLst>
                <a:tab pos="188913" algn="l"/>
                <a:tab pos="911225" algn="l"/>
                <a:tab pos="1825625" algn="l"/>
                <a:tab pos="2740025" algn="l"/>
                <a:tab pos="3654425" algn="l"/>
                <a:tab pos="4568825" algn="l"/>
                <a:tab pos="5483225" algn="l"/>
                <a:tab pos="6397625" algn="l"/>
                <a:tab pos="7312025" algn="l"/>
                <a:tab pos="8226425" algn="l"/>
                <a:tab pos="9140825" algn="l"/>
                <a:tab pos="10055225" algn="l"/>
              </a:tabLst>
            </a:pPr>
            <a:r>
              <a:rPr lang="de-DE" dirty="0" smtClean="0">
                <a:solidFill>
                  <a:srgbClr val="003264"/>
                </a:solidFill>
                <a:latin typeface="Calibri" pitchFamily="34" charset="0"/>
              </a:rPr>
              <a:t>	</a:t>
            </a:r>
            <a:r>
              <a:rPr lang="de-DE" b="1" dirty="0" smtClean="0">
                <a:solidFill>
                  <a:srgbClr val="003264"/>
                </a:solidFill>
                <a:latin typeface="Calibri" pitchFamily="34" charset="0"/>
              </a:rPr>
              <a:t>Milde-Härte-Effekt</a:t>
            </a:r>
            <a:endParaRPr lang="de-DE" b="1" dirty="0">
              <a:solidFill>
                <a:srgbClr val="003264"/>
              </a:solidFill>
              <a:latin typeface="Calibri" pitchFamily="34" charset="0"/>
            </a:endParaRPr>
          </a:p>
          <a:p>
            <a:pPr marL="188913" indent="-188913">
              <a:spcAft>
                <a:spcPts val="600"/>
              </a:spcAft>
              <a:buClr>
                <a:srgbClr val="003264"/>
              </a:buClr>
              <a:tabLst>
                <a:tab pos="188913" algn="l"/>
                <a:tab pos="911225" algn="l"/>
                <a:tab pos="1825625" algn="l"/>
                <a:tab pos="2740025" algn="l"/>
                <a:tab pos="3654425" algn="l"/>
                <a:tab pos="4568825" algn="l"/>
                <a:tab pos="5483225" algn="l"/>
                <a:tab pos="6397625" algn="l"/>
                <a:tab pos="7312025" algn="l"/>
                <a:tab pos="8226425" algn="l"/>
                <a:tab pos="9140825" algn="l"/>
                <a:tab pos="10055225" algn="l"/>
              </a:tabLst>
            </a:pPr>
            <a:r>
              <a:rPr lang="de-DE" i="1" dirty="0">
                <a:solidFill>
                  <a:srgbClr val="003264"/>
                </a:solidFill>
                <a:latin typeface="Calibri" pitchFamily="34" charset="0"/>
              </a:rPr>
              <a:t>„Wenn möglich, vermeide Extreme!</a:t>
            </a:r>
            <a:r>
              <a:rPr lang="de-DE" altLang="de-DE" i="1" dirty="0">
                <a:solidFill>
                  <a:srgbClr val="003264"/>
                </a:solidFill>
                <a:latin typeface="Calibri" pitchFamily="34" charset="0"/>
              </a:rPr>
              <a:t>“</a:t>
            </a:r>
            <a:endParaRPr lang="de-DE" i="1" dirty="0">
              <a:solidFill>
                <a:srgbClr val="003264"/>
              </a:solidFill>
              <a:latin typeface="Calibri" pitchFamily="34" charset="0"/>
            </a:endParaRPr>
          </a:p>
          <a:p>
            <a:pPr marL="188913" indent="-188913">
              <a:spcAft>
                <a:spcPts val="2200"/>
              </a:spcAft>
              <a:buClr>
                <a:srgbClr val="003264"/>
              </a:buClr>
              <a:tabLst>
                <a:tab pos="188913" algn="l"/>
                <a:tab pos="911225" algn="l"/>
                <a:tab pos="1825625" algn="l"/>
                <a:tab pos="2740025" algn="l"/>
                <a:tab pos="3654425" algn="l"/>
                <a:tab pos="4568825" algn="l"/>
                <a:tab pos="5483225" algn="l"/>
                <a:tab pos="6397625" algn="l"/>
                <a:tab pos="7312025" algn="l"/>
                <a:tab pos="8226425" algn="l"/>
                <a:tab pos="9140825" algn="l"/>
                <a:tab pos="10055225" algn="l"/>
              </a:tabLst>
            </a:pPr>
            <a:r>
              <a:rPr lang="de-DE" dirty="0" smtClean="0">
                <a:solidFill>
                  <a:srgbClr val="003264"/>
                </a:solidFill>
                <a:latin typeface="Calibri" pitchFamily="34" charset="0"/>
              </a:rPr>
              <a:t>	</a:t>
            </a:r>
            <a:r>
              <a:rPr lang="de-DE" b="1" dirty="0" smtClean="0">
                <a:solidFill>
                  <a:srgbClr val="003264"/>
                </a:solidFill>
                <a:latin typeface="Calibri" pitchFamily="34" charset="0"/>
              </a:rPr>
              <a:t>Zentrale Tendenz</a:t>
            </a:r>
            <a:endParaRPr lang="de-DE" b="1" dirty="0">
              <a:solidFill>
                <a:srgbClr val="003264"/>
              </a:solidFill>
              <a:latin typeface="Calibri" pitchFamily="34" charset="0"/>
            </a:endParaRPr>
          </a:p>
          <a:p>
            <a:pPr marL="188913" indent="-188913">
              <a:spcAft>
                <a:spcPts val="600"/>
              </a:spcAft>
              <a:buClr>
                <a:srgbClr val="003264"/>
              </a:buClr>
              <a:tabLst>
                <a:tab pos="188913" algn="l"/>
                <a:tab pos="911225" algn="l"/>
                <a:tab pos="1825625" algn="l"/>
                <a:tab pos="2740025" algn="l"/>
                <a:tab pos="3654425" algn="l"/>
                <a:tab pos="4568825" algn="l"/>
                <a:tab pos="5483225" algn="l"/>
                <a:tab pos="6397625" algn="l"/>
                <a:tab pos="7312025" algn="l"/>
                <a:tab pos="8226425" algn="l"/>
                <a:tab pos="9140825" algn="l"/>
                <a:tab pos="10055225" algn="l"/>
              </a:tabLst>
            </a:pPr>
            <a:r>
              <a:rPr lang="de-DE" i="1" dirty="0">
                <a:solidFill>
                  <a:srgbClr val="003264"/>
                </a:solidFill>
                <a:latin typeface="Calibri" pitchFamily="34" charset="0"/>
              </a:rPr>
              <a:t>„Der erste Eindruck bleibt, der letzte Eindruck zählt.</a:t>
            </a:r>
            <a:r>
              <a:rPr lang="de-DE" altLang="de-DE" i="1" dirty="0">
                <a:solidFill>
                  <a:srgbClr val="003264"/>
                </a:solidFill>
                <a:latin typeface="Calibri" pitchFamily="34" charset="0"/>
              </a:rPr>
              <a:t>“</a:t>
            </a:r>
            <a:endParaRPr lang="de-DE" i="1" dirty="0">
              <a:solidFill>
                <a:srgbClr val="003264"/>
              </a:solidFill>
              <a:latin typeface="Calibri" pitchFamily="34" charset="0"/>
            </a:endParaRPr>
          </a:p>
          <a:p>
            <a:pPr marL="188913" indent="-188913">
              <a:spcAft>
                <a:spcPts val="900"/>
              </a:spcAft>
              <a:buClr>
                <a:srgbClr val="003264"/>
              </a:buClr>
              <a:tabLst>
                <a:tab pos="188913" algn="l"/>
                <a:tab pos="911225" algn="l"/>
                <a:tab pos="1825625" algn="l"/>
                <a:tab pos="2740025" algn="l"/>
                <a:tab pos="3654425" algn="l"/>
                <a:tab pos="4568825" algn="l"/>
                <a:tab pos="5483225" algn="l"/>
                <a:tab pos="6397625" algn="l"/>
                <a:tab pos="7312025" algn="l"/>
                <a:tab pos="8226425" algn="l"/>
                <a:tab pos="9140825" algn="l"/>
                <a:tab pos="10055225" algn="l"/>
              </a:tabLst>
            </a:pPr>
            <a:r>
              <a:rPr lang="de-DE" dirty="0" smtClean="0">
                <a:solidFill>
                  <a:srgbClr val="003264"/>
                </a:solidFill>
                <a:latin typeface="Calibri" pitchFamily="34" charset="0"/>
              </a:rPr>
              <a:t>	</a:t>
            </a:r>
            <a:r>
              <a:rPr lang="de-DE" b="1" dirty="0" smtClean="0">
                <a:solidFill>
                  <a:srgbClr val="003264"/>
                </a:solidFill>
                <a:latin typeface="Calibri" pitchFamily="34" charset="0"/>
              </a:rPr>
              <a:t>Primacy-Recency-Effekt</a:t>
            </a:r>
            <a:endParaRPr lang="de-DE" b="1" dirty="0">
              <a:solidFill>
                <a:srgbClr val="003264"/>
              </a:solidFill>
              <a:latin typeface="Calibri" pitchFamily="34" charset="0"/>
            </a:endParaRPr>
          </a:p>
          <a:p>
            <a:pPr marL="188913" indent="-188913">
              <a:spcAft>
                <a:spcPts val="900"/>
              </a:spcAft>
              <a:buClr>
                <a:srgbClr val="003264"/>
              </a:buClr>
              <a:tabLst>
                <a:tab pos="188913" algn="l"/>
                <a:tab pos="911225" algn="l"/>
                <a:tab pos="1825625" algn="l"/>
                <a:tab pos="2740025" algn="l"/>
                <a:tab pos="3654425" algn="l"/>
                <a:tab pos="4568825" algn="l"/>
                <a:tab pos="5483225" algn="l"/>
                <a:tab pos="6397625" algn="l"/>
                <a:tab pos="7312025" algn="l"/>
                <a:tab pos="8226425" algn="l"/>
                <a:tab pos="9140825" algn="l"/>
                <a:tab pos="10055225" algn="l"/>
              </a:tabLst>
            </a:pPr>
            <a:r>
              <a:rPr lang="de-DE" dirty="0" smtClean="0">
                <a:solidFill>
                  <a:srgbClr val="003264"/>
                </a:solidFill>
                <a:latin typeface="Calibri" pitchFamily="34" charset="0"/>
              </a:rPr>
              <a:t>						(nach: Bortz</a:t>
            </a:r>
            <a:r>
              <a:rPr lang="de-DE" dirty="0">
                <a:solidFill>
                  <a:srgbClr val="003264"/>
                </a:solidFill>
                <a:latin typeface="Calibri" pitchFamily="34" charset="0"/>
              </a:rPr>
              <a:t>/</a:t>
            </a:r>
            <a:r>
              <a:rPr lang="de-DE" dirty="0" smtClean="0">
                <a:solidFill>
                  <a:srgbClr val="003264"/>
                </a:solidFill>
                <a:latin typeface="Calibri" pitchFamily="34" charset="0"/>
              </a:rPr>
              <a:t>Döring 2016, S. 252 ff.) </a:t>
            </a:r>
          </a:p>
          <a:p>
            <a:pPr marL="188913" indent="-188913">
              <a:spcAft>
                <a:spcPts val="900"/>
              </a:spcAft>
              <a:tabLst>
                <a:tab pos="1889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de-DE" dirty="0">
              <a:solidFill>
                <a:srgbClr val="003264"/>
              </a:solidFill>
              <a:latin typeface="Calibri" pitchFamily="34" charset="0"/>
            </a:endParaRPr>
          </a:p>
          <a:p>
            <a:pPr marL="188913" indent="-188913">
              <a:spcAft>
                <a:spcPts val="900"/>
              </a:spcAft>
              <a:tabLst>
                <a:tab pos="1889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de-DE" dirty="0">
              <a:solidFill>
                <a:srgbClr val="003264"/>
              </a:solidFill>
              <a:latin typeface="Calibri" pitchFamily="34" charset="0"/>
            </a:endParaRPr>
          </a:p>
          <a:p>
            <a:pPr marL="188913" indent="-188913">
              <a:spcAft>
                <a:spcPts val="900"/>
              </a:spcAft>
              <a:tabLst>
                <a:tab pos="188913" algn="l"/>
                <a:tab pos="911225" algn="l"/>
                <a:tab pos="1825625" algn="l"/>
                <a:tab pos="2740025" algn="l"/>
                <a:tab pos="3654425" algn="l"/>
                <a:tab pos="4568825" algn="l"/>
                <a:tab pos="5483225" algn="l"/>
                <a:tab pos="6397625" algn="l"/>
                <a:tab pos="7312025" algn="l"/>
                <a:tab pos="8226425" algn="l"/>
                <a:tab pos="9140825" algn="l"/>
                <a:tab pos="10055225" algn="l"/>
              </a:tabLst>
            </a:pPr>
            <a:endParaRPr lang="de-DE" dirty="0">
              <a:solidFill>
                <a:srgbClr val="003264"/>
              </a:solidFill>
              <a:latin typeface="Calibri"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ChangeArrowheads="1"/>
          </p:cNvSpPr>
          <p:nvPr/>
        </p:nvSpPr>
        <p:spPr bwMode="auto">
          <a:xfrm>
            <a:off x="179512" y="2895600"/>
            <a:ext cx="2667000" cy="1295400"/>
          </a:xfrm>
          <a:prstGeom prst="rect">
            <a:avLst/>
          </a:prstGeom>
          <a:noFill/>
          <a:ln w="9525">
            <a:noFill/>
            <a:miter lim="800000"/>
            <a:headEnd/>
            <a:tailEnd/>
          </a:ln>
        </p:spPr>
        <p:txBody>
          <a:bodyPr lIns="90000" tIns="46800" rIns="90000" bIns="46800"/>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distales Merkmal:</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mentales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Konstrukt </a:t>
            </a:r>
            <a:endParaRPr lang="de-DE" dirty="0">
              <a:solidFill>
                <a:srgbClr val="003264"/>
              </a:solidFill>
              <a:latin typeface="Calibri" pitchFamily="34" charset="0"/>
            </a:endParaRP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eines/einer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„guten</a:t>
            </a:r>
            <a:r>
              <a:rPr lang="de-DE" altLang="de-DE" dirty="0">
                <a:solidFill>
                  <a:srgbClr val="003264"/>
                </a:solidFill>
                <a:latin typeface="Calibri" pitchFamily="34" charset="0"/>
              </a:rPr>
              <a:t>“</a:t>
            </a:r>
            <a:r>
              <a:rPr lang="de-DE" dirty="0">
                <a:solidFill>
                  <a:srgbClr val="003264"/>
                </a:solidFill>
                <a:latin typeface="Calibri" pitchFamily="34" charset="0"/>
              </a:rPr>
              <a:t>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bzw. „klugen</a:t>
            </a:r>
            <a:r>
              <a:rPr lang="de-DE" altLang="de-DE" dirty="0">
                <a:solidFill>
                  <a:srgbClr val="003264"/>
                </a:solidFill>
                <a:latin typeface="Calibri" pitchFamily="34" charset="0"/>
              </a:rPr>
              <a:t>“</a:t>
            </a:r>
            <a:r>
              <a:rPr lang="de-DE" dirty="0">
                <a:solidFill>
                  <a:srgbClr val="003264"/>
                </a:solidFill>
                <a:latin typeface="Calibri" pitchFamily="34" charset="0"/>
              </a:rPr>
              <a:t>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oder </a:t>
            </a:r>
            <a:r>
              <a:rPr lang="de-DE" dirty="0">
                <a:solidFill>
                  <a:srgbClr val="003264"/>
                </a:solidFill>
                <a:latin typeface="Calibri" pitchFamily="34" charset="0"/>
              </a:rPr>
              <a:t>„schwierigen</a:t>
            </a:r>
            <a:r>
              <a:rPr lang="de-DE" altLang="de-DE" dirty="0">
                <a:solidFill>
                  <a:srgbClr val="003264"/>
                </a:solidFill>
                <a:latin typeface="Calibri" pitchFamily="34" charset="0"/>
              </a:rPr>
              <a:t>“</a:t>
            </a:r>
            <a:r>
              <a:rPr lang="de-DE" dirty="0">
                <a:solidFill>
                  <a:srgbClr val="003264"/>
                </a:solidFill>
                <a:latin typeface="Calibri" pitchFamily="34" charset="0"/>
              </a:rPr>
              <a:t> </a:t>
            </a:r>
          </a:p>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bzw. „schwachen</a:t>
            </a:r>
            <a:r>
              <a:rPr lang="de-DE" altLang="de-DE" dirty="0">
                <a:solidFill>
                  <a:srgbClr val="003264"/>
                </a:solidFill>
                <a:latin typeface="Calibri" pitchFamily="34" charset="0"/>
              </a:rPr>
              <a:t>“</a:t>
            </a:r>
            <a:r>
              <a:rPr lang="de-DE" dirty="0">
                <a:solidFill>
                  <a:srgbClr val="003264"/>
                </a:solidFill>
                <a:latin typeface="Calibri" pitchFamily="34" charset="0"/>
              </a:rPr>
              <a:t> Schülers/Schülerin</a:t>
            </a:r>
          </a:p>
        </p:txBody>
      </p:sp>
      <p:sp>
        <p:nvSpPr>
          <p:cNvPr id="62467" name="Rectangle 2"/>
          <p:cNvSpPr>
            <a:spLocks noChangeArrowheads="1"/>
          </p:cNvSpPr>
          <p:nvPr/>
        </p:nvSpPr>
        <p:spPr bwMode="auto">
          <a:xfrm>
            <a:off x="7417494" y="3911600"/>
            <a:ext cx="1512888" cy="381000"/>
          </a:xfrm>
          <a:prstGeom prst="rect">
            <a:avLst/>
          </a:prstGeom>
          <a:solidFill>
            <a:srgbClr val="FFFFFF">
              <a:alpha val="0"/>
            </a:srgbClr>
          </a:solidFill>
          <a:ln>
            <a:noFill/>
          </a:ln>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algn="ctr" eaLnBrk="1" hangingPunct="1">
              <a:buFont typeface="Times New Roman" pitchFamily="16" charset="0"/>
              <a:buNone/>
              <a:defRPr/>
            </a:pPr>
            <a:r>
              <a:rPr lang="de-DE" altLang="de-DE" dirty="0" smtClean="0">
                <a:solidFill>
                  <a:srgbClr val="003264"/>
                </a:solidFill>
                <a:latin typeface="Calibri" pitchFamily="34" charset="0"/>
              </a:rPr>
              <a:t>Urteil</a:t>
            </a:r>
          </a:p>
          <a:p>
            <a:pPr algn="ctr" eaLnBrk="1" hangingPunct="1">
              <a:buFont typeface="Times New Roman" pitchFamily="16" charset="0"/>
              <a:buNone/>
              <a:defRPr/>
            </a:pPr>
            <a:endParaRPr lang="de-DE" altLang="de-DE" sz="2000" b="1" dirty="0" smtClean="0">
              <a:solidFill>
                <a:srgbClr val="003264"/>
              </a:solidFill>
              <a:latin typeface="+mn-lt"/>
            </a:endParaRPr>
          </a:p>
        </p:txBody>
      </p:sp>
      <p:sp>
        <p:nvSpPr>
          <p:cNvPr id="62468" name="Oval 3"/>
          <p:cNvSpPr>
            <a:spLocks noChangeArrowheads="1"/>
          </p:cNvSpPr>
          <p:nvPr/>
        </p:nvSpPr>
        <p:spPr bwMode="auto">
          <a:xfrm>
            <a:off x="3701157" y="1600200"/>
            <a:ext cx="2157412" cy="4764088"/>
          </a:xfrm>
          <a:prstGeom prst="ellipse">
            <a:avLst/>
          </a:prstGeom>
          <a:solidFill>
            <a:srgbClr val="FFFFFF"/>
          </a:solidFill>
          <a:ln w="9360" cap="sq">
            <a:solidFill>
              <a:srgbClr val="000000"/>
            </a:solidFill>
            <a:miter lim="800000"/>
            <a:headEnd/>
            <a:tailEnd/>
          </a:ln>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algn="ctr" eaLnBrk="1" hangingPunct="1">
              <a:buFont typeface="Times New Roman" pitchFamily="16" charset="0"/>
              <a:buNone/>
              <a:defRPr/>
            </a:pPr>
            <a:endParaRPr lang="de-DE" altLang="de-DE" sz="2000" b="1" dirty="0" smtClean="0">
              <a:solidFill>
                <a:srgbClr val="003264"/>
              </a:solidFill>
              <a:latin typeface="+mn-lt"/>
            </a:endParaRPr>
          </a:p>
          <a:p>
            <a:pPr algn="ctr" eaLnBrk="1" hangingPunct="1">
              <a:buFont typeface="Times New Roman" pitchFamily="16" charset="0"/>
              <a:buNone/>
              <a:defRPr/>
            </a:pPr>
            <a:endParaRPr lang="de-DE" altLang="de-DE" sz="2000" b="1" dirty="0" smtClean="0">
              <a:solidFill>
                <a:srgbClr val="003264"/>
              </a:solidFill>
              <a:latin typeface="+mn-lt"/>
            </a:endParaRPr>
          </a:p>
        </p:txBody>
      </p:sp>
      <p:sp>
        <p:nvSpPr>
          <p:cNvPr id="62469" name="Rectangle 4"/>
          <p:cNvSpPr>
            <a:spLocks noChangeArrowheads="1"/>
          </p:cNvSpPr>
          <p:nvPr/>
        </p:nvSpPr>
        <p:spPr bwMode="auto">
          <a:xfrm>
            <a:off x="5591869" y="6372225"/>
            <a:ext cx="3156595" cy="409575"/>
          </a:xfrm>
          <a:prstGeom prst="rect">
            <a:avLst/>
          </a:prstGeom>
          <a:solidFill>
            <a:srgbClr val="FFFFFF"/>
          </a:solidFill>
          <a:ln>
            <a:noFill/>
          </a:ln>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algn="ctr" eaLnBrk="1" hangingPunct="1">
              <a:buFont typeface="Times New Roman" pitchFamily="16" charset="0"/>
              <a:buNone/>
              <a:defRPr/>
            </a:pPr>
            <a:r>
              <a:rPr lang="de-DE" altLang="de-DE" sz="1200" dirty="0" smtClean="0">
                <a:solidFill>
                  <a:srgbClr val="003264"/>
                </a:solidFill>
                <a:latin typeface="+mn-lt"/>
              </a:rPr>
              <a:t>(nach: Hesse/Latzko, S. 44 f.)</a:t>
            </a:r>
          </a:p>
        </p:txBody>
      </p:sp>
      <p:sp>
        <p:nvSpPr>
          <p:cNvPr id="62471" name="Line 6"/>
          <p:cNvSpPr>
            <a:spLocks noChangeShapeType="1"/>
          </p:cNvSpPr>
          <p:nvPr/>
        </p:nvSpPr>
        <p:spPr bwMode="auto">
          <a:xfrm flipV="1">
            <a:off x="1404044" y="1725613"/>
            <a:ext cx="2808288" cy="2379662"/>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62472" name="Line 7"/>
          <p:cNvSpPr>
            <a:spLocks noChangeShapeType="1"/>
          </p:cNvSpPr>
          <p:nvPr/>
        </p:nvSpPr>
        <p:spPr bwMode="auto">
          <a:xfrm>
            <a:off x="1404044" y="4103688"/>
            <a:ext cx="2808288" cy="2087562"/>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62473" name="Line 8"/>
          <p:cNvSpPr>
            <a:spLocks noChangeShapeType="1"/>
          </p:cNvSpPr>
          <p:nvPr/>
        </p:nvSpPr>
        <p:spPr bwMode="auto">
          <a:xfrm>
            <a:off x="1477069" y="4103688"/>
            <a:ext cx="2160588" cy="1587"/>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62474" name="Line 9"/>
          <p:cNvSpPr>
            <a:spLocks noChangeShapeType="1"/>
          </p:cNvSpPr>
          <p:nvPr/>
        </p:nvSpPr>
        <p:spPr bwMode="auto">
          <a:xfrm>
            <a:off x="5353744" y="1752600"/>
            <a:ext cx="2286000" cy="1981200"/>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62475" name="Line 10"/>
          <p:cNvSpPr>
            <a:spLocks noChangeShapeType="1"/>
          </p:cNvSpPr>
          <p:nvPr/>
        </p:nvSpPr>
        <p:spPr bwMode="auto">
          <a:xfrm flipV="1">
            <a:off x="5429944" y="4419600"/>
            <a:ext cx="2236788" cy="1828800"/>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62476" name="Line 11"/>
          <p:cNvSpPr>
            <a:spLocks noChangeShapeType="1"/>
          </p:cNvSpPr>
          <p:nvPr/>
        </p:nvSpPr>
        <p:spPr bwMode="auto">
          <a:xfrm>
            <a:off x="5941119" y="4103688"/>
            <a:ext cx="1774825" cy="11112"/>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33804" name="Textfeld 12"/>
          <p:cNvSpPr txBox="1">
            <a:spLocks noChangeArrowheads="1"/>
          </p:cNvSpPr>
          <p:nvPr/>
        </p:nvSpPr>
        <p:spPr bwMode="auto">
          <a:xfrm>
            <a:off x="3753544" y="3319824"/>
            <a:ext cx="2057400" cy="1477328"/>
          </a:xfrm>
          <a:prstGeom prst="rect">
            <a:avLst/>
          </a:prstGeom>
          <a:noFill/>
          <a:ln w="9525">
            <a:noFill/>
            <a:miter lim="800000"/>
            <a:headEnd/>
            <a:tailEnd/>
          </a:ln>
        </p:spPr>
        <p:txBody>
          <a:bodyPr>
            <a:spAutoFit/>
          </a:bodyPr>
          <a:lstStyle/>
          <a:p>
            <a:pPr algn="ctr"/>
            <a:r>
              <a:rPr lang="de-DE" dirty="0">
                <a:solidFill>
                  <a:srgbClr val="003264"/>
                </a:solidFill>
                <a:latin typeface="Calibri" pitchFamily="34" charset="0"/>
              </a:rPr>
              <a:t>„Brechung</a:t>
            </a:r>
            <a:r>
              <a:rPr lang="de-DE" altLang="de-DE" dirty="0">
                <a:solidFill>
                  <a:srgbClr val="003264"/>
                </a:solidFill>
                <a:latin typeface="Calibri" pitchFamily="34" charset="0"/>
              </a:rPr>
              <a:t>“</a:t>
            </a:r>
            <a:r>
              <a:rPr lang="de-DE" dirty="0">
                <a:solidFill>
                  <a:srgbClr val="003264"/>
                </a:solidFill>
                <a:latin typeface="Calibri" pitchFamily="34" charset="0"/>
              </a:rPr>
              <a:t> </a:t>
            </a:r>
          </a:p>
          <a:p>
            <a:pPr algn="ctr"/>
            <a:r>
              <a:rPr lang="de-DE" dirty="0">
                <a:solidFill>
                  <a:srgbClr val="003264"/>
                </a:solidFill>
                <a:latin typeface="Calibri" pitchFamily="34" charset="0"/>
              </a:rPr>
              <a:t>über </a:t>
            </a:r>
          </a:p>
          <a:p>
            <a:pPr algn="ctr"/>
            <a:r>
              <a:rPr lang="de-DE" dirty="0">
                <a:solidFill>
                  <a:srgbClr val="003264"/>
                </a:solidFill>
                <a:latin typeface="Calibri" pitchFamily="34" charset="0"/>
              </a:rPr>
              <a:t>proximale (sichtbare) Merkmale</a:t>
            </a:r>
          </a:p>
        </p:txBody>
      </p:sp>
      <p:sp>
        <p:nvSpPr>
          <p:cNvPr id="14" name="Rectangle 4"/>
          <p:cNvSpPr>
            <a:spLocks noChangeArrowheads="1"/>
          </p:cNvSpPr>
          <p:nvPr/>
        </p:nvSpPr>
        <p:spPr bwMode="auto">
          <a:xfrm>
            <a:off x="179512" y="1031776"/>
            <a:ext cx="8380413" cy="381000"/>
          </a:xfrm>
          <a:prstGeom prst="rect">
            <a:avLst/>
          </a:prstGeom>
          <a:solidFill>
            <a:srgbClr val="FFFFFF"/>
          </a:solidFill>
          <a:ln>
            <a:noFill/>
          </a:ln>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eaLnBrk="1" hangingPunct="1">
              <a:buFont typeface="Times New Roman" pitchFamily="16" charset="0"/>
              <a:buNone/>
              <a:defRPr/>
            </a:pPr>
            <a:r>
              <a:rPr lang="de-DE" altLang="de-DE" sz="2300" b="1" dirty="0" smtClean="0">
                <a:solidFill>
                  <a:srgbClr val="003264"/>
                </a:solidFill>
                <a:latin typeface="+mn-lt"/>
              </a:rPr>
              <a:t>Linsenmodell nach Brunswick</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
          <p:cNvSpPr>
            <a:spLocks noChangeArrowheads="1"/>
          </p:cNvSpPr>
          <p:nvPr/>
        </p:nvSpPr>
        <p:spPr bwMode="auto">
          <a:xfrm>
            <a:off x="179512" y="3771900"/>
            <a:ext cx="2667000" cy="1295400"/>
          </a:xfrm>
          <a:prstGeom prst="rect">
            <a:avLst/>
          </a:prstGeom>
          <a:noFill/>
          <a:ln>
            <a:noFill/>
          </a:ln>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eaLnBrk="1" hangingPunct="1">
              <a:buFont typeface="Times New Roman" pitchFamily="16" charset="0"/>
              <a:buNone/>
              <a:defRPr/>
            </a:pPr>
            <a:r>
              <a:rPr lang="de-DE" altLang="de-DE" dirty="0" smtClean="0">
                <a:solidFill>
                  <a:srgbClr val="003264"/>
                </a:solidFill>
                <a:latin typeface="Calibri" pitchFamily="34" charset="0"/>
              </a:rPr>
              <a:t>mentale</a:t>
            </a:r>
          </a:p>
          <a:p>
            <a:pPr eaLnBrk="1" hangingPunct="1">
              <a:buFont typeface="Times New Roman" pitchFamily="16" charset="0"/>
              <a:buNone/>
              <a:defRPr/>
            </a:pPr>
            <a:r>
              <a:rPr lang="de-DE" altLang="de-DE" dirty="0" smtClean="0">
                <a:solidFill>
                  <a:srgbClr val="003264"/>
                </a:solidFill>
                <a:latin typeface="Calibri" pitchFamily="34" charset="0"/>
              </a:rPr>
              <a:t>Konstrukte</a:t>
            </a:r>
          </a:p>
        </p:txBody>
      </p:sp>
      <p:sp>
        <p:nvSpPr>
          <p:cNvPr id="34819" name="Oval 3"/>
          <p:cNvSpPr>
            <a:spLocks noChangeArrowheads="1"/>
          </p:cNvSpPr>
          <p:nvPr/>
        </p:nvSpPr>
        <p:spPr bwMode="auto">
          <a:xfrm>
            <a:off x="3592512" y="1600200"/>
            <a:ext cx="2157412" cy="4764088"/>
          </a:xfrm>
          <a:prstGeom prst="ellipse">
            <a:avLst/>
          </a:prstGeom>
          <a:solidFill>
            <a:srgbClr val="FFFFFF"/>
          </a:solidFill>
          <a:ln w="9360" cap="sq">
            <a:solidFill>
              <a:srgbClr val="000000"/>
            </a:solidFill>
            <a:miter lim="800000"/>
            <a:headEnd/>
            <a:tailEnd/>
          </a:ln>
        </p:spPr>
        <p:txBody>
          <a:bodyPr lIns="90000" tIns="46800" rIns="90000" bIns="46800"/>
          <a:lstStyle/>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b="1" dirty="0" smtClean="0">
              <a:solidFill>
                <a:srgbClr val="003264"/>
              </a:solidFill>
              <a:latin typeface="Calibri" pitchFamily="34" charset="0"/>
            </a:endParaRPr>
          </a:p>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b="1" dirty="0">
              <a:solidFill>
                <a:srgbClr val="003264"/>
              </a:solidFill>
              <a:latin typeface="Calibri" pitchFamily="34" charset="0"/>
            </a:endParaRPr>
          </a:p>
          <a:p>
            <a:pPr algn="ct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Wieso halten wir das Mädchen oder den Jungen für eher geeignet?</a:t>
            </a:r>
          </a:p>
        </p:txBody>
      </p:sp>
      <p:sp>
        <p:nvSpPr>
          <p:cNvPr id="64517" name="Rectangle 4"/>
          <p:cNvSpPr>
            <a:spLocks noChangeArrowheads="1"/>
          </p:cNvSpPr>
          <p:nvPr/>
        </p:nvSpPr>
        <p:spPr bwMode="auto">
          <a:xfrm>
            <a:off x="3995936" y="6300043"/>
            <a:ext cx="4140200" cy="441325"/>
          </a:xfrm>
          <a:prstGeom prst="rect">
            <a:avLst/>
          </a:prstGeom>
          <a:solidFill>
            <a:srgbClr val="FFFFFF">
              <a:alpha val="0"/>
            </a:srgbClr>
          </a:solidFill>
          <a:ln>
            <a:noFill/>
          </a:ln>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algn="r" eaLnBrk="1" hangingPunct="1">
              <a:buFont typeface="Times New Roman" pitchFamily="16" charset="0"/>
              <a:buNone/>
              <a:defRPr/>
            </a:pPr>
            <a:r>
              <a:rPr lang="de-DE" altLang="de-DE" sz="1200" dirty="0" smtClean="0">
                <a:solidFill>
                  <a:srgbClr val="003264"/>
                </a:solidFill>
                <a:latin typeface="Calibri" pitchFamily="34" charset="0"/>
              </a:rPr>
              <a:t>(nach: Kleber 1992, S. 132)</a:t>
            </a:r>
          </a:p>
          <a:p>
            <a:pPr algn="r" eaLnBrk="1" hangingPunct="1">
              <a:buFont typeface="Times New Roman" pitchFamily="16" charset="0"/>
              <a:buNone/>
              <a:defRPr/>
            </a:pPr>
            <a:endParaRPr lang="de-DE" altLang="de-DE" b="1" dirty="0" smtClean="0">
              <a:solidFill>
                <a:srgbClr val="003264"/>
              </a:solidFill>
              <a:latin typeface="+mn-lt"/>
            </a:endParaRPr>
          </a:p>
          <a:p>
            <a:pPr algn="r" eaLnBrk="1" hangingPunct="1">
              <a:buFont typeface="Times New Roman" pitchFamily="16" charset="0"/>
              <a:buNone/>
              <a:defRPr/>
            </a:pPr>
            <a:endParaRPr lang="de-DE" altLang="de-DE" b="1" dirty="0" smtClean="0">
              <a:solidFill>
                <a:srgbClr val="003264"/>
              </a:solidFill>
              <a:latin typeface="+mn-lt"/>
            </a:endParaRPr>
          </a:p>
        </p:txBody>
      </p:sp>
      <p:sp>
        <p:nvSpPr>
          <p:cNvPr id="64521" name="Line 8"/>
          <p:cNvSpPr>
            <a:spLocks noChangeShapeType="1"/>
          </p:cNvSpPr>
          <p:nvPr/>
        </p:nvSpPr>
        <p:spPr bwMode="auto">
          <a:xfrm flipV="1">
            <a:off x="1295399" y="1725613"/>
            <a:ext cx="2808288" cy="2379662"/>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64522" name="Line 9"/>
          <p:cNvSpPr>
            <a:spLocks noChangeShapeType="1"/>
          </p:cNvSpPr>
          <p:nvPr/>
        </p:nvSpPr>
        <p:spPr bwMode="auto">
          <a:xfrm>
            <a:off x="1295399" y="4103688"/>
            <a:ext cx="2808288" cy="2087562"/>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64523" name="Line 10"/>
          <p:cNvSpPr>
            <a:spLocks noChangeShapeType="1"/>
          </p:cNvSpPr>
          <p:nvPr/>
        </p:nvSpPr>
        <p:spPr bwMode="auto">
          <a:xfrm>
            <a:off x="1368424" y="4103688"/>
            <a:ext cx="2160588" cy="1587"/>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12" name="Line 9"/>
          <p:cNvSpPr>
            <a:spLocks noChangeShapeType="1"/>
          </p:cNvSpPr>
          <p:nvPr/>
        </p:nvSpPr>
        <p:spPr bwMode="auto">
          <a:xfrm>
            <a:off x="5245099" y="1752600"/>
            <a:ext cx="2286000" cy="1981200"/>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13" name="Line 11"/>
          <p:cNvSpPr>
            <a:spLocks noChangeShapeType="1"/>
          </p:cNvSpPr>
          <p:nvPr/>
        </p:nvSpPr>
        <p:spPr bwMode="auto">
          <a:xfrm>
            <a:off x="5832474" y="4103688"/>
            <a:ext cx="1774825" cy="11112"/>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15" name="Line 10"/>
          <p:cNvSpPr>
            <a:spLocks noChangeShapeType="1"/>
          </p:cNvSpPr>
          <p:nvPr/>
        </p:nvSpPr>
        <p:spPr bwMode="auto">
          <a:xfrm flipV="1">
            <a:off x="5321299" y="4419600"/>
            <a:ext cx="2236788" cy="1828800"/>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14" name="Rectangle 2"/>
          <p:cNvSpPr>
            <a:spLocks noChangeArrowheads="1"/>
          </p:cNvSpPr>
          <p:nvPr/>
        </p:nvSpPr>
        <p:spPr bwMode="auto">
          <a:xfrm>
            <a:off x="7308849" y="3911600"/>
            <a:ext cx="1512888" cy="381000"/>
          </a:xfrm>
          <a:prstGeom prst="rect">
            <a:avLst/>
          </a:prstGeom>
          <a:solidFill>
            <a:srgbClr val="FFFFFF">
              <a:alpha val="0"/>
            </a:srgbClr>
          </a:solidFill>
          <a:ln>
            <a:noFill/>
          </a:ln>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algn="ctr" eaLnBrk="1" hangingPunct="1">
              <a:buFont typeface="Times New Roman" pitchFamily="16" charset="0"/>
              <a:buNone/>
              <a:defRPr/>
            </a:pPr>
            <a:r>
              <a:rPr lang="de-DE" altLang="de-DE" dirty="0" smtClean="0">
                <a:solidFill>
                  <a:srgbClr val="003264"/>
                </a:solidFill>
                <a:latin typeface="Calibri" pitchFamily="34" charset="0"/>
              </a:rPr>
              <a:t>Urteil</a:t>
            </a:r>
          </a:p>
          <a:p>
            <a:pPr algn="ctr" eaLnBrk="1" hangingPunct="1">
              <a:buFont typeface="Times New Roman" pitchFamily="16" charset="0"/>
              <a:buNone/>
              <a:defRPr/>
            </a:pPr>
            <a:endParaRPr lang="de-DE" altLang="de-DE" sz="2000" b="1" dirty="0" smtClean="0">
              <a:solidFill>
                <a:srgbClr val="003264"/>
              </a:solidFill>
              <a:latin typeface="+mn-lt"/>
            </a:endParaRPr>
          </a:p>
        </p:txBody>
      </p:sp>
      <p:sp>
        <p:nvSpPr>
          <p:cNvPr id="16" name="Rectangle 4"/>
          <p:cNvSpPr>
            <a:spLocks noChangeArrowheads="1"/>
          </p:cNvSpPr>
          <p:nvPr/>
        </p:nvSpPr>
        <p:spPr bwMode="auto">
          <a:xfrm>
            <a:off x="179512" y="1031776"/>
            <a:ext cx="8380413" cy="381000"/>
          </a:xfrm>
          <a:prstGeom prst="rect">
            <a:avLst/>
          </a:prstGeom>
          <a:solidFill>
            <a:srgbClr val="FFFFFF"/>
          </a:solidFill>
          <a:ln>
            <a:noFill/>
          </a:ln>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eaLnBrk="1" hangingPunct="1">
              <a:buFont typeface="Times New Roman" pitchFamily="16" charset="0"/>
              <a:buNone/>
              <a:defRPr/>
            </a:pPr>
            <a:r>
              <a:rPr lang="de-DE" altLang="de-DE" sz="2300" b="1" dirty="0" smtClean="0">
                <a:solidFill>
                  <a:srgbClr val="003264"/>
                </a:solidFill>
                <a:latin typeface="+mn-lt"/>
              </a:rPr>
              <a:t>Linse für die Wahrnehmungsübung (vgl. Folie 14)</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1"/>
          <p:cNvSpPr>
            <a:spLocks noGrp="1"/>
          </p:cNvSpPr>
          <p:nvPr>
            <p:ph type="title"/>
          </p:nvPr>
        </p:nvSpPr>
        <p:spPr/>
        <p:txBody>
          <a:bodyPr/>
          <a:lstStyle/>
          <a:p>
            <a:r>
              <a:rPr lang="de-DE" dirty="0" smtClean="0">
                <a:ea typeface="ＭＳ Ｐゴシック" pitchFamily="34" charset="-128"/>
              </a:rPr>
              <a:t>Merkmalslinse (auf einer „impliziten Theorie</a:t>
            </a:r>
            <a:r>
              <a:rPr lang="de-DE" altLang="de-DE" dirty="0" smtClean="0">
                <a:ea typeface="ＭＳ Ｐゴシック" pitchFamily="34" charset="-128"/>
              </a:rPr>
              <a:t>“</a:t>
            </a:r>
            <a:r>
              <a:rPr lang="de-DE" dirty="0" smtClean="0">
                <a:ea typeface="ＭＳ Ｐゴシック" pitchFamily="34" charset="-128"/>
              </a:rPr>
              <a:t> beruhend) </a:t>
            </a:r>
          </a:p>
        </p:txBody>
      </p:sp>
      <p:sp>
        <p:nvSpPr>
          <p:cNvPr id="66564" name="Rectangle 2"/>
          <p:cNvSpPr>
            <a:spLocks noChangeArrowheads="1"/>
          </p:cNvSpPr>
          <p:nvPr/>
        </p:nvSpPr>
        <p:spPr bwMode="auto">
          <a:xfrm>
            <a:off x="7326313" y="3810000"/>
            <a:ext cx="1512887" cy="381000"/>
          </a:xfrm>
          <a:prstGeom prst="rect">
            <a:avLst/>
          </a:prstGeom>
          <a:solidFill>
            <a:srgbClr val="FFFFFF">
              <a:alpha val="0"/>
            </a:srgbClr>
          </a:solidFill>
          <a:ln>
            <a:noFill/>
          </a:ln>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algn="ctr" eaLnBrk="1" hangingPunct="1">
              <a:buFont typeface="Times New Roman" pitchFamily="16" charset="0"/>
              <a:buNone/>
              <a:defRPr/>
            </a:pPr>
            <a:r>
              <a:rPr lang="de-DE" altLang="de-DE" dirty="0" smtClean="0">
                <a:solidFill>
                  <a:srgbClr val="003264"/>
                </a:solidFill>
                <a:latin typeface="+mn-lt"/>
              </a:rPr>
              <a:t>Urteil der Lehrperson</a:t>
            </a:r>
          </a:p>
          <a:p>
            <a:pPr algn="ctr" eaLnBrk="1" hangingPunct="1">
              <a:buFont typeface="Times New Roman" pitchFamily="16" charset="0"/>
              <a:buNone/>
              <a:defRPr/>
            </a:pPr>
            <a:endParaRPr lang="de-DE" altLang="de-DE" b="1" dirty="0" smtClean="0">
              <a:solidFill>
                <a:srgbClr val="003264"/>
              </a:solidFill>
              <a:latin typeface="+mn-lt"/>
            </a:endParaRPr>
          </a:p>
        </p:txBody>
      </p:sp>
      <p:sp>
        <p:nvSpPr>
          <p:cNvPr id="35844" name="Oval 3"/>
          <p:cNvSpPr>
            <a:spLocks noChangeArrowheads="1"/>
          </p:cNvSpPr>
          <p:nvPr/>
        </p:nvSpPr>
        <p:spPr bwMode="auto">
          <a:xfrm>
            <a:off x="3376613" y="1600200"/>
            <a:ext cx="2157412" cy="4764088"/>
          </a:xfrm>
          <a:prstGeom prst="ellipse">
            <a:avLst/>
          </a:prstGeom>
          <a:solidFill>
            <a:srgbClr val="FFFFFF"/>
          </a:solidFill>
          <a:ln w="9360" cap="sq">
            <a:solidFill>
              <a:srgbClr val="000000"/>
            </a:solidFill>
            <a:miter lim="800000"/>
            <a:headEnd/>
            <a:tailEnd/>
          </a:ln>
        </p:spPr>
        <p:txBody>
          <a:bodyPr lIns="90000" tIns="46800" rIns="90000" bIns="46800"/>
          <a:lstStyle/>
          <a:p>
            <a:pPr algn="ctr" eaLnBrk="1" hangingPunct="1">
              <a:spcAft>
                <a:spcPts val="90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wacher Gesichtsaus-druck</a:t>
            </a:r>
          </a:p>
          <a:p>
            <a:pPr algn="ctr" eaLnBrk="1" hangingPunct="1">
              <a:spcAft>
                <a:spcPts val="90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ordentliche Arbeitsweise</a:t>
            </a:r>
          </a:p>
          <a:p>
            <a:pPr algn="ctr" eaLnBrk="1" hangingPunct="1">
              <a:spcAft>
                <a:spcPts val="90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geordnetes Elternhaus</a:t>
            </a:r>
          </a:p>
          <a:p>
            <a:pPr algn="ctr" eaLnBrk="1" hangingPunct="1">
              <a:spcAft>
                <a:spcPts val="90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Durch-setzungs-vermögen</a:t>
            </a:r>
          </a:p>
          <a:p>
            <a:pPr algn="ctr" eaLnBrk="1" hangingPunct="1">
              <a:spcAft>
                <a:spcPts val="90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hohe Stirn</a:t>
            </a:r>
          </a:p>
        </p:txBody>
      </p:sp>
      <p:sp>
        <p:nvSpPr>
          <p:cNvPr id="66567" name="Rectangle 6"/>
          <p:cNvSpPr>
            <a:spLocks noChangeArrowheads="1"/>
          </p:cNvSpPr>
          <p:nvPr/>
        </p:nvSpPr>
        <p:spPr bwMode="auto">
          <a:xfrm>
            <a:off x="4067944" y="6300043"/>
            <a:ext cx="4140200" cy="441325"/>
          </a:xfrm>
          <a:prstGeom prst="rect">
            <a:avLst/>
          </a:prstGeom>
          <a:solidFill>
            <a:srgbClr val="FFFFFF">
              <a:alpha val="0"/>
            </a:srgbClr>
          </a:solidFill>
          <a:ln>
            <a:noFill/>
          </a:ln>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algn="r" eaLnBrk="1" hangingPunct="1">
              <a:buFont typeface="Times New Roman" pitchFamily="16" charset="0"/>
              <a:buNone/>
              <a:defRPr/>
            </a:pPr>
            <a:r>
              <a:rPr lang="de-DE" altLang="de-DE" sz="1200" dirty="0" smtClean="0">
                <a:solidFill>
                  <a:srgbClr val="003264"/>
                </a:solidFill>
                <a:latin typeface="Calibri" pitchFamily="34" charset="0"/>
              </a:rPr>
              <a:t>(nach: Kleber 1992, S. 132)</a:t>
            </a:r>
          </a:p>
          <a:p>
            <a:pPr algn="r" eaLnBrk="1" hangingPunct="1">
              <a:buFont typeface="Times New Roman" pitchFamily="16" charset="0"/>
              <a:buNone/>
              <a:defRPr/>
            </a:pPr>
            <a:endParaRPr lang="de-DE" altLang="de-DE" b="1" dirty="0" smtClean="0">
              <a:solidFill>
                <a:srgbClr val="003264"/>
              </a:solidFill>
              <a:latin typeface="+mn-lt"/>
            </a:endParaRPr>
          </a:p>
          <a:p>
            <a:pPr algn="r" eaLnBrk="1" hangingPunct="1">
              <a:buFont typeface="Times New Roman" pitchFamily="16" charset="0"/>
              <a:buNone/>
              <a:defRPr/>
            </a:pPr>
            <a:endParaRPr lang="de-DE" altLang="de-DE" b="1" dirty="0" smtClean="0">
              <a:solidFill>
                <a:srgbClr val="003264"/>
              </a:solidFill>
              <a:latin typeface="+mn-lt"/>
            </a:endParaRPr>
          </a:p>
        </p:txBody>
      </p:sp>
      <p:sp>
        <p:nvSpPr>
          <p:cNvPr id="66571" name="Line 10"/>
          <p:cNvSpPr>
            <a:spLocks noChangeShapeType="1"/>
          </p:cNvSpPr>
          <p:nvPr/>
        </p:nvSpPr>
        <p:spPr bwMode="auto">
          <a:xfrm flipV="1">
            <a:off x="1079500" y="1725613"/>
            <a:ext cx="2808288" cy="2379662"/>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66572" name="Line 11"/>
          <p:cNvSpPr>
            <a:spLocks noChangeShapeType="1"/>
          </p:cNvSpPr>
          <p:nvPr/>
        </p:nvSpPr>
        <p:spPr bwMode="auto">
          <a:xfrm>
            <a:off x="1079500" y="4103688"/>
            <a:ext cx="2808288" cy="2087562"/>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66573" name="Line 12"/>
          <p:cNvSpPr>
            <a:spLocks noChangeShapeType="1"/>
          </p:cNvSpPr>
          <p:nvPr/>
        </p:nvSpPr>
        <p:spPr bwMode="auto">
          <a:xfrm>
            <a:off x="1152525" y="4103688"/>
            <a:ext cx="2160588" cy="1587"/>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14" name="Rectangle 1"/>
          <p:cNvSpPr>
            <a:spLocks noChangeArrowheads="1"/>
          </p:cNvSpPr>
          <p:nvPr/>
        </p:nvSpPr>
        <p:spPr bwMode="auto">
          <a:xfrm>
            <a:off x="304800" y="3810000"/>
            <a:ext cx="2667000" cy="1295400"/>
          </a:xfrm>
          <a:prstGeom prst="rect">
            <a:avLst/>
          </a:prstGeom>
          <a:noFill/>
          <a:ln>
            <a:noFill/>
          </a:ln>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eaLnBrk="1" hangingPunct="1">
              <a:buFont typeface="Times New Roman" pitchFamily="16" charset="0"/>
              <a:buNone/>
              <a:defRPr/>
            </a:pPr>
            <a:r>
              <a:rPr lang="de-DE" altLang="de-DE" dirty="0" smtClean="0">
                <a:solidFill>
                  <a:srgbClr val="003264"/>
                </a:solidFill>
                <a:latin typeface="Calibri" pitchFamily="34" charset="0"/>
              </a:rPr>
              <a:t>Intel-</a:t>
            </a:r>
          </a:p>
          <a:p>
            <a:pPr eaLnBrk="1" hangingPunct="1">
              <a:buFont typeface="Times New Roman" pitchFamily="16" charset="0"/>
              <a:buNone/>
              <a:defRPr/>
            </a:pPr>
            <a:r>
              <a:rPr lang="de-DE" altLang="de-DE" dirty="0" smtClean="0">
                <a:solidFill>
                  <a:srgbClr val="003264"/>
                </a:solidFill>
                <a:latin typeface="Calibri" pitchFamily="34" charset="0"/>
              </a:rPr>
              <a:t>ligenz</a:t>
            </a:r>
          </a:p>
        </p:txBody>
      </p:sp>
      <p:sp>
        <p:nvSpPr>
          <p:cNvPr id="15" name="Line 9"/>
          <p:cNvSpPr>
            <a:spLocks noChangeShapeType="1"/>
          </p:cNvSpPr>
          <p:nvPr/>
        </p:nvSpPr>
        <p:spPr bwMode="auto">
          <a:xfrm>
            <a:off x="5029200" y="1752600"/>
            <a:ext cx="2286000" cy="1981200"/>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16" name="Line 11"/>
          <p:cNvSpPr>
            <a:spLocks noChangeShapeType="1"/>
          </p:cNvSpPr>
          <p:nvPr/>
        </p:nvSpPr>
        <p:spPr bwMode="auto">
          <a:xfrm>
            <a:off x="5616575" y="4103688"/>
            <a:ext cx="1774825" cy="11112"/>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17" name="Line 10"/>
          <p:cNvSpPr>
            <a:spLocks noChangeShapeType="1"/>
          </p:cNvSpPr>
          <p:nvPr/>
        </p:nvSpPr>
        <p:spPr bwMode="auto">
          <a:xfrm flipV="1">
            <a:off x="5105400" y="4419600"/>
            <a:ext cx="2236788" cy="1828800"/>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el 1"/>
          <p:cNvSpPr>
            <a:spLocks noGrp="1"/>
          </p:cNvSpPr>
          <p:nvPr>
            <p:ph type="title"/>
          </p:nvPr>
        </p:nvSpPr>
        <p:spPr/>
        <p:txBody>
          <a:bodyPr/>
          <a:lstStyle/>
          <a:p>
            <a:r>
              <a:rPr lang="de-DE" dirty="0" smtClean="0">
                <a:ea typeface="ＭＳ Ｐゴシック" pitchFamily="34" charset="-128"/>
              </a:rPr>
              <a:t>Merkmalslinse (auf psychologisch fundierten</a:t>
            </a:r>
            <a:br>
              <a:rPr lang="de-DE" dirty="0" smtClean="0">
                <a:ea typeface="ＭＳ Ｐゴシック" pitchFamily="34" charset="-128"/>
              </a:rPr>
            </a:br>
            <a:r>
              <a:rPr lang="de-DE" dirty="0" smtClean="0">
                <a:ea typeface="ＭＳ Ｐゴシック" pitchFamily="34" charset="-128"/>
              </a:rPr>
              <a:t>Merkmalen von Intelligenz [hier Hochbegabung] beruhend)</a:t>
            </a:r>
          </a:p>
        </p:txBody>
      </p:sp>
      <p:sp>
        <p:nvSpPr>
          <p:cNvPr id="67588" name="Rectangle 2"/>
          <p:cNvSpPr>
            <a:spLocks noChangeArrowheads="1"/>
          </p:cNvSpPr>
          <p:nvPr/>
        </p:nvSpPr>
        <p:spPr bwMode="auto">
          <a:xfrm>
            <a:off x="7326313" y="4114800"/>
            <a:ext cx="1512887" cy="381000"/>
          </a:xfrm>
          <a:prstGeom prst="rect">
            <a:avLst/>
          </a:prstGeom>
          <a:solidFill>
            <a:srgbClr val="FFFFFF">
              <a:alpha val="0"/>
            </a:srgbClr>
          </a:solidFill>
          <a:ln>
            <a:noFill/>
          </a:ln>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algn="ctr" eaLnBrk="1" hangingPunct="1">
              <a:buFont typeface="Times New Roman" pitchFamily="16" charset="0"/>
              <a:buNone/>
              <a:defRPr/>
            </a:pPr>
            <a:r>
              <a:rPr lang="de-DE" altLang="de-DE" dirty="0" smtClean="0">
                <a:solidFill>
                  <a:srgbClr val="003264"/>
                </a:solidFill>
                <a:latin typeface="+mn-lt"/>
              </a:rPr>
              <a:t>Urteil der Lehrperson</a:t>
            </a:r>
          </a:p>
          <a:p>
            <a:pPr algn="ctr" eaLnBrk="1" hangingPunct="1">
              <a:buFont typeface="Times New Roman" pitchFamily="16" charset="0"/>
              <a:buNone/>
              <a:defRPr/>
            </a:pPr>
            <a:endParaRPr lang="de-DE" altLang="de-DE" b="1" dirty="0" smtClean="0">
              <a:solidFill>
                <a:srgbClr val="003264"/>
              </a:solidFill>
              <a:latin typeface="+mn-lt"/>
            </a:endParaRPr>
          </a:p>
        </p:txBody>
      </p:sp>
      <p:sp>
        <p:nvSpPr>
          <p:cNvPr id="36868" name="Oval 3"/>
          <p:cNvSpPr>
            <a:spLocks noChangeArrowheads="1"/>
          </p:cNvSpPr>
          <p:nvPr/>
        </p:nvSpPr>
        <p:spPr bwMode="auto">
          <a:xfrm>
            <a:off x="3386138" y="1756617"/>
            <a:ext cx="2157412" cy="4764088"/>
          </a:xfrm>
          <a:prstGeom prst="ellipse">
            <a:avLst/>
          </a:prstGeom>
          <a:solidFill>
            <a:srgbClr val="FFFFFF"/>
          </a:solidFill>
          <a:ln w="9360" cap="sq">
            <a:solidFill>
              <a:srgbClr val="000000"/>
            </a:solidFill>
            <a:miter lim="800000"/>
            <a:headEnd/>
            <a:tailEnd/>
          </a:ln>
        </p:spPr>
        <p:txBody>
          <a:bodyPr lIns="90000" tIns="46800" rIns="90000" bIns="46800"/>
          <a:lstStyle/>
          <a:p>
            <a:pPr algn="ctr" eaLnBrk="1" hangingPunct="1">
              <a:spcAft>
                <a:spcPts val="90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Informationen schnell </a:t>
            </a:r>
            <a:r>
              <a:rPr lang="de-DE" dirty="0" err="1">
                <a:solidFill>
                  <a:srgbClr val="003264"/>
                </a:solidFill>
                <a:latin typeface="Calibri" pitchFamily="34" charset="0"/>
              </a:rPr>
              <a:t>verar-beiten</a:t>
            </a:r>
            <a:r>
              <a:rPr lang="de-DE" dirty="0">
                <a:solidFill>
                  <a:srgbClr val="003264"/>
                </a:solidFill>
                <a:latin typeface="Calibri" pitchFamily="34" charset="0"/>
              </a:rPr>
              <a:t> </a:t>
            </a:r>
            <a:r>
              <a:rPr lang="de-DE" dirty="0" smtClean="0">
                <a:solidFill>
                  <a:srgbClr val="003264"/>
                </a:solidFill>
                <a:latin typeface="Calibri" pitchFamily="34" charset="0"/>
              </a:rPr>
              <a:t>können neue</a:t>
            </a:r>
            <a:r>
              <a:rPr lang="de-DE" dirty="0">
                <a:solidFill>
                  <a:srgbClr val="003264"/>
                </a:solidFill>
                <a:latin typeface="Calibri" pitchFamily="34" charset="0"/>
              </a:rPr>
              <a:t>, unbe-kannte Aufgaben lösen </a:t>
            </a:r>
            <a:r>
              <a:rPr lang="de-DE" dirty="0" smtClean="0">
                <a:solidFill>
                  <a:srgbClr val="003264"/>
                </a:solidFill>
                <a:latin typeface="Calibri" pitchFamily="34" charset="0"/>
              </a:rPr>
              <a:t>können, abstrahieren können, genau </a:t>
            </a:r>
            <a:r>
              <a:rPr lang="de-DE" dirty="0" err="1">
                <a:solidFill>
                  <a:srgbClr val="003264"/>
                </a:solidFill>
                <a:latin typeface="Calibri" pitchFamily="34" charset="0"/>
              </a:rPr>
              <a:t>beob</a:t>
            </a:r>
            <a:r>
              <a:rPr lang="de-DE" dirty="0">
                <a:solidFill>
                  <a:srgbClr val="003264"/>
                </a:solidFill>
                <a:latin typeface="Calibri" pitchFamily="34" charset="0"/>
              </a:rPr>
              <a:t>-achten </a:t>
            </a:r>
            <a:r>
              <a:rPr lang="de-DE" dirty="0" smtClean="0">
                <a:solidFill>
                  <a:srgbClr val="003264"/>
                </a:solidFill>
                <a:latin typeface="Calibri" pitchFamily="34" charset="0"/>
              </a:rPr>
              <a:t>können, kritisch </a:t>
            </a:r>
            <a:r>
              <a:rPr lang="de-DE" dirty="0">
                <a:solidFill>
                  <a:srgbClr val="003264"/>
                </a:solidFill>
                <a:latin typeface="Calibri" pitchFamily="34" charset="0"/>
              </a:rPr>
              <a:t>und unabhängig denken können</a:t>
            </a:r>
          </a:p>
        </p:txBody>
      </p:sp>
      <p:sp>
        <p:nvSpPr>
          <p:cNvPr id="67594" name="Line 9"/>
          <p:cNvSpPr>
            <a:spLocks noChangeShapeType="1"/>
          </p:cNvSpPr>
          <p:nvPr/>
        </p:nvSpPr>
        <p:spPr bwMode="auto">
          <a:xfrm flipV="1">
            <a:off x="1079500" y="2043113"/>
            <a:ext cx="2808288" cy="2379662"/>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67595" name="Line 10"/>
          <p:cNvSpPr>
            <a:spLocks noChangeShapeType="1"/>
          </p:cNvSpPr>
          <p:nvPr/>
        </p:nvSpPr>
        <p:spPr bwMode="auto">
          <a:xfrm>
            <a:off x="1079500" y="4421188"/>
            <a:ext cx="2808288" cy="2087562"/>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67596" name="Line 11"/>
          <p:cNvSpPr>
            <a:spLocks noChangeShapeType="1"/>
          </p:cNvSpPr>
          <p:nvPr/>
        </p:nvSpPr>
        <p:spPr bwMode="auto">
          <a:xfrm>
            <a:off x="1152525" y="4421188"/>
            <a:ext cx="2160588" cy="1587"/>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13" name="Rectangle 1"/>
          <p:cNvSpPr>
            <a:spLocks noChangeArrowheads="1"/>
          </p:cNvSpPr>
          <p:nvPr/>
        </p:nvSpPr>
        <p:spPr bwMode="auto">
          <a:xfrm>
            <a:off x="304800" y="4114800"/>
            <a:ext cx="2667000" cy="1295400"/>
          </a:xfrm>
          <a:prstGeom prst="rect">
            <a:avLst/>
          </a:prstGeom>
          <a:noFill/>
          <a:ln>
            <a:noFill/>
          </a:ln>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eaLnBrk="1" hangingPunct="1">
              <a:buFont typeface="Times New Roman" pitchFamily="16" charset="0"/>
              <a:buNone/>
              <a:defRPr/>
            </a:pPr>
            <a:r>
              <a:rPr lang="de-DE" altLang="de-DE" dirty="0" smtClean="0">
                <a:solidFill>
                  <a:srgbClr val="003264"/>
                </a:solidFill>
                <a:latin typeface="+mn-lt"/>
              </a:rPr>
              <a:t>Intel-</a:t>
            </a:r>
          </a:p>
          <a:p>
            <a:pPr eaLnBrk="1" hangingPunct="1">
              <a:buFont typeface="Times New Roman" pitchFamily="16" charset="0"/>
              <a:buNone/>
              <a:defRPr/>
            </a:pPr>
            <a:r>
              <a:rPr lang="de-DE" altLang="de-DE" dirty="0" smtClean="0">
                <a:solidFill>
                  <a:srgbClr val="003264"/>
                </a:solidFill>
                <a:latin typeface="+mn-lt"/>
              </a:rPr>
              <a:t>ligenz</a:t>
            </a:r>
          </a:p>
        </p:txBody>
      </p:sp>
      <p:sp>
        <p:nvSpPr>
          <p:cNvPr id="14" name="Line 9"/>
          <p:cNvSpPr>
            <a:spLocks noChangeShapeType="1"/>
          </p:cNvSpPr>
          <p:nvPr/>
        </p:nvSpPr>
        <p:spPr bwMode="auto">
          <a:xfrm>
            <a:off x="5029200" y="2057400"/>
            <a:ext cx="2286000" cy="1981200"/>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15" name="Line 11"/>
          <p:cNvSpPr>
            <a:spLocks noChangeShapeType="1"/>
          </p:cNvSpPr>
          <p:nvPr/>
        </p:nvSpPr>
        <p:spPr bwMode="auto">
          <a:xfrm>
            <a:off x="5616575" y="4408488"/>
            <a:ext cx="1774825" cy="11112"/>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16" name="Line 10"/>
          <p:cNvSpPr>
            <a:spLocks noChangeShapeType="1"/>
          </p:cNvSpPr>
          <p:nvPr/>
        </p:nvSpPr>
        <p:spPr bwMode="auto">
          <a:xfrm flipV="1">
            <a:off x="5105400" y="4724400"/>
            <a:ext cx="2236788" cy="1828800"/>
          </a:xfrm>
          <a:prstGeom prst="line">
            <a:avLst/>
          </a:prstGeom>
          <a:noFill/>
          <a:ln w="9525">
            <a:solidFill>
              <a:srgbClr val="000000"/>
            </a:solidFill>
            <a:round/>
            <a:headEnd/>
            <a:tailEnd type="triangle" w="med" len="med"/>
          </a:ln>
          <a:extLst/>
        </p:spPr>
        <p:txBody>
          <a:bodyPr/>
          <a:lstStyle/>
          <a:p>
            <a:pPr>
              <a:buFont typeface="Times New Roman" pitchFamily="16" charset="0"/>
              <a:buNone/>
              <a:defRPr/>
            </a:pPr>
            <a:endParaRPr lang="de-DE" dirty="0">
              <a:solidFill>
                <a:srgbClr val="003264"/>
              </a:solidFill>
              <a:latin typeface="+mn-lt"/>
              <a:ea typeface="+mn-ea"/>
            </a:endParaRPr>
          </a:p>
        </p:txBody>
      </p:sp>
      <p:sp>
        <p:nvSpPr>
          <p:cNvPr id="12" name="Rectangle 6"/>
          <p:cNvSpPr>
            <a:spLocks noChangeArrowheads="1"/>
          </p:cNvSpPr>
          <p:nvPr/>
        </p:nvSpPr>
        <p:spPr bwMode="auto">
          <a:xfrm>
            <a:off x="4427984" y="6300043"/>
            <a:ext cx="4140200" cy="441325"/>
          </a:xfrm>
          <a:prstGeom prst="rect">
            <a:avLst/>
          </a:prstGeom>
          <a:solidFill>
            <a:srgbClr val="FFFFFF">
              <a:alpha val="0"/>
            </a:srgbClr>
          </a:solidFill>
          <a:ln>
            <a:noFill/>
          </a:ln>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Calibri" panose="020F0502020204030204" pitchFamily="34" charset="0"/>
                <a:cs typeface="Calibri" panose="020F0502020204030204" pitchFamily="34" charset="0"/>
              </a:defRPr>
            </a:lvl9pPr>
          </a:lstStyle>
          <a:p>
            <a:pPr algn="r" eaLnBrk="1" hangingPunct="1">
              <a:buFont typeface="Times New Roman" pitchFamily="16" charset="0"/>
              <a:buNone/>
              <a:defRPr/>
            </a:pPr>
            <a:r>
              <a:rPr lang="de-DE" altLang="de-DE" sz="1200" dirty="0" smtClean="0">
                <a:solidFill>
                  <a:srgbClr val="003264"/>
                </a:solidFill>
                <a:latin typeface="Calibri" pitchFamily="34" charset="0"/>
              </a:rPr>
              <a:t>(nach: Kleber 1992, S. 131)</a:t>
            </a:r>
          </a:p>
          <a:p>
            <a:pPr algn="r" eaLnBrk="1" hangingPunct="1">
              <a:buFont typeface="Times New Roman" pitchFamily="16" charset="0"/>
              <a:buNone/>
              <a:defRPr/>
            </a:pPr>
            <a:endParaRPr lang="de-DE" altLang="de-DE" b="1" dirty="0" smtClean="0">
              <a:solidFill>
                <a:srgbClr val="003264"/>
              </a:solidFill>
              <a:latin typeface="+mn-lt"/>
            </a:endParaRPr>
          </a:p>
          <a:p>
            <a:pPr algn="r" eaLnBrk="1" hangingPunct="1">
              <a:buFont typeface="Times New Roman" pitchFamily="16" charset="0"/>
              <a:buNone/>
              <a:defRPr/>
            </a:pPr>
            <a:endParaRPr lang="de-DE" altLang="de-DE" b="1" dirty="0" smtClean="0">
              <a:solidFill>
                <a:srgbClr val="003264"/>
              </a:solidFill>
              <a:latin typeface="+mn-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1"/>
          <p:cNvSpPr txBox="1">
            <a:spLocks noChangeArrowheads="1"/>
          </p:cNvSpPr>
          <p:nvPr/>
        </p:nvSpPr>
        <p:spPr bwMode="auto">
          <a:xfrm>
            <a:off x="5105400" y="1524000"/>
            <a:ext cx="3657600" cy="4495800"/>
          </a:xfrm>
          <a:prstGeom prst="rect">
            <a:avLst/>
          </a:prstGeom>
          <a:noFill/>
          <a:ln w="9525">
            <a:noFill/>
            <a:round/>
            <a:headEnd/>
            <a:tailEnd/>
          </a:ln>
        </p:spPr>
        <p:txBody>
          <a:bodyPr lIns="0" tIns="0" rIns="0" bIns="0"/>
          <a:lstStyle/>
          <a:p>
            <a:pPr>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endParaRPr lang="de-DE" dirty="0">
              <a:solidFill>
                <a:srgbClr val="003264"/>
              </a:solidFill>
              <a:latin typeface="Calibri" pitchFamily="34" charset="0"/>
            </a:endParaRPr>
          </a:p>
          <a:p>
            <a:pPr>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endParaRPr lang="de-DE" dirty="0">
              <a:solidFill>
                <a:srgbClr val="003264"/>
              </a:solidFill>
              <a:latin typeface="Calibri" pitchFamily="34" charset="0"/>
            </a:endParaRPr>
          </a:p>
          <a:p>
            <a:pPr>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r>
              <a:rPr lang="de-DE" dirty="0">
                <a:solidFill>
                  <a:srgbClr val="003264"/>
                </a:solidFill>
                <a:latin typeface="Calibri" pitchFamily="34" charset="0"/>
              </a:rPr>
              <a:t> </a:t>
            </a:r>
          </a:p>
          <a:p>
            <a:pPr>
              <a:buClrTx/>
              <a:buFontTx/>
              <a:buNone/>
              <a:tabLst>
                <a:tab pos="0" algn="l"/>
                <a:tab pos="722313" algn="l"/>
                <a:tab pos="1636713" algn="l"/>
                <a:tab pos="2551113" algn="l"/>
                <a:tab pos="3465513" algn="l"/>
                <a:tab pos="4379913" algn="l"/>
                <a:tab pos="5294313" algn="l"/>
                <a:tab pos="6208713" algn="l"/>
                <a:tab pos="7123113" algn="l"/>
                <a:tab pos="8037513" algn="l"/>
                <a:tab pos="8951913" algn="l"/>
                <a:tab pos="9866313" algn="l"/>
              </a:tabLst>
            </a:pPr>
            <a:endParaRPr lang="de-DE" dirty="0">
              <a:solidFill>
                <a:srgbClr val="003264"/>
              </a:solidFill>
              <a:latin typeface="Calibri" pitchFamily="34" charset="0"/>
            </a:endParaRPr>
          </a:p>
        </p:txBody>
      </p:sp>
      <p:pic>
        <p:nvPicPr>
          <p:cNvPr id="37891" name="Picture 2"/>
          <p:cNvPicPr>
            <a:picLocks noChangeAspect="1" noChangeArrowheads="1"/>
          </p:cNvPicPr>
          <p:nvPr/>
        </p:nvPicPr>
        <p:blipFill>
          <a:blip r:embed="rId3" cstate="print"/>
          <a:srcRect/>
          <a:stretch>
            <a:fillRect/>
          </a:stretch>
        </p:blipFill>
        <p:spPr bwMode="auto">
          <a:xfrm>
            <a:off x="-1219200" y="0"/>
            <a:ext cx="10515600" cy="7010400"/>
          </a:xfrm>
          <a:prstGeom prst="rect">
            <a:avLst/>
          </a:prstGeom>
          <a:noFill/>
          <a:ln w="9525">
            <a:noFill/>
            <a:round/>
            <a:headEnd/>
            <a:tailEnd/>
          </a:ln>
        </p:spPr>
      </p:pic>
      <p:sp>
        <p:nvSpPr>
          <p:cNvPr id="37892" name="Text Box 3"/>
          <p:cNvSpPr txBox="1">
            <a:spLocks noChangeArrowheads="1"/>
          </p:cNvSpPr>
          <p:nvPr/>
        </p:nvSpPr>
        <p:spPr bwMode="auto">
          <a:xfrm>
            <a:off x="179512" y="2204864"/>
            <a:ext cx="7939087" cy="1828800"/>
          </a:xfrm>
          <a:prstGeom prst="rect">
            <a:avLst/>
          </a:prstGeom>
          <a:noFill/>
          <a:ln w="9525">
            <a:noFill/>
            <a:round/>
            <a:headEnd/>
            <a:tailEnd/>
          </a:ln>
        </p:spPr>
        <p:txBody>
          <a:bodyPr lIns="0" tIns="0" rIns="0" bIns="0"/>
          <a:lstStyle/>
          <a:p>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4000" b="1" dirty="0">
                <a:solidFill>
                  <a:srgbClr val="FFFFFF"/>
                </a:solidFill>
                <a:latin typeface="Calibri" pitchFamily="34" charset="0"/>
              </a:rPr>
              <a:t>		Schulische </a:t>
            </a:r>
            <a:endParaRPr lang="de-DE" sz="4000" b="1" dirty="0" smtClean="0">
              <a:solidFill>
                <a:srgbClr val="FFFFFF"/>
              </a:solidFill>
              <a:latin typeface="Calibri" pitchFamily="34" charset="0"/>
            </a:endParaRPr>
          </a:p>
          <a:p>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4000" b="1" dirty="0" smtClean="0">
                <a:solidFill>
                  <a:srgbClr val="FFFFFF"/>
                </a:solidFill>
                <a:latin typeface="Calibri" pitchFamily="34" charset="0"/>
              </a:rPr>
              <a:t>Diagnostik</a:t>
            </a:r>
            <a:r>
              <a:rPr lang="de-DE" sz="4000" b="1" dirty="0">
                <a:solidFill>
                  <a:srgbClr val="FFFFFF"/>
                </a:solidFill>
                <a:latin typeface="Calibri" pitchFamily="34" charset="0"/>
              </a:rPr>
              <a:t/>
            </a:r>
            <a:br>
              <a:rPr lang="de-DE" sz="4000" b="1" dirty="0">
                <a:solidFill>
                  <a:srgbClr val="FFFFFF"/>
                </a:solidFill>
                <a:latin typeface="Calibri" pitchFamily="34" charset="0"/>
              </a:rPr>
            </a:br>
            <a:r>
              <a:rPr lang="de-DE" sz="4000" b="1" dirty="0">
                <a:solidFill>
                  <a:srgbClr val="FFFFFF"/>
                </a:solidFill>
                <a:latin typeface="Calibri" pitchFamily="34" charset="0"/>
              </a:rPr>
              <a:t>braucht</a:t>
            </a:r>
            <a:br>
              <a:rPr lang="de-DE" sz="4000" b="1" dirty="0">
                <a:solidFill>
                  <a:srgbClr val="FFFFFF"/>
                </a:solidFill>
                <a:latin typeface="Calibri" pitchFamily="34" charset="0"/>
              </a:rPr>
            </a:br>
            <a:r>
              <a:rPr lang="de-DE" sz="4000" b="1" dirty="0" smtClean="0">
                <a:solidFill>
                  <a:srgbClr val="FFFFFF"/>
                </a:solidFill>
                <a:latin typeface="Calibri" pitchFamily="34" charset="0"/>
              </a:rPr>
              <a:t>Achtsamkeit.</a:t>
            </a:r>
            <a:r>
              <a:rPr lang="de-DE" sz="4000" b="1" dirty="0">
                <a:solidFill>
                  <a:srgbClr val="FFFFFF"/>
                </a:solidFill>
                <a:latin typeface="Calibri" pitchFamily="34" charset="0"/>
              </a:rPr>
              <a:t/>
            </a:r>
            <a:br>
              <a:rPr lang="de-DE" sz="4000" b="1" dirty="0">
                <a:solidFill>
                  <a:srgbClr val="FFFFFF"/>
                </a:solidFill>
                <a:latin typeface="Calibri" pitchFamily="34" charset="0"/>
              </a:rPr>
            </a:br>
            <a:r>
              <a:rPr lang="de-DE" sz="4000" b="1" dirty="0">
                <a:solidFill>
                  <a:srgbClr val="FFFFFF"/>
                </a:solidFill>
                <a:latin typeface="Calibri" pitchFamily="34" charset="0"/>
              </a:rPr>
              <a:t/>
            </a:r>
            <a:br>
              <a:rPr lang="de-DE" sz="4000" b="1" dirty="0">
                <a:solidFill>
                  <a:srgbClr val="FFFFFF"/>
                </a:solidFill>
                <a:latin typeface="Calibri" pitchFamily="34" charset="0"/>
              </a:rPr>
            </a:br>
            <a:r>
              <a:rPr lang="de-DE" sz="4000" b="1" dirty="0">
                <a:solidFill>
                  <a:srgbClr val="FFFFFF"/>
                </a:solidFill>
                <a:latin typeface="Calibri" pitchFamily="34" charset="0"/>
              </a:rPr>
              <a:t/>
            </a:r>
            <a:br>
              <a:rPr lang="de-DE" sz="4000" b="1" dirty="0">
                <a:solidFill>
                  <a:srgbClr val="FFFFFF"/>
                </a:solidFill>
                <a:latin typeface="Calibri" pitchFamily="34" charset="0"/>
              </a:rPr>
            </a:br>
            <a:endParaRPr lang="de-DE" sz="4000" b="1" dirty="0">
              <a:solidFill>
                <a:schemeClr val="tx1"/>
              </a:solidFill>
              <a:latin typeface="Calibri" pitchFamily="34" charset="0"/>
            </a:endParaRPr>
          </a:p>
          <a:p>
            <a:pPr algn="r">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e-DE" sz="900" dirty="0" smtClean="0">
                <a:solidFill>
                  <a:schemeClr val="tx1"/>
                </a:solidFill>
                <a:latin typeface="Calibri" pitchFamily="34" charset="0"/>
              </a:rPr>
              <a:t>	         (www.everystockphoto.com/</a:t>
            </a:r>
            <a:r>
              <a:rPr lang="de-DE" sz="900" dirty="0" err="1" smtClean="0">
                <a:solidFill>
                  <a:schemeClr val="tx1"/>
                </a:solidFill>
                <a:latin typeface="Calibri" pitchFamily="34" charset="0"/>
              </a:rPr>
              <a:t>photo.php</a:t>
            </a:r>
            <a:r>
              <a:rPr lang="de-DE" sz="900" dirty="0" smtClean="0">
                <a:solidFill>
                  <a:schemeClr val="tx1"/>
                </a:solidFill>
                <a:latin typeface="Calibri" pitchFamily="34" charset="0"/>
              </a:rPr>
              <a:t>?</a:t>
            </a:r>
            <a:r>
              <a:rPr lang="de-DE" sz="900" dirty="0" err="1" smtClean="0">
                <a:solidFill>
                  <a:schemeClr val="tx1"/>
                </a:solidFill>
                <a:latin typeface="Calibri" pitchFamily="34" charset="0"/>
              </a:rPr>
              <a:t>imageId</a:t>
            </a:r>
            <a:r>
              <a:rPr lang="de-DE" sz="900" dirty="0" smtClean="0">
                <a:solidFill>
                  <a:schemeClr val="tx1"/>
                </a:solidFill>
                <a:latin typeface="Calibri" pitchFamily="34" charset="0"/>
              </a:rPr>
              <a:t>=3882731&amp;</a:t>
            </a:r>
            <a:r>
              <a:rPr lang="de-DE" sz="900" dirty="0" err="1" smtClean="0">
                <a:solidFill>
                  <a:schemeClr val="tx1"/>
                </a:solidFill>
                <a:latin typeface="Calibri" pitchFamily="34" charset="0"/>
              </a:rPr>
              <a:t>searchId</a:t>
            </a:r>
            <a:r>
              <a:rPr lang="de-DE" sz="900" dirty="0" smtClean="0">
                <a:solidFill>
                  <a:schemeClr val="tx1"/>
                </a:solidFill>
                <a:latin typeface="Calibri" pitchFamily="34" charset="0"/>
              </a:rPr>
              <a:t>=c9876fcff85166cc5481b6d3414fbc42&amp;</a:t>
            </a:r>
            <a:r>
              <a:rPr lang="de-DE" sz="900" dirty="0" err="1" smtClean="0">
                <a:solidFill>
                  <a:schemeClr val="tx1"/>
                </a:solidFill>
                <a:latin typeface="Calibri" pitchFamily="34" charset="0"/>
              </a:rPr>
              <a:t>npos</a:t>
            </a:r>
            <a:r>
              <a:rPr lang="de-DE" sz="900" dirty="0" smtClean="0">
                <a:solidFill>
                  <a:schemeClr val="tx1"/>
                </a:solidFill>
                <a:latin typeface="Calibri" pitchFamily="34" charset="0"/>
              </a:rPr>
              <a:t>=68)</a:t>
            </a:r>
            <a:endParaRPr lang="de-DE" sz="900" b="1" dirty="0">
              <a:solidFill>
                <a:schemeClr val="tx1"/>
              </a:solidFill>
              <a:latin typeface="Calibri"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7"/>
          <p:cNvPicPr>
            <a:picLocks noChangeAspect="1" noChangeArrowheads="1"/>
          </p:cNvPicPr>
          <p:nvPr/>
        </p:nvPicPr>
        <p:blipFill>
          <a:blip r:embed="rId3" cstate="print"/>
          <a:srcRect/>
          <a:stretch>
            <a:fillRect/>
          </a:stretch>
        </p:blipFill>
        <p:spPr bwMode="auto">
          <a:xfrm>
            <a:off x="-180975" y="0"/>
            <a:ext cx="10328275" cy="6884988"/>
          </a:xfrm>
          <a:prstGeom prst="rect">
            <a:avLst/>
          </a:prstGeom>
          <a:noFill/>
          <a:ln w="9525">
            <a:noFill/>
            <a:miter lim="800000"/>
            <a:headEnd/>
            <a:tailEnd/>
          </a:ln>
        </p:spPr>
      </p:pic>
      <p:sp>
        <p:nvSpPr>
          <p:cNvPr id="2" name="AutoShape 2"/>
          <p:cNvSpPr>
            <a:spLocks noChangeArrowheads="1"/>
          </p:cNvSpPr>
          <p:nvPr/>
        </p:nvSpPr>
        <p:spPr bwMode="auto">
          <a:xfrm>
            <a:off x="3132138" y="3068638"/>
            <a:ext cx="2879725" cy="457200"/>
          </a:xfrm>
          <a:prstGeom prst="wedgeRoundRectCallout">
            <a:avLst>
              <a:gd name="adj1" fmla="val -76949"/>
              <a:gd name="adj2" fmla="val 119579"/>
              <a:gd name="adj3" fmla="val 16667"/>
            </a:avLst>
          </a:prstGeom>
          <a:solidFill>
            <a:srgbClr val="FFFFFF"/>
          </a:solidFill>
          <a:ln w="9360" cap="sq">
            <a:solidFill>
              <a:srgbClr val="003264"/>
            </a:solidFill>
            <a:round/>
            <a:headEnd/>
            <a:tailEnd/>
          </a:ln>
        </p:spPr>
        <p:txBody>
          <a:bodyPr lIns="90000" tIns="46800" rIns="90000" bIns="46800"/>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i="1" dirty="0" smtClean="0">
                <a:solidFill>
                  <a:srgbClr val="003264"/>
                </a:solidFill>
                <a:latin typeface="Calibri" pitchFamily="34" charset="0"/>
              </a:rPr>
              <a:t>So geht </a:t>
            </a:r>
            <a:r>
              <a:rPr lang="de-DE" b="1" i="1" dirty="0">
                <a:solidFill>
                  <a:srgbClr val="003264"/>
                </a:solidFill>
                <a:latin typeface="Calibri" pitchFamily="34" charset="0"/>
              </a:rPr>
              <a:t>es nicht weiter!</a:t>
            </a:r>
          </a:p>
        </p:txBody>
      </p:sp>
      <p:sp>
        <p:nvSpPr>
          <p:cNvPr id="49155" name="AutoShape 3"/>
          <p:cNvSpPr>
            <a:spLocks noChangeArrowheads="1"/>
          </p:cNvSpPr>
          <p:nvPr/>
        </p:nvSpPr>
        <p:spPr bwMode="auto">
          <a:xfrm>
            <a:off x="2908300" y="4652963"/>
            <a:ext cx="2384425" cy="720725"/>
          </a:xfrm>
          <a:prstGeom prst="wedgeRoundRectCallout">
            <a:avLst>
              <a:gd name="adj1" fmla="val -81222"/>
              <a:gd name="adj2" fmla="val -70032"/>
              <a:gd name="adj3" fmla="val 16667"/>
            </a:avLst>
          </a:prstGeom>
          <a:solidFill>
            <a:srgbClr val="FFFFFF"/>
          </a:solidFill>
          <a:ln w="9360" cap="sq">
            <a:solidFill>
              <a:srgbClr val="003264"/>
            </a:solidFill>
            <a:round/>
            <a:headEnd/>
            <a:tailEnd/>
          </a:ln>
        </p:spPr>
        <p:txBody>
          <a:bodyPr lIns="90000" tIns="46800" rIns="90000" bIns="46800"/>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i="1" dirty="0">
                <a:solidFill>
                  <a:srgbClr val="003264"/>
                </a:solidFill>
                <a:latin typeface="Calibri" pitchFamily="34" charset="0"/>
              </a:rPr>
              <a:t>Auf welche Ursachen stoßen wir?</a:t>
            </a:r>
          </a:p>
        </p:txBody>
      </p:sp>
      <p:sp>
        <p:nvSpPr>
          <p:cNvPr id="49156" name="AutoShape 4"/>
          <p:cNvSpPr>
            <a:spLocks noChangeArrowheads="1"/>
          </p:cNvSpPr>
          <p:nvPr/>
        </p:nvSpPr>
        <p:spPr bwMode="auto">
          <a:xfrm>
            <a:off x="2555875" y="5661025"/>
            <a:ext cx="2346325" cy="685800"/>
          </a:xfrm>
          <a:prstGeom prst="wedgeRoundRectCallout">
            <a:avLst>
              <a:gd name="adj1" fmla="val -74278"/>
              <a:gd name="adj2" fmla="val -151787"/>
              <a:gd name="adj3" fmla="val 16667"/>
            </a:avLst>
          </a:prstGeom>
          <a:solidFill>
            <a:srgbClr val="FFFFFF"/>
          </a:solidFill>
          <a:ln w="9360" cap="sq">
            <a:solidFill>
              <a:srgbClr val="003264"/>
            </a:solidFill>
            <a:round/>
            <a:headEnd/>
            <a:tailEnd/>
          </a:ln>
        </p:spPr>
        <p:txBody>
          <a:bodyPr lIns="90000" tIns="46800" rIns="90000" bIns="46800"/>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i="1" dirty="0">
                <a:solidFill>
                  <a:srgbClr val="003264"/>
                </a:solidFill>
                <a:latin typeface="Calibri" pitchFamily="34" charset="0"/>
              </a:rPr>
              <a:t>Wie können wir das herausfinden?</a:t>
            </a:r>
          </a:p>
        </p:txBody>
      </p:sp>
      <p:sp>
        <p:nvSpPr>
          <p:cNvPr id="49157" name="AutoShape 5"/>
          <p:cNvSpPr>
            <a:spLocks noChangeArrowheads="1"/>
          </p:cNvSpPr>
          <p:nvPr/>
        </p:nvSpPr>
        <p:spPr bwMode="auto">
          <a:xfrm>
            <a:off x="3248025" y="3860800"/>
            <a:ext cx="1828800" cy="457200"/>
          </a:xfrm>
          <a:prstGeom prst="wedgeRoundRectCallout">
            <a:avLst>
              <a:gd name="adj1" fmla="val -107898"/>
              <a:gd name="adj2" fmla="val 18870"/>
              <a:gd name="adj3" fmla="val 16667"/>
            </a:avLst>
          </a:prstGeom>
          <a:solidFill>
            <a:srgbClr val="FFFFFF"/>
          </a:solidFill>
          <a:ln w="9360" cap="sq">
            <a:solidFill>
              <a:srgbClr val="003264"/>
            </a:solidFill>
            <a:round/>
            <a:headEnd/>
            <a:tailEnd/>
          </a:ln>
        </p:spPr>
        <p:txBody>
          <a:bodyPr lIns="90000" tIns="46800" rIns="90000" bIns="46800"/>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i="1" dirty="0">
                <a:solidFill>
                  <a:srgbClr val="003264"/>
                </a:solidFill>
                <a:latin typeface="Calibri" pitchFamily="34" charset="0"/>
              </a:rPr>
              <a:t>Warum nicht?</a:t>
            </a:r>
          </a:p>
        </p:txBody>
      </p:sp>
      <p:sp>
        <p:nvSpPr>
          <p:cNvPr id="38919" name="Text Box 6"/>
          <p:cNvSpPr txBox="1">
            <a:spLocks noChangeArrowheads="1"/>
          </p:cNvSpPr>
          <p:nvPr/>
        </p:nvSpPr>
        <p:spPr bwMode="auto">
          <a:xfrm>
            <a:off x="1752600" y="442913"/>
            <a:ext cx="4187825" cy="682625"/>
          </a:xfrm>
          <a:prstGeom prst="rect">
            <a:avLst/>
          </a:prstGeom>
          <a:noFill/>
          <a:ln w="9525">
            <a:noFill/>
            <a:round/>
            <a:headEnd/>
            <a:tailEnd/>
          </a:ln>
        </p:spPr>
        <p:txBody>
          <a:bodyPr lIns="90000" tIns="46800" rIns="90000" bIns="46800"/>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4000" b="1" dirty="0">
                <a:solidFill>
                  <a:srgbClr val="002060"/>
                </a:solidFill>
                <a:latin typeface="Calibri" pitchFamily="34" charset="0"/>
              </a:rPr>
              <a:t>Auf dem </a:t>
            </a:r>
            <a:r>
              <a:rPr lang="de-DE" sz="4000" b="1" dirty="0" smtClean="0">
                <a:solidFill>
                  <a:srgbClr val="002060"/>
                </a:solidFill>
                <a:latin typeface="Calibri" pitchFamily="34" charset="0"/>
              </a:rPr>
              <a:t>Weg …</a:t>
            </a:r>
            <a:r>
              <a:rPr lang="de-DE" sz="4000" b="1" dirty="0">
                <a:solidFill>
                  <a:srgbClr val="002060"/>
                </a:solidFill>
                <a:latin typeface="Calibri" pitchFamily="34" charset="0"/>
              </a:rPr>
              <a:t/>
            </a:r>
            <a:br>
              <a:rPr lang="de-DE" sz="4000" b="1" dirty="0">
                <a:solidFill>
                  <a:srgbClr val="002060"/>
                </a:solidFill>
                <a:latin typeface="Calibri" pitchFamily="34" charset="0"/>
              </a:rPr>
            </a:br>
            <a:r>
              <a:rPr lang="de-DE" sz="4000" b="1" dirty="0">
                <a:solidFill>
                  <a:srgbClr val="002060"/>
                </a:solidFill>
                <a:latin typeface="Calibri" pitchFamily="34" charset="0"/>
              </a:rPr>
              <a:t/>
            </a:r>
            <a:br>
              <a:rPr lang="de-DE" sz="4000" b="1" dirty="0">
                <a:solidFill>
                  <a:srgbClr val="002060"/>
                </a:solidFill>
                <a:latin typeface="Calibri" pitchFamily="34" charset="0"/>
              </a:rPr>
            </a:br>
            <a:r>
              <a:rPr lang="de-DE" sz="4000" b="1" dirty="0">
                <a:solidFill>
                  <a:srgbClr val="002060"/>
                </a:solidFill>
                <a:latin typeface="Calibri" pitchFamily="34" charset="0"/>
              </a:rPr>
              <a:t/>
            </a:r>
            <a:br>
              <a:rPr lang="de-DE" sz="4000" b="1" dirty="0">
                <a:solidFill>
                  <a:srgbClr val="002060"/>
                </a:solidFill>
                <a:latin typeface="Calibri" pitchFamily="34" charset="0"/>
              </a:rPr>
            </a:br>
            <a:r>
              <a:rPr lang="de-DE" sz="4000" b="1" dirty="0">
                <a:solidFill>
                  <a:srgbClr val="002060"/>
                </a:solidFill>
                <a:latin typeface="Calibri" pitchFamily="34" charset="0"/>
              </a:rPr>
              <a:t/>
            </a:r>
            <a:br>
              <a:rPr lang="de-DE" sz="4000" b="1" dirty="0">
                <a:solidFill>
                  <a:srgbClr val="002060"/>
                </a:solidFill>
                <a:latin typeface="Calibri" pitchFamily="34" charset="0"/>
              </a:rPr>
            </a:br>
            <a:r>
              <a:rPr lang="de-DE" sz="4000" b="1" dirty="0">
                <a:solidFill>
                  <a:srgbClr val="002060"/>
                </a:solidFill>
                <a:latin typeface="Calibri" pitchFamily="34" charset="0"/>
              </a:rPr>
              <a:t> </a:t>
            </a:r>
            <a:br>
              <a:rPr lang="de-DE" sz="4000" b="1" dirty="0">
                <a:solidFill>
                  <a:srgbClr val="002060"/>
                </a:solidFill>
                <a:latin typeface="Calibri" pitchFamily="34" charset="0"/>
              </a:rPr>
            </a:br>
            <a:r>
              <a:rPr lang="de-DE" sz="4000" b="1" dirty="0">
                <a:solidFill>
                  <a:srgbClr val="002060"/>
                </a:solidFill>
                <a:latin typeface="Calibri" pitchFamily="34" charset="0"/>
              </a:rPr>
              <a:t/>
            </a:r>
            <a:br>
              <a:rPr lang="de-DE" sz="4000" b="1" dirty="0">
                <a:solidFill>
                  <a:srgbClr val="002060"/>
                </a:solidFill>
                <a:latin typeface="Calibri" pitchFamily="34" charset="0"/>
              </a:rPr>
            </a:br>
            <a:endParaRPr lang="de-DE" sz="4000" b="1" dirty="0">
              <a:solidFill>
                <a:srgbClr val="002060"/>
              </a:solidFill>
              <a:latin typeface="Calibri" pitchFamily="34" charset="0"/>
            </a:endParaRPr>
          </a:p>
        </p:txBody>
      </p:sp>
      <p:sp>
        <p:nvSpPr>
          <p:cNvPr id="3" name="Textfeld 2"/>
          <p:cNvSpPr txBox="1"/>
          <p:nvPr/>
        </p:nvSpPr>
        <p:spPr>
          <a:xfrm>
            <a:off x="6588224" y="6453336"/>
            <a:ext cx="1480450" cy="230832"/>
          </a:xfrm>
          <a:prstGeom prst="rect">
            <a:avLst/>
          </a:prstGeom>
          <a:noFill/>
        </p:spPr>
        <p:txBody>
          <a:bodyPr wrap="none" rtlCol="0">
            <a:spAutoFit/>
          </a:bodyPr>
          <a:lstStyle/>
          <a:p>
            <a:r>
              <a:rPr lang="de-DE" sz="900" dirty="0" smtClean="0">
                <a:solidFill>
                  <a:schemeClr val="tx1"/>
                </a:solidFill>
                <a:latin typeface="+mn-lt"/>
              </a:rPr>
              <a:t>Illustration: Caroline Jansen</a:t>
            </a:r>
            <a:endParaRPr lang="de-DE" sz="900" dirty="0">
              <a:solidFill>
                <a:schemeClr val="tx1"/>
              </a:solidFill>
              <a:latin typeface="+mn-lt"/>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4915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4915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49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
          <p:cNvPicPr>
            <a:picLocks noChangeAspect="1" noChangeArrowheads="1"/>
          </p:cNvPicPr>
          <p:nvPr/>
        </p:nvPicPr>
        <p:blipFill>
          <a:blip r:embed="rId3" cstate="print"/>
          <a:srcRect t="7555" r="-2226" b="41779"/>
          <a:stretch>
            <a:fillRect/>
          </a:stretch>
        </p:blipFill>
        <p:spPr bwMode="ltGray">
          <a:xfrm>
            <a:off x="-36513" y="0"/>
            <a:ext cx="9432926" cy="6858000"/>
          </a:xfrm>
          <a:prstGeom prst="rect">
            <a:avLst/>
          </a:prstGeom>
          <a:solidFill>
            <a:srgbClr val="000000"/>
          </a:solidFill>
          <a:ln w="444500" cap="sq">
            <a:solidFill>
              <a:srgbClr val="000000"/>
            </a:solidFill>
            <a:miter lim="800000"/>
            <a:headEnd/>
            <a:tailEnd/>
          </a:ln>
          <a:effectLst>
            <a:outerShdw blurRad="63500" dist="190500" dir="2700000" sy="89999" algn="bl" rotWithShape="0">
              <a:srgbClr val="000000">
                <a:alpha val="39998"/>
              </a:srgbClr>
            </a:outerShdw>
          </a:effectLst>
        </p:spPr>
      </p:pic>
      <p:sp>
        <p:nvSpPr>
          <p:cNvPr id="39939" name="Text Box 2"/>
          <p:cNvSpPr txBox="1">
            <a:spLocks noChangeArrowheads="1"/>
          </p:cNvSpPr>
          <p:nvPr/>
        </p:nvSpPr>
        <p:spPr bwMode="auto">
          <a:xfrm>
            <a:off x="3240088" y="3141663"/>
            <a:ext cx="5795962" cy="1939925"/>
          </a:xfrm>
          <a:prstGeom prst="rect">
            <a:avLst/>
          </a:prstGeom>
          <a:noFill/>
          <a:ln w="9525">
            <a:noFill/>
            <a:round/>
            <a:headEnd/>
            <a:tailEnd/>
          </a:ln>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6000" dirty="0">
                <a:solidFill>
                  <a:srgbClr val="FFFFFF"/>
                </a:solidFill>
                <a:latin typeface="Calibri" pitchFamily="34" charset="0"/>
              </a:rPr>
              <a:t>Dort geht es nicht </a:t>
            </a:r>
            <a:r>
              <a:rPr lang="de-DE" sz="6000" dirty="0" smtClean="0">
                <a:solidFill>
                  <a:srgbClr val="FFFFFF"/>
                </a:solidFill>
                <a:latin typeface="Calibri" pitchFamily="34" charset="0"/>
              </a:rPr>
              <a:t>weiter ….</a:t>
            </a:r>
            <a:endParaRPr lang="de-DE" sz="6000" dirty="0">
              <a:solidFill>
                <a:srgbClr val="FFFFFF"/>
              </a:solidFill>
              <a:latin typeface="Calibri" pitchFamily="34" charset="0"/>
            </a:endParaRPr>
          </a:p>
        </p:txBody>
      </p:sp>
      <p:sp>
        <p:nvSpPr>
          <p:cNvPr id="39940" name="Rectangle 3"/>
          <p:cNvSpPr>
            <a:spLocks noChangeArrowheads="1"/>
          </p:cNvSpPr>
          <p:nvPr/>
        </p:nvSpPr>
        <p:spPr bwMode="auto">
          <a:xfrm>
            <a:off x="2988676" y="6477000"/>
            <a:ext cx="5882036" cy="233014"/>
          </a:xfrm>
          <a:prstGeom prst="rect">
            <a:avLst/>
          </a:prstGeom>
          <a:noFill/>
          <a:ln w="9525">
            <a:noFill/>
            <a:round/>
            <a:headEnd/>
            <a:tailEnd/>
          </a:ln>
        </p:spPr>
        <p:txBody>
          <a:bodyPr wrap="none" lIns="90000" tIns="46800" rIns="90000" bIns="4680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900" dirty="0" smtClean="0">
                <a:latin typeface="Calibri" pitchFamily="34" charset="0"/>
              </a:rPr>
              <a:t>(www.everystockphoto.com/</a:t>
            </a:r>
            <a:r>
              <a:rPr lang="de-DE" sz="900" dirty="0" err="1" smtClean="0">
                <a:latin typeface="Calibri" pitchFamily="34" charset="0"/>
              </a:rPr>
              <a:t>photo.php</a:t>
            </a:r>
            <a:r>
              <a:rPr lang="de-DE" sz="900" dirty="0" smtClean="0">
                <a:latin typeface="Calibri" pitchFamily="34" charset="0"/>
              </a:rPr>
              <a:t>?</a:t>
            </a:r>
            <a:r>
              <a:rPr lang="de-DE" sz="900" dirty="0" err="1" smtClean="0">
                <a:latin typeface="Calibri" pitchFamily="34" charset="0"/>
              </a:rPr>
              <a:t>imageId</a:t>
            </a:r>
            <a:r>
              <a:rPr lang="de-DE" sz="900" dirty="0" smtClean="0">
                <a:latin typeface="Calibri" pitchFamily="34" charset="0"/>
              </a:rPr>
              <a:t>=7825343&amp;</a:t>
            </a:r>
            <a:r>
              <a:rPr lang="de-DE" sz="900" dirty="0" err="1" smtClean="0">
                <a:latin typeface="Calibri" pitchFamily="34" charset="0"/>
              </a:rPr>
              <a:t>searchId</a:t>
            </a:r>
            <a:r>
              <a:rPr lang="de-DE" sz="900" dirty="0" smtClean="0">
                <a:latin typeface="Calibri" pitchFamily="34" charset="0"/>
              </a:rPr>
              <a:t>=2c6cb0c82ce8ec43ec9467cd456c0854&amp;</a:t>
            </a:r>
            <a:r>
              <a:rPr lang="de-DE" sz="900" dirty="0" err="1" smtClean="0">
                <a:latin typeface="Calibri" pitchFamily="34" charset="0"/>
              </a:rPr>
              <a:t>npos</a:t>
            </a:r>
            <a:r>
              <a:rPr lang="de-DE" sz="900" dirty="0" smtClean="0">
                <a:latin typeface="Calibri" pitchFamily="34" charset="0"/>
              </a:rPr>
              <a:t>=294)</a:t>
            </a:r>
            <a:endParaRPr lang="de-DE" sz="900" b="1" dirty="0">
              <a:latin typeface="Calibri"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
          <p:cNvPicPr>
            <a:picLocks noChangeAspect="1" noChangeArrowheads="1"/>
          </p:cNvPicPr>
          <p:nvPr/>
        </p:nvPicPr>
        <p:blipFill>
          <a:blip r:embed="rId3" cstate="print"/>
          <a:srcRect l="-2226" t="7555" b="41779"/>
          <a:stretch>
            <a:fillRect/>
          </a:stretch>
        </p:blipFill>
        <p:spPr bwMode="ltGray">
          <a:xfrm>
            <a:off x="-180975" y="0"/>
            <a:ext cx="9401175" cy="6858000"/>
          </a:xfrm>
          <a:prstGeom prst="rect">
            <a:avLst/>
          </a:prstGeom>
          <a:solidFill>
            <a:srgbClr val="000000"/>
          </a:solidFill>
          <a:ln w="444500" cap="sq">
            <a:solidFill>
              <a:srgbClr val="000000"/>
            </a:solidFill>
            <a:miter lim="800000"/>
            <a:headEnd/>
            <a:tailEnd/>
          </a:ln>
          <a:effectLst>
            <a:outerShdw blurRad="63500" dist="190500" dir="2700000" sy="89999" algn="bl" rotWithShape="0">
              <a:srgbClr val="000000">
                <a:alpha val="39999"/>
              </a:srgbClr>
            </a:outerShdw>
          </a:effectLst>
        </p:spPr>
      </p:pic>
      <p:sp>
        <p:nvSpPr>
          <p:cNvPr id="40963" name="Text Box 2"/>
          <p:cNvSpPr txBox="1">
            <a:spLocks noChangeArrowheads="1"/>
          </p:cNvSpPr>
          <p:nvPr/>
        </p:nvSpPr>
        <p:spPr bwMode="auto">
          <a:xfrm>
            <a:off x="0" y="3479800"/>
            <a:ext cx="6553200" cy="1008063"/>
          </a:xfrm>
          <a:prstGeom prst="rect">
            <a:avLst/>
          </a:prstGeom>
          <a:noFill/>
          <a:ln w="9525">
            <a:noFill/>
            <a:round/>
            <a:headEnd/>
            <a:tailEnd/>
          </a:ln>
        </p:spPr>
        <p:txBody>
          <a:bodyPr lIns="90000" tIns="46800" rIns="90000" bIns="46800">
            <a:spAutoFit/>
          </a:body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6000" dirty="0">
                <a:solidFill>
                  <a:srgbClr val="FFFFFF"/>
                </a:solidFill>
                <a:latin typeface="Calibri" pitchFamily="34" charset="0"/>
              </a:rPr>
              <a:t>Perspektivwechsel</a:t>
            </a:r>
          </a:p>
        </p:txBody>
      </p:sp>
      <p:sp>
        <p:nvSpPr>
          <p:cNvPr id="40964" name="Rectangle 3"/>
          <p:cNvSpPr>
            <a:spLocks noChangeArrowheads="1"/>
          </p:cNvSpPr>
          <p:nvPr/>
        </p:nvSpPr>
        <p:spPr bwMode="auto">
          <a:xfrm>
            <a:off x="2953410" y="6477000"/>
            <a:ext cx="5882036" cy="233014"/>
          </a:xfrm>
          <a:prstGeom prst="rect">
            <a:avLst/>
          </a:prstGeom>
          <a:noFill/>
          <a:ln w="9525">
            <a:noFill/>
            <a:round/>
            <a:headEnd/>
            <a:tailEnd/>
          </a:ln>
        </p:spPr>
        <p:txBody>
          <a:bodyPr wrap="none" lIns="90000" tIns="46800" rIns="90000" bIns="4680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900" dirty="0" smtClean="0">
                <a:latin typeface="Calibri" pitchFamily="34" charset="0"/>
              </a:rPr>
              <a:t>(www.everystockphoto.com/</a:t>
            </a:r>
            <a:r>
              <a:rPr lang="de-DE" sz="900" dirty="0" err="1" smtClean="0">
                <a:latin typeface="Calibri" pitchFamily="34" charset="0"/>
              </a:rPr>
              <a:t>photo.php</a:t>
            </a:r>
            <a:r>
              <a:rPr lang="de-DE" sz="900" dirty="0" smtClean="0">
                <a:latin typeface="Calibri" pitchFamily="34" charset="0"/>
              </a:rPr>
              <a:t>?</a:t>
            </a:r>
            <a:r>
              <a:rPr lang="de-DE" sz="900" dirty="0" err="1" smtClean="0">
                <a:latin typeface="Calibri" pitchFamily="34" charset="0"/>
              </a:rPr>
              <a:t>imageId</a:t>
            </a:r>
            <a:r>
              <a:rPr lang="de-DE" sz="900" dirty="0" smtClean="0">
                <a:latin typeface="Calibri" pitchFamily="34" charset="0"/>
              </a:rPr>
              <a:t>=7825343&amp;</a:t>
            </a:r>
            <a:r>
              <a:rPr lang="de-DE" sz="900" dirty="0" err="1" smtClean="0">
                <a:latin typeface="Calibri" pitchFamily="34" charset="0"/>
              </a:rPr>
              <a:t>searchId</a:t>
            </a:r>
            <a:r>
              <a:rPr lang="de-DE" sz="900" dirty="0" smtClean="0">
                <a:latin typeface="Calibri" pitchFamily="34" charset="0"/>
              </a:rPr>
              <a:t>=2c6cb0c82ce8ec43ec9467cd456c0854&amp;</a:t>
            </a:r>
            <a:r>
              <a:rPr lang="de-DE" sz="900" dirty="0" err="1" smtClean="0">
                <a:latin typeface="Calibri" pitchFamily="34" charset="0"/>
              </a:rPr>
              <a:t>npos</a:t>
            </a:r>
            <a:r>
              <a:rPr lang="de-DE" sz="900" dirty="0" smtClean="0">
                <a:latin typeface="Calibri" pitchFamily="34" charset="0"/>
              </a:rPr>
              <a:t>=294)</a:t>
            </a:r>
            <a:endParaRPr lang="de-DE" sz="900" b="1" dirty="0">
              <a:latin typeface="Calibri"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p:cNvPicPr>
            <a:picLocks noChangeAspect="1" noChangeArrowheads="1"/>
          </p:cNvPicPr>
          <p:nvPr/>
        </p:nvPicPr>
        <p:blipFill>
          <a:blip r:embed="rId3" cstate="print">
            <a:lum bright="64000"/>
          </a:blip>
          <a:srcRect/>
          <a:stretch>
            <a:fillRect/>
          </a:stretch>
        </p:blipFill>
        <p:spPr bwMode="auto">
          <a:xfrm>
            <a:off x="1818625" y="1885696"/>
            <a:ext cx="5201647" cy="4639648"/>
          </a:xfrm>
          <a:prstGeom prst="rect">
            <a:avLst/>
          </a:prstGeom>
          <a:solidFill>
            <a:srgbClr val="FFFFFF">
              <a:alpha val="0"/>
            </a:srgbClr>
          </a:solidFill>
          <a:ln w="9525" cap="flat">
            <a:noFill/>
            <a:round/>
            <a:headEnd/>
            <a:tailEnd/>
          </a:ln>
          <a:effectLst/>
        </p:spPr>
      </p:pic>
      <p:sp>
        <p:nvSpPr>
          <p:cNvPr id="41986" name="Rectangle 2"/>
          <p:cNvSpPr>
            <a:spLocks noChangeArrowheads="1"/>
          </p:cNvSpPr>
          <p:nvPr/>
        </p:nvSpPr>
        <p:spPr bwMode="auto">
          <a:xfrm>
            <a:off x="3300204" y="3110370"/>
            <a:ext cx="4313237" cy="1356398"/>
          </a:xfrm>
          <a:prstGeom prst="rect">
            <a:avLst/>
          </a:prstGeom>
          <a:noFill/>
          <a:ln w="9525">
            <a:noFill/>
            <a:round/>
            <a:headEnd/>
            <a:tailEnd/>
          </a:ln>
        </p:spPr>
        <p:txBody>
          <a:bodyPr lIns="90000" tIns="46800" rIns="90000" bIns="46800">
            <a:spAutoFit/>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Anlassklärung</a:t>
            </a:r>
          </a:p>
          <a:p>
            <a:pPr eaLnBrk="1" hangingPunct="1">
              <a:spcAft>
                <a:spcPts val="12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im Team</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Ausgangssituation</a:t>
            </a: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beschreiben</a:t>
            </a:r>
          </a:p>
        </p:txBody>
      </p:sp>
      <p:sp>
        <p:nvSpPr>
          <p:cNvPr id="2" name="Abgerundete rechteckige Legende 1"/>
          <p:cNvSpPr/>
          <p:nvPr/>
        </p:nvSpPr>
        <p:spPr bwMode="auto">
          <a:xfrm>
            <a:off x="6300788" y="1557338"/>
            <a:ext cx="2303462" cy="792162"/>
          </a:xfrm>
          <a:prstGeom prst="wedgeRoundRectCallout">
            <a:avLst>
              <a:gd name="adj1" fmla="val -81460"/>
              <a:gd name="adj2" fmla="val 122340"/>
              <a:gd name="adj3" fmla="val 16667"/>
            </a:avLst>
          </a:prstGeom>
          <a:solidFill>
            <a:srgbClr val="00B8FF"/>
          </a:solidFill>
          <a:ln w="9525" cap="flat" cmpd="sng" algn="ctr">
            <a:noFill/>
            <a:prstDash val="solid"/>
            <a:round/>
            <a:headEnd type="none" w="med" len="med"/>
            <a:tailEnd type="none" w="med" len="med"/>
          </a:ln>
          <a:effectLst/>
        </p:spPr>
        <p:txBody>
          <a:bodyPr anchor="ctr"/>
          <a:lstStyle/>
          <a:p>
            <a:pPr algn="ctr">
              <a:buFont typeface="Times New Roman" pitchFamily="16" charset="0"/>
              <a:buNone/>
              <a:defRPr/>
            </a:pPr>
            <a:r>
              <a:rPr lang="de-DE" dirty="0" smtClean="0">
                <a:latin typeface="+mn-lt"/>
                <a:ea typeface="ＭＳ Ｐゴシック" charset="0"/>
                <a:cs typeface="ＭＳ Ｐゴシック" charset="0"/>
              </a:rPr>
              <a:t>Klassenratsstunde</a:t>
            </a:r>
            <a:endParaRPr lang="de-DE" dirty="0">
              <a:latin typeface="+mn-lt"/>
              <a:ea typeface="ＭＳ Ｐゴシック" charset="0"/>
              <a:cs typeface="ＭＳ Ｐゴシック" charset="0"/>
            </a:endParaRPr>
          </a:p>
        </p:txBody>
      </p:sp>
      <p:sp>
        <p:nvSpPr>
          <p:cNvPr id="5" name="Abgerundete rechteckige Legende 4"/>
          <p:cNvSpPr/>
          <p:nvPr/>
        </p:nvSpPr>
        <p:spPr bwMode="auto">
          <a:xfrm>
            <a:off x="827088" y="1556792"/>
            <a:ext cx="2305050" cy="792162"/>
          </a:xfrm>
          <a:prstGeom prst="wedgeRoundRectCallout">
            <a:avLst>
              <a:gd name="adj1" fmla="val 76013"/>
              <a:gd name="adj2" fmla="val 93995"/>
              <a:gd name="adj3" fmla="val 16667"/>
            </a:avLst>
          </a:prstGeom>
          <a:solidFill>
            <a:srgbClr val="00B8FF"/>
          </a:solidFill>
          <a:ln w="9525" cap="flat" cmpd="sng" algn="ctr">
            <a:noFill/>
            <a:prstDash val="solid"/>
            <a:round/>
            <a:headEnd type="none" w="med" len="med"/>
            <a:tailEnd type="none" w="med" len="med"/>
          </a:ln>
          <a:effectLst/>
        </p:spPr>
        <p:txBody>
          <a:bodyPr anchor="ctr"/>
          <a:lstStyle/>
          <a:p>
            <a:pPr algn="ctr">
              <a:buFont typeface="Times New Roman" pitchFamily="16" charset="0"/>
              <a:buNone/>
              <a:defRPr/>
            </a:pPr>
            <a:r>
              <a:rPr lang="de-DE" dirty="0">
                <a:latin typeface="+mn-lt"/>
                <a:ea typeface="ＭＳ Ｐゴシック" charset="0"/>
                <a:cs typeface="ＭＳ Ｐゴシック" charset="0"/>
              </a:rPr>
              <a:t>Besprechung im Klassenteam</a:t>
            </a:r>
          </a:p>
        </p:txBody>
      </p:sp>
      <p:sp>
        <p:nvSpPr>
          <p:cNvPr id="41989" name="Abgerundete rechteckige Legende 5"/>
          <p:cNvSpPr>
            <a:spLocks noChangeArrowheads="1"/>
          </p:cNvSpPr>
          <p:nvPr/>
        </p:nvSpPr>
        <p:spPr bwMode="auto">
          <a:xfrm>
            <a:off x="827088" y="5445125"/>
            <a:ext cx="2305050" cy="576263"/>
          </a:xfrm>
          <a:prstGeom prst="wedgeRoundRectCallout">
            <a:avLst>
              <a:gd name="adj1" fmla="val 92546"/>
              <a:gd name="adj2" fmla="val -129616"/>
              <a:gd name="adj3" fmla="val 16667"/>
            </a:avLst>
          </a:prstGeom>
          <a:solidFill>
            <a:srgbClr val="00B8FF"/>
          </a:solidFill>
          <a:ln w="9525" algn="ctr">
            <a:noFill/>
            <a:round/>
            <a:headEnd/>
            <a:tailEnd/>
          </a:ln>
        </p:spPr>
        <p:txBody>
          <a:bodyPr anchor="ctr"/>
          <a:lstStyle/>
          <a:p>
            <a:pPr algn="ctr"/>
            <a:r>
              <a:rPr lang="de-DE" dirty="0">
                <a:latin typeface="Calibri" pitchFamily="34" charset="0"/>
              </a:rPr>
              <a:t>Gespräch in der Pause</a:t>
            </a:r>
          </a:p>
        </p:txBody>
      </p:sp>
      <p:sp>
        <p:nvSpPr>
          <p:cNvPr id="41990" name="Abgerundete rechteckige Legende 6"/>
          <p:cNvSpPr>
            <a:spLocks noChangeArrowheads="1"/>
          </p:cNvSpPr>
          <p:nvPr/>
        </p:nvSpPr>
        <p:spPr bwMode="auto">
          <a:xfrm>
            <a:off x="6300788" y="5445125"/>
            <a:ext cx="2663825" cy="1223963"/>
          </a:xfrm>
          <a:prstGeom prst="wedgeRoundRectCallout">
            <a:avLst>
              <a:gd name="adj1" fmla="val -96333"/>
              <a:gd name="adj2" fmla="val -94602"/>
              <a:gd name="adj3" fmla="val 16667"/>
            </a:avLst>
          </a:prstGeom>
          <a:solidFill>
            <a:srgbClr val="00B8FF"/>
          </a:solidFill>
          <a:ln w="9525" algn="ctr">
            <a:noFill/>
            <a:round/>
            <a:headEnd/>
            <a:tailEnd/>
          </a:ln>
        </p:spPr>
        <p:txBody>
          <a:bodyPr anchor="ctr"/>
          <a:lstStyle/>
          <a:p>
            <a:pPr algn="ctr"/>
            <a:r>
              <a:rPr lang="de-DE" dirty="0">
                <a:latin typeface="Calibri" pitchFamily="34" charset="0"/>
              </a:rPr>
              <a:t>b</a:t>
            </a:r>
            <a:r>
              <a:rPr lang="de-DE" dirty="0" smtClean="0">
                <a:latin typeface="Calibri" pitchFamily="34" charset="0"/>
              </a:rPr>
              <a:t>estimmte </a:t>
            </a:r>
            <a:r>
              <a:rPr lang="de-DE" dirty="0">
                <a:latin typeface="Calibri" pitchFamily="34" charset="0"/>
              </a:rPr>
              <a:t>Stunden während einer Unterrichtsreihe (z. B. zu </a:t>
            </a:r>
            <a:r>
              <a:rPr lang="de-DE" dirty="0" smtClean="0">
                <a:latin typeface="Calibri" pitchFamily="34" charset="0"/>
              </a:rPr>
              <a:t>Beginn / am </a:t>
            </a:r>
            <a:r>
              <a:rPr lang="de-DE" dirty="0">
                <a:latin typeface="Calibri" pitchFamily="34" charset="0"/>
              </a:rPr>
              <a:t>Ende)</a:t>
            </a:r>
          </a:p>
        </p:txBody>
      </p:sp>
      <p:sp>
        <p:nvSpPr>
          <p:cNvPr id="8" name="Abgerundete rechteckige Legende 7"/>
          <p:cNvSpPr/>
          <p:nvPr/>
        </p:nvSpPr>
        <p:spPr bwMode="auto">
          <a:xfrm>
            <a:off x="6588125" y="2997200"/>
            <a:ext cx="2305050" cy="576263"/>
          </a:xfrm>
          <a:prstGeom prst="wedgeRoundRectCallout">
            <a:avLst>
              <a:gd name="adj1" fmla="val -83822"/>
              <a:gd name="adj2" fmla="val 90845"/>
              <a:gd name="adj3" fmla="val 16667"/>
            </a:avLst>
          </a:prstGeom>
          <a:solidFill>
            <a:srgbClr val="00B8FF"/>
          </a:solidFill>
          <a:ln w="9525" cap="flat" cmpd="sng" algn="ctr">
            <a:noFill/>
            <a:prstDash val="solid"/>
            <a:round/>
            <a:headEnd type="none" w="med" len="med"/>
            <a:tailEnd type="none" w="med" len="med"/>
          </a:ln>
          <a:effectLst/>
        </p:spPr>
        <p:txBody>
          <a:bodyPr anchor="ctr"/>
          <a:lstStyle/>
          <a:p>
            <a:pPr algn="ctr">
              <a:buFont typeface="Times New Roman" pitchFamily="16" charset="0"/>
              <a:buNone/>
              <a:defRPr/>
            </a:pPr>
            <a:r>
              <a:rPr lang="de-DE" dirty="0">
                <a:latin typeface="+mn-lt"/>
                <a:ea typeface="ＭＳ Ｐゴシック" charset="0"/>
                <a:cs typeface="ＭＳ Ｐゴシック" charset="0"/>
              </a:rPr>
              <a:t>...</a:t>
            </a:r>
          </a:p>
        </p:txBody>
      </p:sp>
      <p:sp>
        <p:nvSpPr>
          <p:cNvPr id="9" name="Abgerundete rechteckige Legende 8"/>
          <p:cNvSpPr/>
          <p:nvPr/>
        </p:nvSpPr>
        <p:spPr bwMode="auto">
          <a:xfrm>
            <a:off x="250825" y="3500438"/>
            <a:ext cx="2305050" cy="576262"/>
          </a:xfrm>
          <a:prstGeom prst="wedgeRoundRectCallout">
            <a:avLst>
              <a:gd name="adj1" fmla="val 61840"/>
              <a:gd name="adj2" fmla="val 97144"/>
              <a:gd name="adj3" fmla="val 16667"/>
            </a:avLst>
          </a:prstGeom>
          <a:solidFill>
            <a:srgbClr val="00B8FF"/>
          </a:solidFill>
          <a:ln w="9525" cap="flat" cmpd="sng" algn="ctr">
            <a:noFill/>
            <a:prstDash val="solid"/>
            <a:round/>
            <a:headEnd type="none" w="med" len="med"/>
            <a:tailEnd type="none" w="med" len="med"/>
          </a:ln>
          <a:effectLst/>
        </p:spPr>
        <p:txBody>
          <a:bodyPr anchor="ctr"/>
          <a:lstStyle/>
          <a:p>
            <a:pPr algn="ctr">
              <a:buFont typeface="Times New Roman" pitchFamily="16" charset="0"/>
              <a:buNone/>
              <a:defRPr/>
            </a:pPr>
            <a:r>
              <a:rPr lang="de-DE" dirty="0">
                <a:latin typeface="+mn-lt"/>
                <a:ea typeface="ＭＳ Ｐゴシック" charset="0"/>
                <a:cs typeface="ＭＳ Ｐゴシック" charset="0"/>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222448" y="1015008"/>
            <a:ext cx="8382000" cy="685800"/>
          </a:xfrm>
          <a:prstGeom prst="rect">
            <a:avLst/>
          </a:prstGeom>
          <a:noFill/>
          <a:ln w="9525">
            <a:noFill/>
            <a:round/>
            <a:headEnd/>
            <a:tailEnd/>
          </a:ln>
        </p:spPr>
        <p:txBody>
          <a:bodyPr lIns="90000" tIns="46800" rIns="90000" bIns="46800"/>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b="1" dirty="0">
                <a:solidFill>
                  <a:srgbClr val="003264"/>
                </a:solidFill>
                <a:latin typeface="Calibri" pitchFamily="34" charset="0"/>
              </a:rPr>
              <a:t>Diagnostische </a:t>
            </a:r>
            <a:r>
              <a:rPr lang="de-DE" sz="2300" b="1" dirty="0" smtClean="0">
                <a:solidFill>
                  <a:srgbClr val="003264"/>
                </a:solidFill>
                <a:latin typeface="Calibri" pitchFamily="34" charset="0"/>
              </a:rPr>
              <a:t>Anlässe und Lehrerrollen</a:t>
            </a:r>
            <a:endParaRPr lang="de-DE" sz="2300" b="1" dirty="0">
              <a:solidFill>
                <a:srgbClr val="003264"/>
              </a:solidFill>
              <a:latin typeface="Calibri" pitchFamily="34" charset="0"/>
            </a:endParaRPr>
          </a:p>
        </p:txBody>
      </p:sp>
      <p:sp>
        <p:nvSpPr>
          <p:cNvPr id="3" name="Rechteck 2"/>
          <p:cNvSpPr/>
          <p:nvPr/>
        </p:nvSpPr>
        <p:spPr>
          <a:xfrm>
            <a:off x="304800" y="1752600"/>
            <a:ext cx="8534400" cy="2585323"/>
          </a:xfrm>
          <a:prstGeom prst="rect">
            <a:avLst/>
          </a:prstGeom>
        </p:spPr>
        <p:txBody>
          <a:bodyPr wrap="square">
            <a:spAutoFit/>
          </a:bodyPr>
          <a:lstStyle/>
          <a:p>
            <a:r>
              <a:rPr lang="de-DE" dirty="0">
                <a:solidFill>
                  <a:schemeClr val="tx1"/>
                </a:solidFill>
                <a:latin typeface="+mn-lt"/>
              </a:rPr>
              <a:t>„Lerner/innen werden sich ihres Lernens und einer Verbesserung ihrer </a:t>
            </a:r>
            <a:r>
              <a:rPr lang="de-DE" dirty="0" err="1">
                <a:solidFill>
                  <a:schemeClr val="tx1"/>
                </a:solidFill>
                <a:latin typeface="+mn-lt"/>
              </a:rPr>
              <a:t>Lernmöglichkeiten</a:t>
            </a:r>
            <a:r>
              <a:rPr lang="de-DE" dirty="0">
                <a:solidFill>
                  <a:schemeClr val="tx1"/>
                </a:solidFill>
                <a:latin typeface="+mn-lt"/>
              </a:rPr>
              <a:t> immer dann bewusster, wenn sie Perspektivwechsel einnehmen </a:t>
            </a:r>
            <a:r>
              <a:rPr lang="de-DE" dirty="0" err="1">
                <a:solidFill>
                  <a:schemeClr val="tx1"/>
                </a:solidFill>
                <a:latin typeface="+mn-lt"/>
              </a:rPr>
              <a:t>können</a:t>
            </a:r>
            <a:r>
              <a:rPr lang="de-DE" dirty="0">
                <a:solidFill>
                  <a:schemeClr val="tx1"/>
                </a:solidFill>
                <a:latin typeface="+mn-lt"/>
              </a:rPr>
              <a:t>: Hier Lernende, dort Lehrer, hier </a:t>
            </a:r>
            <a:r>
              <a:rPr lang="de-DE" dirty="0" err="1">
                <a:solidFill>
                  <a:schemeClr val="tx1"/>
                </a:solidFill>
                <a:latin typeface="+mn-lt"/>
              </a:rPr>
              <a:t>Zuhörer</a:t>
            </a:r>
            <a:r>
              <a:rPr lang="de-DE" dirty="0">
                <a:solidFill>
                  <a:schemeClr val="tx1"/>
                </a:solidFill>
                <a:latin typeface="+mn-lt"/>
              </a:rPr>
              <a:t>, dort Rednerin, hier Beobachter, dort Akteurin usw.“ (Reich 2014, 150) </a:t>
            </a:r>
            <a:endParaRPr lang="de-DE" dirty="0" smtClean="0">
              <a:solidFill>
                <a:schemeClr val="tx1"/>
              </a:solidFill>
              <a:latin typeface="+mn-lt"/>
            </a:endParaRPr>
          </a:p>
          <a:p>
            <a:r>
              <a:rPr lang="de-DE" dirty="0" smtClean="0">
                <a:solidFill>
                  <a:schemeClr val="tx1"/>
                </a:solidFill>
                <a:latin typeface="+mn-lt"/>
              </a:rPr>
              <a:t>Dies </a:t>
            </a:r>
            <a:r>
              <a:rPr lang="de-DE" dirty="0">
                <a:solidFill>
                  <a:schemeClr val="tx1"/>
                </a:solidFill>
                <a:latin typeface="+mn-lt"/>
              </a:rPr>
              <a:t>stellt auch einen paradigmatischen Wechsel des Rollenmodells in Aussicht: Vom </a:t>
            </a:r>
            <a:r>
              <a:rPr lang="de-DE" dirty="0" err="1">
                <a:solidFill>
                  <a:schemeClr val="tx1"/>
                </a:solidFill>
                <a:latin typeface="+mn-lt"/>
              </a:rPr>
              <a:t>dominaten</a:t>
            </a:r>
            <a:r>
              <a:rPr lang="de-DE" dirty="0">
                <a:solidFill>
                  <a:schemeClr val="tx1"/>
                </a:solidFill>
                <a:latin typeface="+mn-lt"/>
              </a:rPr>
              <a:t> „Herrschaftsmodell“ hin zum „Partnerschaftsmodell“, das sich u.a. an Feedbackkultur in Lern- und </a:t>
            </a:r>
            <a:r>
              <a:rPr lang="de-DE" dirty="0" smtClean="0">
                <a:solidFill>
                  <a:schemeClr val="tx1"/>
                </a:solidFill>
                <a:latin typeface="+mn-lt"/>
              </a:rPr>
              <a:t>Lehrprozessen.. orientiert... (</a:t>
            </a:r>
            <a:r>
              <a:rPr lang="de-DE" dirty="0">
                <a:solidFill>
                  <a:schemeClr val="tx1"/>
                </a:solidFill>
                <a:latin typeface="+mn-lt"/>
              </a:rPr>
              <a:t>Boban/Hinz 2016, 65)</a:t>
            </a:r>
            <a:r>
              <a:rPr lang="de-DE" dirty="0" smtClean="0">
                <a:solidFill>
                  <a:schemeClr val="tx1"/>
                </a:solidFill>
                <a:latin typeface="+mn-lt"/>
              </a:rPr>
              <a:t>.“</a:t>
            </a:r>
            <a:endParaRPr lang="de-DE" dirty="0">
              <a:solidFill>
                <a:schemeClr val="tx1"/>
              </a:solidFill>
              <a:latin typeface="+mn-lt"/>
            </a:endParaRPr>
          </a:p>
          <a:p>
            <a:endParaRPr lang="de-DE" dirty="0" smtClean="0">
              <a:solidFill>
                <a:schemeClr val="tx1"/>
              </a:solidFill>
              <a:latin typeface="+mn-lt"/>
            </a:endParaRPr>
          </a:p>
          <a:p>
            <a:r>
              <a:rPr lang="de-DE" sz="1400" dirty="0" smtClean="0">
                <a:solidFill>
                  <a:schemeClr val="tx1"/>
                </a:solidFill>
                <a:latin typeface="+mn-lt"/>
              </a:rPr>
              <a:t>Meyer/Jansen 2016, S.29</a:t>
            </a:r>
            <a:endParaRPr lang="de-DE" sz="1400" dirty="0">
              <a:solidFill>
                <a:schemeClr val="tx1"/>
              </a:solidFill>
              <a:latin typeface="+mn-lt"/>
            </a:endParaRPr>
          </a:p>
        </p:txBody>
      </p:sp>
      <p:grpSp>
        <p:nvGrpSpPr>
          <p:cNvPr id="4" name="Group 4"/>
          <p:cNvGrpSpPr>
            <a:grpSpLocks/>
          </p:cNvGrpSpPr>
          <p:nvPr/>
        </p:nvGrpSpPr>
        <p:grpSpPr bwMode="auto">
          <a:xfrm>
            <a:off x="457200" y="5543550"/>
            <a:ext cx="2122488" cy="723900"/>
            <a:chOff x="0" y="0"/>
            <a:chExt cx="2122488" cy="725488"/>
          </a:xfrm>
        </p:grpSpPr>
        <p:sp>
          <p:nvSpPr>
            <p:cNvPr id="5" name="AutoShape 5"/>
            <p:cNvSpPr>
              <a:spLocks/>
            </p:cNvSpPr>
            <p:nvPr/>
          </p:nvSpPr>
          <p:spPr bwMode="auto">
            <a:xfrm>
              <a:off x="0" y="0"/>
              <a:ext cx="2122488" cy="725488"/>
            </a:xfrm>
            <a:prstGeom prst="roundRect">
              <a:avLst>
                <a:gd name="adj" fmla="val 10065"/>
              </a:avLst>
            </a:prstGeom>
            <a:solidFill>
              <a:srgbClr val="7CAFCB"/>
            </a:solidFill>
            <a:ln w="25560" cap="sq">
              <a:solidFill>
                <a:srgbClr val="7CAFCB"/>
              </a:solidFill>
              <a:miter lim="0"/>
              <a:headEnd/>
              <a:tailEnd/>
            </a:ln>
          </p:spPr>
          <p:txBody>
            <a:bodyPr lIns="0" tIns="0" rIns="0" bIns="0" anchor="ctr"/>
            <a:lstStyle/>
            <a:p>
              <a:endParaRPr lang="de-DE" b="1" dirty="0">
                <a:solidFill>
                  <a:srgbClr val="003264"/>
                </a:solidFill>
                <a:latin typeface="+mn-lt"/>
              </a:endParaRPr>
            </a:p>
          </p:txBody>
        </p:sp>
        <p:sp>
          <p:nvSpPr>
            <p:cNvPr id="6" name="AutoShape 6"/>
            <p:cNvSpPr>
              <a:spLocks/>
            </p:cNvSpPr>
            <p:nvPr/>
          </p:nvSpPr>
          <p:spPr bwMode="auto">
            <a:xfrm>
              <a:off x="19050" y="177045"/>
              <a:ext cx="2084388" cy="36822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w="9525">
              <a:noFill/>
              <a:miter lim="800000"/>
              <a:headEnd/>
              <a:tailEnd/>
            </a:ln>
          </p:spPr>
          <p:txBody>
            <a:bodyPr lIns="50760" tIns="50760" rIns="50760" bIns="50760" anchor="ctr"/>
            <a:lstStyle/>
            <a:p>
              <a:pPr algn="ctr">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pPr>
              <a:r>
                <a:rPr lang="de-DE" b="1" dirty="0">
                  <a:solidFill>
                    <a:srgbClr val="003264"/>
                  </a:solidFill>
                  <a:latin typeface="+mn-lt"/>
                  <a:sym typeface="Trebuchet MS Bold" charset="0"/>
                </a:rPr>
                <a:t>Team</a:t>
              </a:r>
              <a:r>
                <a:rPr lang="de-DE" b="1" dirty="0" smtClean="0">
                  <a:solidFill>
                    <a:srgbClr val="003264"/>
                  </a:solidFill>
                  <a:latin typeface="+mn-lt"/>
                  <a:sym typeface="Trebuchet MS Bold" charset="0"/>
                </a:rPr>
                <a:t>-Entwicklung</a:t>
              </a:r>
              <a:endParaRPr lang="de-DE" b="1" dirty="0">
                <a:solidFill>
                  <a:srgbClr val="003264"/>
                </a:solidFill>
                <a:latin typeface="+mn-lt"/>
              </a:endParaRPr>
            </a:p>
          </p:txBody>
        </p:sp>
      </p:grpSp>
      <p:grpSp>
        <p:nvGrpSpPr>
          <p:cNvPr id="7" name="Group 7"/>
          <p:cNvGrpSpPr>
            <a:grpSpLocks/>
          </p:cNvGrpSpPr>
          <p:nvPr/>
        </p:nvGrpSpPr>
        <p:grpSpPr bwMode="auto">
          <a:xfrm>
            <a:off x="2895600" y="5180012"/>
            <a:ext cx="3352800" cy="1449388"/>
            <a:chOff x="-231775" y="-1"/>
            <a:chExt cx="3352800" cy="1168321"/>
          </a:xfrm>
        </p:grpSpPr>
        <p:sp>
          <p:nvSpPr>
            <p:cNvPr id="8" name="AutoShape 8"/>
            <p:cNvSpPr>
              <a:spLocks/>
            </p:cNvSpPr>
            <p:nvPr/>
          </p:nvSpPr>
          <p:spPr bwMode="auto">
            <a:xfrm>
              <a:off x="0" y="48381"/>
              <a:ext cx="2882900" cy="1047824"/>
            </a:xfrm>
            <a:prstGeom prst="roundRect">
              <a:avLst>
                <a:gd name="adj" fmla="val 10065"/>
              </a:avLst>
            </a:prstGeom>
            <a:solidFill>
              <a:srgbClr val="FFFFFF"/>
            </a:solidFill>
            <a:ln w="25560" cap="sq">
              <a:solidFill>
                <a:srgbClr val="7CAFCB"/>
              </a:solidFill>
              <a:miter lim="0"/>
              <a:headEnd/>
              <a:tailEnd/>
            </a:ln>
          </p:spPr>
          <p:txBody>
            <a:bodyPr lIns="0" tIns="0" rIns="0" bIns="0" anchor="ctr"/>
            <a:lstStyle/>
            <a:p>
              <a:endParaRPr lang="de-DE" b="1" dirty="0">
                <a:solidFill>
                  <a:srgbClr val="003264"/>
                </a:solidFill>
                <a:latin typeface="+mn-lt"/>
              </a:endParaRPr>
            </a:p>
          </p:txBody>
        </p:sp>
        <p:sp>
          <p:nvSpPr>
            <p:cNvPr id="9" name="AutoShape 9"/>
            <p:cNvSpPr>
              <a:spLocks/>
            </p:cNvSpPr>
            <p:nvPr/>
          </p:nvSpPr>
          <p:spPr bwMode="auto">
            <a:xfrm>
              <a:off x="-231775" y="-1"/>
              <a:ext cx="3352800" cy="116832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w="9525">
              <a:noFill/>
              <a:miter lim="800000"/>
              <a:headEnd/>
              <a:tailEnd/>
            </a:ln>
          </p:spPr>
          <p:txBody>
            <a:bodyPr lIns="50760" tIns="50760" rIns="50760" bIns="50760" anchor="ctr"/>
            <a:lstStyle/>
            <a:p>
              <a:pPr algn="ctr">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pPr>
              <a:r>
                <a:rPr lang="de-DE" b="1" dirty="0" smtClean="0">
                  <a:solidFill>
                    <a:srgbClr val="003264"/>
                  </a:solidFill>
                  <a:latin typeface="+mn-lt"/>
                  <a:sym typeface="Trebuchet MS Bold" charset="0"/>
                </a:rPr>
                <a:t>Lehrerrollen</a:t>
              </a:r>
              <a:endParaRPr lang="de-DE" b="1" dirty="0">
                <a:solidFill>
                  <a:srgbClr val="003264"/>
                </a:solidFill>
                <a:latin typeface="+mn-lt"/>
                <a:sym typeface="Trebuchet MS Bold" charset="0"/>
              </a:endParaRPr>
            </a:p>
            <a:p>
              <a:pPr algn="ctr">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pPr>
              <a:endParaRPr lang="de-DE" b="1" dirty="0" smtClean="0">
                <a:solidFill>
                  <a:srgbClr val="003264"/>
                </a:solidFill>
                <a:latin typeface="+mn-lt"/>
                <a:sym typeface="Trebuchet MS Bold" charset="0"/>
              </a:endParaRPr>
            </a:p>
            <a:p>
              <a:pPr algn="ctr">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pPr>
              <a:r>
                <a:rPr lang="de-DE" b="1" dirty="0" smtClean="0">
                  <a:solidFill>
                    <a:srgbClr val="003264"/>
                  </a:solidFill>
                  <a:latin typeface="+mn-lt"/>
                  <a:sym typeface="Trebuchet MS Bold" charset="0"/>
                </a:rPr>
                <a:t>       KUH         Lerncoaching</a:t>
              </a:r>
            </a:p>
            <a:p>
              <a:pPr algn="ctr">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pPr>
              <a:r>
                <a:rPr lang="de-DE" b="1" dirty="0" smtClean="0">
                  <a:solidFill>
                    <a:srgbClr val="003264"/>
                  </a:solidFill>
                  <a:latin typeface="+mn-lt"/>
                  <a:sym typeface="Trebuchet MS Bold" charset="0"/>
                </a:rPr>
                <a:t>       (Modul 1)       (Modul 3)       </a:t>
              </a:r>
              <a:endParaRPr lang="de-DE" b="1" dirty="0">
                <a:solidFill>
                  <a:srgbClr val="003264"/>
                </a:solidFill>
                <a:latin typeface="+mn-lt"/>
              </a:endParaRPr>
            </a:p>
          </p:txBody>
        </p:sp>
      </p:grpSp>
      <p:grpSp>
        <p:nvGrpSpPr>
          <p:cNvPr id="10" name="Group 10"/>
          <p:cNvGrpSpPr>
            <a:grpSpLocks/>
          </p:cNvGrpSpPr>
          <p:nvPr/>
        </p:nvGrpSpPr>
        <p:grpSpPr bwMode="auto">
          <a:xfrm>
            <a:off x="6557963" y="5524500"/>
            <a:ext cx="2122487" cy="758825"/>
            <a:chOff x="0" y="0"/>
            <a:chExt cx="2122488" cy="758825"/>
          </a:xfrm>
        </p:grpSpPr>
        <p:sp>
          <p:nvSpPr>
            <p:cNvPr id="11" name="AutoShape 11"/>
            <p:cNvSpPr>
              <a:spLocks/>
            </p:cNvSpPr>
            <p:nvPr/>
          </p:nvSpPr>
          <p:spPr bwMode="auto">
            <a:xfrm>
              <a:off x="0" y="0"/>
              <a:ext cx="2122488" cy="758825"/>
            </a:xfrm>
            <a:prstGeom prst="roundRect">
              <a:avLst>
                <a:gd name="adj" fmla="val 10065"/>
              </a:avLst>
            </a:prstGeom>
            <a:solidFill>
              <a:srgbClr val="7CAFCB"/>
            </a:solidFill>
            <a:ln w="25560" cap="sq">
              <a:solidFill>
                <a:srgbClr val="7CAFCB"/>
              </a:solidFill>
              <a:miter lim="0"/>
              <a:headEnd/>
              <a:tailEnd/>
            </a:ln>
          </p:spPr>
          <p:txBody>
            <a:bodyPr lIns="0" tIns="0" rIns="0" bIns="0" anchor="ctr"/>
            <a:lstStyle/>
            <a:p>
              <a:endParaRPr lang="de-DE" b="1" dirty="0">
                <a:solidFill>
                  <a:srgbClr val="003264"/>
                </a:solidFill>
                <a:latin typeface="+mn-lt"/>
              </a:endParaRPr>
            </a:p>
          </p:txBody>
        </p:sp>
        <p:sp>
          <p:nvSpPr>
            <p:cNvPr id="12" name="AutoShape 12"/>
            <p:cNvSpPr>
              <a:spLocks/>
            </p:cNvSpPr>
            <p:nvPr/>
          </p:nvSpPr>
          <p:spPr bwMode="auto">
            <a:xfrm>
              <a:off x="19050" y="34170"/>
              <a:ext cx="2084388" cy="63492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w="9525">
              <a:noFill/>
              <a:miter lim="800000"/>
              <a:headEnd/>
              <a:tailEnd/>
            </a:ln>
          </p:spPr>
          <p:txBody>
            <a:bodyPr lIns="50760" tIns="50760" rIns="50760" bIns="50760" anchor="ctr"/>
            <a:lstStyle/>
            <a:p>
              <a:pPr algn="ctr">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pPr>
              <a:r>
                <a:rPr lang="de-DE" b="1" dirty="0">
                  <a:solidFill>
                    <a:srgbClr val="003264"/>
                  </a:solidFill>
                  <a:latin typeface="+mn-lt"/>
                  <a:sym typeface="Trebuchet MS Bold" charset="0"/>
                </a:rPr>
                <a:t>Unterrichts-entwicklung</a:t>
              </a:r>
              <a:endParaRPr lang="de-DE" b="1" dirty="0">
                <a:solidFill>
                  <a:srgbClr val="003264"/>
                </a:solidFill>
                <a:latin typeface="+mn-lt"/>
              </a:endParaRPr>
            </a:p>
          </p:txBody>
        </p:sp>
      </p:grpSp>
      <p:sp>
        <p:nvSpPr>
          <p:cNvPr id="13" name="Line 13"/>
          <p:cNvSpPr>
            <a:spLocks noChangeShapeType="1"/>
          </p:cNvSpPr>
          <p:nvPr/>
        </p:nvSpPr>
        <p:spPr bwMode="auto">
          <a:xfrm flipH="1">
            <a:off x="3849688" y="5637212"/>
            <a:ext cx="720725" cy="285750"/>
          </a:xfrm>
          <a:prstGeom prst="line">
            <a:avLst/>
          </a:prstGeom>
          <a:noFill/>
          <a:ln w="9360" cap="sq">
            <a:solidFill>
              <a:srgbClr val="000000"/>
            </a:solidFill>
            <a:round/>
            <a:headEnd/>
            <a:tailEnd type="triangle" w="med" len="med"/>
          </a:ln>
        </p:spPr>
        <p:txBody>
          <a:bodyPr lIns="0" tIns="0" rIns="0" bIns="0"/>
          <a:lstStyle/>
          <a:p>
            <a:endParaRPr lang="de-DE" dirty="0">
              <a:solidFill>
                <a:srgbClr val="003264"/>
              </a:solidFill>
              <a:latin typeface="+mn-lt"/>
            </a:endParaRPr>
          </a:p>
        </p:txBody>
      </p:sp>
      <p:sp>
        <p:nvSpPr>
          <p:cNvPr id="14" name="Line 14"/>
          <p:cNvSpPr>
            <a:spLocks noChangeShapeType="1"/>
          </p:cNvSpPr>
          <p:nvPr/>
        </p:nvSpPr>
        <p:spPr bwMode="auto">
          <a:xfrm>
            <a:off x="4570413" y="5637212"/>
            <a:ext cx="719137" cy="288925"/>
          </a:xfrm>
          <a:prstGeom prst="line">
            <a:avLst/>
          </a:prstGeom>
          <a:noFill/>
          <a:ln w="9360" cap="sq">
            <a:solidFill>
              <a:srgbClr val="000000"/>
            </a:solidFill>
            <a:round/>
            <a:headEnd/>
            <a:tailEnd type="triangle" w="med" len="med"/>
          </a:ln>
        </p:spPr>
        <p:txBody>
          <a:bodyPr lIns="0" tIns="0" rIns="0" bIns="0"/>
          <a:lstStyle/>
          <a:p>
            <a:endParaRPr lang="de-DE" dirty="0">
              <a:solidFill>
                <a:srgbClr val="003264"/>
              </a:solidFill>
              <a:latin typeface="+mn-lt"/>
            </a:endParaRPr>
          </a:p>
        </p:txBody>
      </p:sp>
      <p:grpSp>
        <p:nvGrpSpPr>
          <p:cNvPr id="15" name="Group 4"/>
          <p:cNvGrpSpPr>
            <a:grpSpLocks/>
          </p:cNvGrpSpPr>
          <p:nvPr/>
        </p:nvGrpSpPr>
        <p:grpSpPr bwMode="auto">
          <a:xfrm>
            <a:off x="3429000" y="4267200"/>
            <a:ext cx="2122488" cy="723900"/>
            <a:chOff x="0" y="0"/>
            <a:chExt cx="2122488" cy="725488"/>
          </a:xfrm>
        </p:grpSpPr>
        <p:sp>
          <p:nvSpPr>
            <p:cNvPr id="16" name="AutoShape 5"/>
            <p:cNvSpPr>
              <a:spLocks/>
            </p:cNvSpPr>
            <p:nvPr/>
          </p:nvSpPr>
          <p:spPr bwMode="auto">
            <a:xfrm>
              <a:off x="0" y="0"/>
              <a:ext cx="2122488" cy="725488"/>
            </a:xfrm>
            <a:prstGeom prst="roundRect">
              <a:avLst>
                <a:gd name="adj" fmla="val 10065"/>
              </a:avLst>
            </a:prstGeom>
            <a:solidFill>
              <a:srgbClr val="7CAFCB"/>
            </a:solidFill>
            <a:ln w="25560" cap="sq">
              <a:solidFill>
                <a:srgbClr val="7CAFCB"/>
              </a:solidFill>
              <a:miter lim="0"/>
              <a:headEnd/>
              <a:tailEnd/>
            </a:ln>
          </p:spPr>
          <p:txBody>
            <a:bodyPr lIns="0" tIns="0" rIns="0" bIns="0" anchor="ctr"/>
            <a:lstStyle/>
            <a:p>
              <a:endParaRPr lang="de-DE" b="1" dirty="0">
                <a:solidFill>
                  <a:srgbClr val="003264"/>
                </a:solidFill>
                <a:latin typeface="+mn-lt"/>
              </a:endParaRPr>
            </a:p>
          </p:txBody>
        </p:sp>
        <p:sp>
          <p:nvSpPr>
            <p:cNvPr id="17" name="AutoShape 6"/>
            <p:cNvSpPr>
              <a:spLocks/>
            </p:cNvSpPr>
            <p:nvPr/>
          </p:nvSpPr>
          <p:spPr bwMode="auto">
            <a:xfrm>
              <a:off x="19050" y="177045"/>
              <a:ext cx="2084388" cy="36822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w="9525">
              <a:noFill/>
              <a:miter lim="800000"/>
              <a:headEnd/>
              <a:tailEnd/>
            </a:ln>
          </p:spPr>
          <p:txBody>
            <a:bodyPr lIns="50760" tIns="50760" rIns="50760" bIns="50760" anchor="ctr"/>
            <a:lstStyle/>
            <a:p>
              <a:pPr algn="ctr">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pPr>
              <a:r>
                <a:rPr lang="de-DE" b="1" dirty="0" smtClean="0">
                  <a:solidFill>
                    <a:srgbClr val="003264"/>
                  </a:solidFill>
                  <a:latin typeface="+mn-lt"/>
                  <a:sym typeface="Trebuchet MS Bold" charset="0"/>
                </a:rPr>
                <a:t>Gemeinsam</a:t>
              </a:r>
            </a:p>
            <a:p>
              <a:pPr algn="ctr">
                <a:tabLst>
                  <a:tab pos="444500" algn="l"/>
                  <a:tab pos="889000" algn="l"/>
                  <a:tab pos="1346200" algn="l"/>
                  <a:tab pos="1790700" algn="l"/>
                  <a:tab pos="2235200" algn="l"/>
                  <a:tab pos="2692400" algn="l"/>
                  <a:tab pos="3136900" algn="l"/>
                  <a:tab pos="3581400" algn="l"/>
                  <a:tab pos="4038600" algn="l"/>
                  <a:tab pos="4483100" algn="l"/>
                  <a:tab pos="4940300" algn="l"/>
                  <a:tab pos="5384800" algn="l"/>
                  <a:tab pos="5829300" algn="l"/>
                  <a:tab pos="6286500" algn="l"/>
                  <a:tab pos="6731000" algn="l"/>
                  <a:tab pos="7175500" algn="l"/>
                  <a:tab pos="7632700" algn="l"/>
                  <a:tab pos="8077200" algn="l"/>
                  <a:tab pos="8534400" algn="l"/>
                  <a:tab pos="8978900" algn="l"/>
                </a:tabLst>
              </a:pPr>
              <a:r>
                <a:rPr lang="de-DE" b="1" dirty="0">
                  <a:solidFill>
                    <a:srgbClr val="003264"/>
                  </a:solidFill>
                  <a:latin typeface="+mn-lt"/>
                  <a:sym typeface="Trebuchet MS Bold" charset="0"/>
                </a:rPr>
                <a:t>d</a:t>
              </a:r>
              <a:r>
                <a:rPr lang="de-DE" b="1" dirty="0" smtClean="0">
                  <a:solidFill>
                    <a:srgbClr val="003264"/>
                  </a:solidFill>
                  <a:latin typeface="+mn-lt"/>
                  <a:sym typeface="Trebuchet MS Bold" charset="0"/>
                </a:rPr>
                <a:t>iagnostizieren</a:t>
              </a:r>
              <a:endParaRPr lang="de-DE" b="1" dirty="0">
                <a:solidFill>
                  <a:srgbClr val="003264"/>
                </a:solidFill>
                <a:latin typeface="+mn-lt"/>
              </a:endParaRPr>
            </a:p>
          </p:txBody>
        </p:sp>
      </p:grpSp>
    </p:spTree>
    <p:extLst>
      <p:ext uri="{BB962C8B-B14F-4D97-AF65-F5344CB8AC3E}">
        <p14:creationId xmlns:p14="http://schemas.microsoft.com/office/powerpoint/2010/main" xmlns="" val="1698810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p:cNvPicPr>
            <a:picLocks noChangeAspect="1" noChangeArrowheads="1"/>
          </p:cNvPicPr>
          <p:nvPr/>
        </p:nvPicPr>
        <p:blipFill>
          <a:blip r:embed="rId3" cstate="print">
            <a:lum bright="64000"/>
          </a:blip>
          <a:srcRect/>
          <a:stretch>
            <a:fillRect/>
          </a:stretch>
        </p:blipFill>
        <p:spPr bwMode="auto">
          <a:xfrm>
            <a:off x="1818625" y="1669672"/>
            <a:ext cx="5201647" cy="4639648"/>
          </a:xfrm>
          <a:prstGeom prst="rect">
            <a:avLst/>
          </a:prstGeom>
          <a:solidFill>
            <a:srgbClr val="FFFFFF">
              <a:alpha val="0"/>
            </a:srgbClr>
          </a:solidFill>
          <a:ln w="9525" cap="flat">
            <a:noFill/>
            <a:round/>
            <a:headEnd/>
            <a:tailEnd/>
          </a:ln>
          <a:effectLst/>
        </p:spPr>
      </p:pic>
      <p:sp>
        <p:nvSpPr>
          <p:cNvPr id="41986" name="Rectangle 2"/>
          <p:cNvSpPr>
            <a:spLocks noChangeArrowheads="1"/>
          </p:cNvSpPr>
          <p:nvPr/>
        </p:nvSpPr>
        <p:spPr bwMode="auto">
          <a:xfrm>
            <a:off x="2699792" y="3140968"/>
            <a:ext cx="3672408" cy="1756508"/>
          </a:xfrm>
          <a:prstGeom prst="rect">
            <a:avLst/>
          </a:prstGeom>
          <a:noFill/>
          <a:ln w="9525">
            <a:noFill/>
            <a:round/>
            <a:headEnd/>
            <a:tailEnd/>
          </a:ln>
        </p:spPr>
        <p:txBody>
          <a:bodyPr wrap="square" lIns="90000" tIns="46800" rIns="90000" bIns="46800">
            <a:spAutoFit/>
          </a:bodyPr>
          <a:lstStyle/>
          <a:p>
            <a:pPr algn="ct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Anlassklärung im Team:</a:t>
            </a:r>
            <a:br>
              <a:rPr lang="de-DE" dirty="0" smtClean="0">
                <a:solidFill>
                  <a:srgbClr val="003264"/>
                </a:solidFill>
                <a:latin typeface="Calibri" pitchFamily="34" charset="0"/>
              </a:rPr>
            </a:br>
            <a:r>
              <a:rPr lang="de-DE" dirty="0" smtClean="0">
                <a:solidFill>
                  <a:srgbClr val="003264"/>
                </a:solidFill>
                <a:latin typeface="Calibri" pitchFamily="34" charset="0"/>
              </a:rPr>
              <a:t>Wie weit reichen</a:t>
            </a:r>
            <a:r>
              <a:rPr lang="de-DE" dirty="0">
                <a:solidFill>
                  <a:srgbClr val="003264"/>
                </a:solidFill>
                <a:latin typeface="Calibri" pitchFamily="34" charset="0"/>
              </a:rPr>
              <a:t> </a:t>
            </a:r>
            <a:r>
              <a:rPr lang="de-DE" dirty="0" smtClean="0">
                <a:solidFill>
                  <a:srgbClr val="003264"/>
                </a:solidFill>
                <a:latin typeface="Calibri" pitchFamily="34" charset="0"/>
              </a:rPr>
              <a:t>beschriebene Hinderniserfahrungen und Veränderungswünsche?</a:t>
            </a:r>
          </a:p>
          <a:p>
            <a:pPr algn="ct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Sind sie fachspezifisch oder fachübergreifend?</a:t>
            </a:r>
          </a:p>
        </p:txBody>
      </p:sp>
      <p:sp>
        <p:nvSpPr>
          <p:cNvPr id="11" name="Text Box 3"/>
          <p:cNvSpPr txBox="1">
            <a:spLocks noChangeArrowheads="1"/>
          </p:cNvSpPr>
          <p:nvPr/>
        </p:nvSpPr>
        <p:spPr bwMode="auto">
          <a:xfrm>
            <a:off x="222448" y="1015008"/>
            <a:ext cx="8382000" cy="685800"/>
          </a:xfrm>
          <a:prstGeom prst="rect">
            <a:avLst/>
          </a:prstGeom>
          <a:noFill/>
          <a:ln w="9525">
            <a:noFill/>
            <a:round/>
            <a:headEnd/>
            <a:tailEnd/>
          </a:ln>
        </p:spPr>
        <p:txBody>
          <a:bodyPr lIns="90000" tIns="46800" rIns="90000" bIns="46800"/>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b="1" dirty="0">
                <a:solidFill>
                  <a:srgbClr val="003264"/>
                </a:solidFill>
                <a:latin typeface="Calibri" pitchFamily="34" charset="0"/>
              </a:rPr>
              <a:t>Diagnostische </a:t>
            </a:r>
            <a:r>
              <a:rPr lang="de-DE" sz="2300" b="1" dirty="0" smtClean="0">
                <a:solidFill>
                  <a:srgbClr val="003264"/>
                </a:solidFill>
                <a:latin typeface="Calibri" pitchFamily="34" charset="0"/>
              </a:rPr>
              <a:t>Anlässe: Prüfung der Reichweite</a:t>
            </a:r>
            <a:endParaRPr lang="de-DE" sz="2300" b="1" dirty="0">
              <a:solidFill>
                <a:srgbClr val="003264"/>
              </a:solidFill>
              <a:latin typeface="Calibri" pitchFamily="34" charset="0"/>
            </a:endParaRPr>
          </a:p>
        </p:txBody>
      </p:sp>
      <p:sp>
        <p:nvSpPr>
          <p:cNvPr id="12" name="Rectangle 2"/>
          <p:cNvSpPr>
            <a:spLocks noChangeArrowheads="1"/>
          </p:cNvSpPr>
          <p:nvPr/>
        </p:nvSpPr>
        <p:spPr bwMode="auto">
          <a:xfrm>
            <a:off x="323528" y="6453336"/>
            <a:ext cx="8240787" cy="371513"/>
          </a:xfrm>
          <a:prstGeom prst="rect">
            <a:avLst/>
          </a:prstGeom>
          <a:noFill/>
          <a:ln w="9525">
            <a:noFill/>
            <a:round/>
            <a:headEnd/>
            <a:tailEnd/>
          </a:ln>
        </p:spPr>
        <p:txBody>
          <a:bodyPr wrap="square" lIns="90000" tIns="46800" rIns="90000" bIns="46800">
            <a:spAutoFit/>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(vgl. zu der Reichweite diagnostischer Zyklen ausführlicher: Jansen/Meyer 2016, S.113)</a:t>
            </a:r>
            <a:endParaRPr lang="de-DE" dirty="0">
              <a:solidFill>
                <a:srgbClr val="003264"/>
              </a:solidFill>
              <a:latin typeface="Calibri" pitchFamily="34" charset="0"/>
            </a:endParaRPr>
          </a:p>
        </p:txBody>
      </p:sp>
      <p:sp>
        <p:nvSpPr>
          <p:cNvPr id="13" name="Textfeld 12"/>
          <p:cNvSpPr txBox="1">
            <a:spLocks noChangeArrowheads="1"/>
          </p:cNvSpPr>
          <p:nvPr/>
        </p:nvSpPr>
        <p:spPr bwMode="auto">
          <a:xfrm>
            <a:off x="6444208" y="2060848"/>
            <a:ext cx="2403475" cy="923330"/>
          </a:xfrm>
          <a:prstGeom prst="rect">
            <a:avLst/>
          </a:prstGeom>
          <a:solidFill>
            <a:srgbClr val="00B8FF"/>
          </a:solidFill>
          <a:ln w="9525" cap="flat" cmpd="sng" algn="ctr">
            <a:noFill/>
            <a:prstDash val="solid"/>
            <a:round/>
            <a:headEnd type="none" w="med" len="med"/>
            <a:tailEnd type="none" w="med" len="med"/>
          </a:ln>
          <a:effectLst/>
        </p:spPr>
        <p:txBody>
          <a:bodyPr anchor="ctr"/>
          <a:lstStyle>
            <a:defPPr>
              <a:defRPr lang="en-GB"/>
            </a:defPPr>
            <a:lvl1pPr algn="ctr">
              <a:buFont typeface="Times New Roman" pitchFamily="16" charset="0"/>
              <a:buNone/>
              <a:defRPr>
                <a:latin typeface="+mn-lt"/>
                <a:ea typeface="ＭＳ Ｐゴシック" charset="0"/>
                <a:cs typeface="ＭＳ Ｐゴシック" charset="0"/>
              </a:defRPr>
            </a:lvl1pPr>
          </a:lstStyle>
          <a:p>
            <a:r>
              <a:rPr lang="de-DE" dirty="0" smtClean="0"/>
              <a:t>Betrifft nur einzelne Schüler/innen in einem bestimmten </a:t>
            </a:r>
            <a:r>
              <a:rPr lang="de-DE" dirty="0"/>
              <a:t>F</a:t>
            </a:r>
            <a:r>
              <a:rPr lang="de-DE" dirty="0" smtClean="0"/>
              <a:t>ach.</a:t>
            </a:r>
            <a:endParaRPr lang="de-DE" dirty="0"/>
          </a:p>
        </p:txBody>
      </p:sp>
      <p:sp>
        <p:nvSpPr>
          <p:cNvPr id="14" name="Textfeld 13"/>
          <p:cNvSpPr txBox="1">
            <a:spLocks noChangeArrowheads="1"/>
          </p:cNvSpPr>
          <p:nvPr/>
        </p:nvSpPr>
        <p:spPr bwMode="auto">
          <a:xfrm>
            <a:off x="323528" y="2060848"/>
            <a:ext cx="2403475" cy="923330"/>
          </a:xfrm>
          <a:prstGeom prst="rect">
            <a:avLst/>
          </a:prstGeom>
          <a:solidFill>
            <a:srgbClr val="00B8FF"/>
          </a:solidFill>
          <a:ln w="9525" cap="flat" cmpd="sng" algn="ctr">
            <a:noFill/>
            <a:prstDash val="solid"/>
            <a:round/>
            <a:headEnd type="none" w="med" len="med"/>
            <a:tailEnd type="none" w="med" len="med"/>
          </a:ln>
          <a:effectLst/>
        </p:spPr>
        <p:txBody>
          <a:bodyPr anchor="ctr"/>
          <a:lstStyle>
            <a:defPPr>
              <a:defRPr lang="en-GB"/>
            </a:defPPr>
            <a:lvl1pPr algn="ctr">
              <a:buFont typeface="Times New Roman" pitchFamily="16" charset="0"/>
              <a:buNone/>
              <a:defRPr>
                <a:latin typeface="+mn-lt"/>
                <a:ea typeface="ＭＳ Ｐゴシック" charset="0"/>
                <a:cs typeface="ＭＳ Ｐゴシック" charset="0"/>
              </a:defRPr>
            </a:lvl1pPr>
          </a:lstStyle>
          <a:p>
            <a:r>
              <a:rPr lang="de-DE" dirty="0" smtClean="0"/>
              <a:t>Betrifft nur einzelne Schüler/innen in mehreren Fächern.</a:t>
            </a:r>
            <a:endParaRPr lang="de-DE" dirty="0"/>
          </a:p>
        </p:txBody>
      </p:sp>
      <p:sp>
        <p:nvSpPr>
          <p:cNvPr id="16" name="Textfeld 15"/>
          <p:cNvSpPr txBox="1">
            <a:spLocks noChangeArrowheads="1"/>
          </p:cNvSpPr>
          <p:nvPr/>
        </p:nvSpPr>
        <p:spPr bwMode="auto">
          <a:xfrm>
            <a:off x="6444208" y="5025950"/>
            <a:ext cx="2403475" cy="923330"/>
          </a:xfrm>
          <a:prstGeom prst="rect">
            <a:avLst/>
          </a:prstGeom>
          <a:solidFill>
            <a:srgbClr val="00B8FF"/>
          </a:solidFill>
          <a:ln w="9525" cap="flat" cmpd="sng" algn="ctr">
            <a:noFill/>
            <a:prstDash val="solid"/>
            <a:round/>
            <a:headEnd type="none" w="med" len="med"/>
            <a:tailEnd type="none" w="med" len="med"/>
          </a:ln>
          <a:effectLst/>
        </p:spPr>
        <p:txBody>
          <a:bodyPr anchor="ctr"/>
          <a:lstStyle>
            <a:defPPr>
              <a:defRPr lang="en-GB"/>
            </a:defPPr>
            <a:lvl1pPr algn="ctr">
              <a:buFont typeface="Times New Roman" pitchFamily="16" charset="0"/>
              <a:buNone/>
              <a:defRPr>
                <a:latin typeface="+mn-lt"/>
                <a:ea typeface="ＭＳ Ｐゴシック" charset="0"/>
                <a:cs typeface="ＭＳ Ｐゴシック" charset="0"/>
              </a:defRPr>
            </a:lvl1pPr>
          </a:lstStyle>
          <a:p>
            <a:r>
              <a:rPr lang="de-DE" dirty="0"/>
              <a:t>Betrifft mehrere Schüler</a:t>
            </a:r>
            <a:r>
              <a:rPr lang="de-DE" dirty="0" smtClean="0"/>
              <a:t>/innen in einem bestimmten </a:t>
            </a:r>
            <a:r>
              <a:rPr lang="de-DE" dirty="0"/>
              <a:t>F</a:t>
            </a:r>
            <a:r>
              <a:rPr lang="de-DE" dirty="0" smtClean="0"/>
              <a:t>ach.</a:t>
            </a:r>
            <a:endParaRPr lang="de-DE" dirty="0"/>
          </a:p>
        </p:txBody>
      </p:sp>
      <p:sp>
        <p:nvSpPr>
          <p:cNvPr id="17" name="Textfeld 16"/>
          <p:cNvSpPr txBox="1">
            <a:spLocks noChangeArrowheads="1"/>
          </p:cNvSpPr>
          <p:nvPr/>
        </p:nvSpPr>
        <p:spPr bwMode="auto">
          <a:xfrm>
            <a:off x="323528" y="5025950"/>
            <a:ext cx="2403475" cy="923330"/>
          </a:xfrm>
          <a:prstGeom prst="rect">
            <a:avLst/>
          </a:prstGeom>
          <a:solidFill>
            <a:srgbClr val="00B8FF"/>
          </a:solidFill>
          <a:ln w="9525" cap="flat" cmpd="sng" algn="ctr">
            <a:noFill/>
            <a:prstDash val="solid"/>
            <a:round/>
            <a:headEnd type="none" w="med" len="med"/>
            <a:tailEnd type="none" w="med" len="med"/>
          </a:ln>
          <a:effectLst/>
        </p:spPr>
        <p:txBody>
          <a:bodyPr anchor="ctr"/>
          <a:lstStyle>
            <a:defPPr>
              <a:defRPr lang="en-GB"/>
            </a:defPPr>
            <a:lvl1pPr algn="ctr">
              <a:buFont typeface="Times New Roman" pitchFamily="16" charset="0"/>
              <a:buNone/>
              <a:defRPr>
                <a:latin typeface="+mn-lt"/>
                <a:ea typeface="ＭＳ Ｐゴシック" charset="0"/>
                <a:cs typeface="ＭＳ Ｐゴシック" charset="0"/>
              </a:defRPr>
            </a:lvl1pPr>
          </a:lstStyle>
          <a:p>
            <a:r>
              <a:rPr lang="de-DE" dirty="0" smtClean="0"/>
              <a:t>Betrifft mehrere Schüler/innen in mehreren Fächern.</a:t>
            </a:r>
            <a:endParaRPr lang="de-DE" dirty="0"/>
          </a:p>
        </p:txBody>
      </p:sp>
      <p:sp>
        <p:nvSpPr>
          <p:cNvPr id="19" name="Textfeld 18"/>
          <p:cNvSpPr txBox="1">
            <a:spLocks noChangeArrowheads="1"/>
          </p:cNvSpPr>
          <p:nvPr/>
        </p:nvSpPr>
        <p:spPr bwMode="auto">
          <a:xfrm>
            <a:off x="755576" y="3140968"/>
            <a:ext cx="1584176" cy="1656184"/>
          </a:xfrm>
          <a:prstGeom prst="rect">
            <a:avLst/>
          </a:prstGeom>
          <a:solidFill>
            <a:srgbClr val="00B8FF"/>
          </a:solidFill>
          <a:ln w="9525" cap="flat" cmpd="sng" algn="ctr">
            <a:noFill/>
            <a:prstDash val="solid"/>
            <a:round/>
            <a:headEnd type="none" w="med" len="med"/>
            <a:tailEnd type="none" w="med" len="med"/>
          </a:ln>
          <a:effectLst/>
        </p:spPr>
        <p:txBody>
          <a:bodyPr anchor="ctr"/>
          <a:lstStyle>
            <a:defPPr>
              <a:defRPr lang="en-GB"/>
            </a:defPPr>
            <a:lvl1pPr algn="ctr">
              <a:buFont typeface="Times New Roman" pitchFamily="16" charset="0"/>
              <a:buNone/>
              <a:defRPr>
                <a:latin typeface="+mn-lt"/>
                <a:ea typeface="ＭＳ Ｐゴシック" charset="0"/>
                <a:cs typeface="ＭＳ Ｐゴシック" charset="0"/>
              </a:defRPr>
            </a:lvl1pPr>
          </a:lstStyle>
          <a:p>
            <a:r>
              <a:rPr lang="de-DE" dirty="0" smtClean="0"/>
              <a:t>Austausch zwischen Fachteams/im Jahrgangsteam</a:t>
            </a:r>
            <a:endParaRPr lang="de-DE" dirty="0"/>
          </a:p>
        </p:txBody>
      </p:sp>
      <p:sp>
        <p:nvSpPr>
          <p:cNvPr id="20" name="Textfeld 19"/>
          <p:cNvSpPr txBox="1">
            <a:spLocks noChangeArrowheads="1"/>
          </p:cNvSpPr>
          <p:nvPr/>
        </p:nvSpPr>
        <p:spPr bwMode="auto">
          <a:xfrm>
            <a:off x="6876256" y="3140968"/>
            <a:ext cx="1584176" cy="1656184"/>
          </a:xfrm>
          <a:prstGeom prst="rect">
            <a:avLst/>
          </a:prstGeom>
          <a:solidFill>
            <a:srgbClr val="00B8FF"/>
          </a:solidFill>
          <a:ln w="9525" cap="flat" cmpd="sng" algn="ctr">
            <a:noFill/>
            <a:prstDash val="solid"/>
            <a:round/>
            <a:headEnd type="none" w="med" len="med"/>
            <a:tailEnd type="none" w="med" len="med"/>
          </a:ln>
          <a:effectLst/>
        </p:spPr>
        <p:txBody>
          <a:bodyPr anchor="ctr"/>
          <a:lstStyle>
            <a:defPPr>
              <a:defRPr lang="en-GB"/>
            </a:defPPr>
            <a:lvl1pPr algn="ctr">
              <a:buFont typeface="Times New Roman" pitchFamily="16" charset="0"/>
              <a:buNone/>
              <a:defRPr>
                <a:latin typeface="+mn-lt"/>
                <a:ea typeface="ＭＳ Ｐゴシック" charset="0"/>
                <a:cs typeface="ＭＳ Ｐゴシック" charset="0"/>
              </a:defRPr>
            </a:lvl1pPr>
          </a:lstStyle>
          <a:p>
            <a:r>
              <a:rPr lang="de-DE" dirty="0" smtClean="0"/>
              <a:t>Ggf. Austausch in der Klasse/in der Fachkonferenz</a:t>
            </a:r>
            <a:endParaRPr lang="de-DE" dirty="0"/>
          </a:p>
        </p:txBody>
      </p:sp>
      <p:sp>
        <p:nvSpPr>
          <p:cNvPr id="22" name="Rectangle 2"/>
          <p:cNvSpPr>
            <a:spLocks noChangeArrowheads="1"/>
          </p:cNvSpPr>
          <p:nvPr/>
        </p:nvSpPr>
        <p:spPr bwMode="auto">
          <a:xfrm>
            <a:off x="827584" y="5949280"/>
            <a:ext cx="1440160" cy="371513"/>
          </a:xfrm>
          <a:prstGeom prst="rect">
            <a:avLst/>
          </a:prstGeom>
          <a:noFill/>
          <a:ln w="9525">
            <a:noFill/>
            <a:round/>
            <a:headEnd/>
            <a:tailEnd/>
          </a:ln>
        </p:spPr>
        <p:txBody>
          <a:bodyPr wrap="square" lIns="90000" tIns="46800" rIns="90000" bIns="46800">
            <a:spAutoFit/>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(vgl. Modul 1</a:t>
            </a:r>
            <a:endParaRPr lang="de-DE" dirty="0">
              <a:solidFill>
                <a:srgbClr val="003264"/>
              </a:solidFill>
              <a:latin typeface="Calibri" pitchFamily="34" charset="0"/>
            </a:endParaRPr>
          </a:p>
        </p:txBody>
      </p:sp>
    </p:spTree>
    <p:extLst>
      <p:ext uri="{BB962C8B-B14F-4D97-AF65-F5344CB8AC3E}">
        <p14:creationId xmlns:p14="http://schemas.microsoft.com/office/powerpoint/2010/main" xmlns="" val="2694492553"/>
      </p:ext>
    </p:extLst>
  </p:cSld>
  <p:clrMapOvr>
    <a:masterClrMapping/>
  </p:clrMapOvr>
  <p:transition spd="med"/>
  <p:timing>
    <p:tnLst>
      <p:par>
        <p:cTn id="1" dur="indefinite" restart="never" nodeType="tmRoot">
          <p:childTnLst>
            <p:seq concurrent="1" nextAc="seek">
              <p:cTn id="2" dur="0"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P spid="17" grpId="0" animBg="1"/>
      <p:bldP spid="19" grpId="0" animBg="1"/>
      <p:bldP spid="2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179512" y="1015008"/>
            <a:ext cx="8382000" cy="685800"/>
          </a:xfrm>
          <a:prstGeom prst="rect">
            <a:avLst/>
          </a:prstGeom>
        </p:spPr>
        <p:txBody>
          <a:bodyPr/>
          <a:lstStyle/>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r>
              <a:rPr lang="de-DE" sz="2300" b="1" kern="0" dirty="0" smtClean="0">
                <a:solidFill>
                  <a:srgbClr val="003264"/>
                </a:solidFill>
                <a:latin typeface="+mj-lt"/>
                <a:ea typeface="ＭＳ Ｐゴシック" charset="0"/>
                <a:cs typeface="+mj-cs"/>
              </a:rPr>
              <a:t>In einen diagnostischen Prozess einsteigen (1/3)</a:t>
            </a:r>
            <a:endParaRPr kumimoji="0" lang="de-DE" sz="2300" b="1" i="0" u="none" strike="noStrike" kern="0" cap="none" spc="0" normalizeH="0" baseline="0" noProof="0" dirty="0">
              <a:ln>
                <a:noFill/>
              </a:ln>
              <a:solidFill>
                <a:srgbClr val="003264"/>
              </a:solidFill>
              <a:effectLst/>
              <a:uLnTx/>
              <a:uFillTx/>
              <a:latin typeface="+mj-lt"/>
              <a:ea typeface="ＭＳ Ｐゴシック" charset="0"/>
              <a:cs typeface="+mj-cs"/>
            </a:endParaRPr>
          </a:p>
        </p:txBody>
      </p:sp>
      <p:sp>
        <p:nvSpPr>
          <p:cNvPr id="5" name="Gerade Verbindung 5"/>
          <p:cNvSpPr/>
          <p:nvPr/>
        </p:nvSpPr>
        <p:spPr>
          <a:xfrm>
            <a:off x="3535412" y="2703566"/>
            <a:ext cx="3447285" cy="3447285"/>
          </a:xfrm>
          <a:custGeom>
            <a:avLst/>
            <a:gdLst/>
            <a:ahLst/>
            <a:cxnLst/>
            <a:rect l="0" t="0" r="0" b="0"/>
            <a:pathLst>
              <a:path>
                <a:moveTo>
                  <a:pt x="1710270" y="51"/>
                </a:moveTo>
                <a:arcTo wR="1723642" hR="1723642" stAng="16173329" swAng="1081580"/>
              </a:path>
            </a:pathLst>
          </a:custGeom>
          <a:noFill/>
          <a:ln>
            <a:solidFill>
              <a:srgbClr val="FFFFFF"/>
            </a:solidFill>
            <a:tailEnd type="arrow"/>
          </a:ln>
        </p:spPr>
        <p:style>
          <a:lnRef idx="1">
            <a:scrgbClr r="0" g="0" b="0"/>
          </a:lnRef>
          <a:fillRef idx="0">
            <a:scrgbClr r="0" g="0" b="0"/>
          </a:fillRef>
          <a:effectRef idx="0">
            <a:schemeClr val="accent1">
              <a:shade val="90000"/>
              <a:hueOff val="0"/>
              <a:satOff val="0"/>
              <a:lumOff val="0"/>
              <a:alphaOff val="0"/>
            </a:schemeClr>
          </a:effectRef>
          <a:fontRef idx="minor">
            <a:schemeClr val="tx1">
              <a:hueOff val="0"/>
              <a:satOff val="0"/>
              <a:lumOff val="0"/>
              <a:alphaOff val="0"/>
            </a:schemeClr>
          </a:fontRef>
        </p:style>
        <p:txBody>
          <a:bodyPr/>
          <a:lstStyle/>
          <a:p>
            <a:endParaRPr lang="de-DE" dirty="0"/>
          </a:p>
        </p:txBody>
      </p:sp>
      <p:grpSp>
        <p:nvGrpSpPr>
          <p:cNvPr id="6" name="Gruppieren 5"/>
          <p:cNvGrpSpPr/>
          <p:nvPr/>
        </p:nvGrpSpPr>
        <p:grpSpPr>
          <a:xfrm>
            <a:off x="5596943" y="2846271"/>
            <a:ext cx="1492165" cy="812991"/>
            <a:chOff x="5288069" y="524884"/>
            <a:chExt cx="1492165" cy="812991"/>
          </a:xfrm>
          <a:solidFill>
            <a:srgbClr val="709EB8"/>
          </a:solidFill>
        </p:grpSpPr>
        <p:sp>
          <p:nvSpPr>
            <p:cNvPr id="7" name="Abgerundetes Rechteck 6"/>
            <p:cNvSpPr/>
            <p:nvPr/>
          </p:nvSpPr>
          <p:spPr>
            <a:xfrm>
              <a:off x="5288069" y="524884"/>
              <a:ext cx="1355400" cy="812991"/>
            </a:xfrm>
            <a:prstGeom prst="roundRect">
              <a:avLst/>
            </a:prstGeom>
            <a:grpFill/>
          </p:spPr>
          <p:style>
            <a:lnRef idx="2">
              <a:schemeClr val="lt1">
                <a:hueOff val="0"/>
                <a:satOff val="0"/>
                <a:lumOff val="0"/>
                <a:alphaOff val="0"/>
              </a:schemeClr>
            </a:lnRef>
            <a:fillRef idx="1">
              <a:schemeClr val="accent1">
                <a:shade val="80000"/>
                <a:hueOff val="22598"/>
                <a:satOff val="791"/>
                <a:lumOff val="3337"/>
                <a:alphaOff val="0"/>
              </a:schemeClr>
            </a:fillRef>
            <a:effectRef idx="0">
              <a:schemeClr val="accent1">
                <a:shade val="80000"/>
                <a:hueOff val="22598"/>
                <a:satOff val="791"/>
                <a:lumOff val="3337"/>
                <a:alphaOff val="0"/>
              </a:schemeClr>
            </a:effectRef>
            <a:fontRef idx="minor">
              <a:schemeClr val="lt1"/>
            </a:fontRef>
          </p:style>
          <p:txBody>
            <a:bodyPr/>
            <a:lstStyle/>
            <a:p>
              <a:endParaRPr lang="de-DE" dirty="0"/>
            </a:p>
          </p:txBody>
        </p:sp>
        <p:sp>
          <p:nvSpPr>
            <p:cNvPr id="8" name="Abgerundetes Rechteck 7"/>
            <p:cNvSpPr/>
            <p:nvPr/>
          </p:nvSpPr>
          <p:spPr>
            <a:xfrm>
              <a:off x="5327755" y="564571"/>
              <a:ext cx="1452479" cy="73361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b="1" kern="1200" noProof="0" dirty="0" smtClean="0">
                  <a:solidFill>
                    <a:srgbClr val="003264"/>
                  </a:solidFill>
                  <a:latin typeface="+mn-lt"/>
                </a:rPr>
                <a:t>Entwicklungs-bedarfe klären</a:t>
              </a:r>
              <a:endParaRPr lang="de-DE" b="1" kern="1200" noProof="0" dirty="0">
                <a:solidFill>
                  <a:srgbClr val="003264"/>
                </a:solidFill>
                <a:latin typeface="+mn-lt"/>
              </a:endParaRPr>
            </a:p>
          </p:txBody>
        </p:sp>
      </p:grpSp>
      <p:sp>
        <p:nvSpPr>
          <p:cNvPr id="9" name="Gerade Verbindung 8"/>
          <p:cNvSpPr/>
          <p:nvPr/>
        </p:nvSpPr>
        <p:spPr>
          <a:xfrm>
            <a:off x="3102551" y="1412776"/>
            <a:ext cx="3447285" cy="3447285"/>
          </a:xfrm>
          <a:custGeom>
            <a:avLst/>
            <a:gdLst/>
            <a:ahLst/>
            <a:cxnLst/>
            <a:rect l="0" t="0" r="0" b="0"/>
            <a:pathLst>
              <a:path>
                <a:moveTo>
                  <a:pt x="3330958" y="2346121"/>
                </a:moveTo>
                <a:arcTo wR="1723642" hR="1723642" stAng="1270218" swAng="636355"/>
              </a:path>
            </a:pathLst>
          </a:custGeom>
          <a:noFill/>
          <a:ln>
            <a:solidFill>
              <a:srgbClr val="FFFFFF"/>
            </a:solidFill>
            <a:tailEnd type="arrow"/>
          </a:ln>
        </p:spPr>
        <p:style>
          <a:lnRef idx="1">
            <a:scrgbClr r="0" g="0" b="0"/>
          </a:lnRef>
          <a:fillRef idx="0">
            <a:scrgbClr r="0" g="0" b="0"/>
          </a:fillRef>
          <a:effectRef idx="0">
            <a:schemeClr val="accent1">
              <a:shade val="90000"/>
              <a:hueOff val="22605"/>
              <a:satOff val="28"/>
              <a:lumOff val="2805"/>
              <a:alphaOff val="0"/>
            </a:schemeClr>
          </a:effectRef>
          <a:fontRef idx="minor">
            <a:schemeClr val="tx1">
              <a:hueOff val="0"/>
              <a:satOff val="0"/>
              <a:lumOff val="0"/>
              <a:alphaOff val="0"/>
            </a:schemeClr>
          </a:fontRef>
        </p:style>
        <p:txBody>
          <a:bodyPr/>
          <a:lstStyle/>
          <a:p>
            <a:endParaRPr lang="de-DE" dirty="0"/>
          </a:p>
        </p:txBody>
      </p:sp>
      <p:grpSp>
        <p:nvGrpSpPr>
          <p:cNvPr id="10" name="Gruppieren 9"/>
          <p:cNvGrpSpPr/>
          <p:nvPr/>
        </p:nvGrpSpPr>
        <p:grpSpPr>
          <a:xfrm>
            <a:off x="5587921" y="3965977"/>
            <a:ext cx="1518644" cy="981651"/>
            <a:chOff x="5279047" y="1810765"/>
            <a:chExt cx="1294526" cy="815476"/>
          </a:xfrm>
          <a:solidFill>
            <a:srgbClr val="709EB8"/>
          </a:solidFill>
        </p:grpSpPr>
        <p:sp>
          <p:nvSpPr>
            <p:cNvPr id="11" name="Abgerundetes Rechteck 10"/>
            <p:cNvSpPr/>
            <p:nvPr/>
          </p:nvSpPr>
          <p:spPr>
            <a:xfrm>
              <a:off x="5279047" y="1810765"/>
              <a:ext cx="1294526" cy="815476"/>
            </a:xfrm>
            <a:prstGeom prst="roundRect">
              <a:avLst/>
            </a:prstGeom>
            <a:grpFill/>
          </p:spPr>
          <p:style>
            <a:lnRef idx="2">
              <a:schemeClr val="lt1">
                <a:hueOff val="0"/>
                <a:satOff val="0"/>
                <a:lumOff val="0"/>
                <a:alphaOff val="0"/>
              </a:schemeClr>
            </a:lnRef>
            <a:fillRef idx="1">
              <a:schemeClr val="accent1">
                <a:shade val="80000"/>
                <a:hueOff val="45196"/>
                <a:satOff val="1582"/>
                <a:lumOff val="6673"/>
                <a:alphaOff val="0"/>
              </a:schemeClr>
            </a:fillRef>
            <a:effectRef idx="0">
              <a:schemeClr val="accent1">
                <a:shade val="80000"/>
                <a:hueOff val="45196"/>
                <a:satOff val="1582"/>
                <a:lumOff val="6673"/>
                <a:alphaOff val="0"/>
              </a:schemeClr>
            </a:effectRef>
            <a:fontRef idx="minor">
              <a:schemeClr val="lt1"/>
            </a:fontRef>
          </p:style>
          <p:txBody>
            <a:bodyPr/>
            <a:lstStyle/>
            <a:p>
              <a:endParaRPr lang="de-DE" dirty="0"/>
            </a:p>
          </p:txBody>
        </p:sp>
        <p:sp>
          <p:nvSpPr>
            <p:cNvPr id="12" name="Abgerundetes Rechteck 10"/>
            <p:cNvSpPr/>
            <p:nvPr/>
          </p:nvSpPr>
          <p:spPr>
            <a:xfrm>
              <a:off x="5318855" y="1850573"/>
              <a:ext cx="1214910" cy="73586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b="1" kern="1200" noProof="0" dirty="0" smtClean="0">
                  <a:solidFill>
                    <a:srgbClr val="003264"/>
                  </a:solidFill>
                  <a:latin typeface="+mn-lt"/>
                </a:rPr>
                <a:t>Entwicklungs-ziele formulieren</a:t>
              </a:r>
              <a:endParaRPr lang="de-DE" b="1" kern="1200" noProof="0" dirty="0">
                <a:solidFill>
                  <a:srgbClr val="003264"/>
                </a:solidFill>
                <a:latin typeface="+mn-lt"/>
              </a:endParaRPr>
            </a:p>
          </p:txBody>
        </p:sp>
      </p:grpSp>
      <p:sp>
        <p:nvSpPr>
          <p:cNvPr id="13" name="Gerade Verbindung 11"/>
          <p:cNvSpPr/>
          <p:nvPr/>
        </p:nvSpPr>
        <p:spPr>
          <a:xfrm>
            <a:off x="3132392" y="2072023"/>
            <a:ext cx="3447285" cy="3447285"/>
          </a:xfrm>
          <a:custGeom>
            <a:avLst/>
            <a:gdLst/>
            <a:ahLst/>
            <a:cxnLst/>
            <a:rect l="0" t="0" r="0" b="0"/>
            <a:pathLst>
              <a:path>
                <a:moveTo>
                  <a:pt x="2944057" y="2940824"/>
                </a:moveTo>
                <a:arcTo wR="1723642" hR="1723642" stAng="2695441" swAng="539965"/>
              </a:path>
            </a:pathLst>
          </a:custGeom>
          <a:noFill/>
          <a:ln>
            <a:solidFill>
              <a:srgbClr val="FFFFFF"/>
            </a:solidFill>
            <a:tailEnd type="arrow"/>
          </a:ln>
        </p:spPr>
        <p:style>
          <a:lnRef idx="1">
            <a:scrgbClr r="0" g="0" b="0"/>
          </a:lnRef>
          <a:fillRef idx="0">
            <a:scrgbClr r="0" g="0" b="0"/>
          </a:fillRef>
          <a:effectRef idx="0">
            <a:schemeClr val="accent1">
              <a:shade val="90000"/>
              <a:hueOff val="45210"/>
              <a:satOff val="55"/>
              <a:lumOff val="5610"/>
              <a:alphaOff val="0"/>
            </a:schemeClr>
          </a:effectRef>
          <a:fontRef idx="minor">
            <a:schemeClr val="tx1">
              <a:hueOff val="0"/>
              <a:satOff val="0"/>
              <a:lumOff val="0"/>
              <a:alphaOff val="0"/>
            </a:schemeClr>
          </a:fontRef>
        </p:style>
        <p:txBody>
          <a:bodyPr/>
          <a:lstStyle/>
          <a:p>
            <a:endParaRPr lang="de-DE" dirty="0"/>
          </a:p>
        </p:txBody>
      </p:sp>
      <p:grpSp>
        <p:nvGrpSpPr>
          <p:cNvPr id="14" name="Gruppieren 13"/>
          <p:cNvGrpSpPr/>
          <p:nvPr/>
        </p:nvGrpSpPr>
        <p:grpSpPr>
          <a:xfrm>
            <a:off x="4742964" y="5239740"/>
            <a:ext cx="1658652" cy="938067"/>
            <a:chOff x="4434090" y="2918354"/>
            <a:chExt cx="1268195" cy="822604"/>
          </a:xfrm>
          <a:solidFill>
            <a:srgbClr val="709EB8"/>
          </a:solidFill>
        </p:grpSpPr>
        <p:sp>
          <p:nvSpPr>
            <p:cNvPr id="15" name="Abgerundetes Rechteck 14"/>
            <p:cNvSpPr/>
            <p:nvPr/>
          </p:nvSpPr>
          <p:spPr>
            <a:xfrm>
              <a:off x="4434090" y="2918354"/>
              <a:ext cx="1268195" cy="822604"/>
            </a:xfrm>
            <a:prstGeom prst="roundRect">
              <a:avLst/>
            </a:prstGeom>
            <a:grpFill/>
          </p:spPr>
          <p:style>
            <a:lnRef idx="2">
              <a:schemeClr val="lt1">
                <a:hueOff val="0"/>
                <a:satOff val="0"/>
                <a:lumOff val="0"/>
                <a:alphaOff val="0"/>
              </a:schemeClr>
            </a:lnRef>
            <a:fillRef idx="1">
              <a:schemeClr val="accent1">
                <a:shade val="80000"/>
                <a:hueOff val="67793"/>
                <a:satOff val="2374"/>
                <a:lumOff val="10010"/>
                <a:alphaOff val="0"/>
              </a:schemeClr>
            </a:fillRef>
            <a:effectRef idx="0">
              <a:schemeClr val="accent1">
                <a:shade val="80000"/>
                <a:hueOff val="67793"/>
                <a:satOff val="2374"/>
                <a:lumOff val="10010"/>
                <a:alphaOff val="0"/>
              </a:schemeClr>
            </a:effectRef>
            <a:fontRef idx="minor">
              <a:schemeClr val="lt1"/>
            </a:fontRef>
          </p:style>
          <p:txBody>
            <a:bodyPr/>
            <a:lstStyle/>
            <a:p>
              <a:endParaRPr lang="de-DE" dirty="0"/>
            </a:p>
          </p:txBody>
        </p:sp>
        <p:sp>
          <p:nvSpPr>
            <p:cNvPr id="16" name="Abgerundetes Rechteck 13"/>
            <p:cNvSpPr/>
            <p:nvPr/>
          </p:nvSpPr>
          <p:spPr>
            <a:xfrm>
              <a:off x="4474246" y="2958510"/>
              <a:ext cx="1187883" cy="74229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b="1" kern="1200" noProof="0" dirty="0" smtClean="0">
                  <a:solidFill>
                    <a:srgbClr val="003264"/>
                  </a:solidFill>
                  <a:latin typeface="+mn-lt"/>
                </a:rPr>
                <a:t>Entwicklungs-maßnahme vereinbaren</a:t>
              </a:r>
              <a:endParaRPr lang="de-DE" b="1" kern="1200" noProof="0" dirty="0">
                <a:solidFill>
                  <a:srgbClr val="003264"/>
                </a:solidFill>
                <a:latin typeface="+mn-lt"/>
              </a:endParaRPr>
            </a:p>
          </p:txBody>
        </p:sp>
      </p:grpSp>
      <p:sp>
        <p:nvSpPr>
          <p:cNvPr id="17" name="Gerade Verbindung 14"/>
          <p:cNvSpPr/>
          <p:nvPr/>
        </p:nvSpPr>
        <p:spPr>
          <a:xfrm>
            <a:off x="2913031" y="2451494"/>
            <a:ext cx="3447285" cy="3447285"/>
          </a:xfrm>
          <a:custGeom>
            <a:avLst/>
            <a:gdLst/>
            <a:ahLst/>
            <a:cxnLst/>
            <a:rect l="0" t="0" r="0" b="0"/>
            <a:pathLst>
              <a:path>
                <a:moveTo>
                  <a:pt x="1752775" y="3447039"/>
                </a:moveTo>
                <a:arcTo wR="1723642" hR="1723642" stAng="5341893" swAng="463678"/>
              </a:path>
            </a:pathLst>
          </a:custGeom>
          <a:noFill/>
          <a:ln>
            <a:solidFill>
              <a:srgbClr val="FFFFFF"/>
            </a:solidFill>
            <a:tailEnd type="arrow"/>
          </a:ln>
        </p:spPr>
        <p:style>
          <a:lnRef idx="1">
            <a:scrgbClr r="0" g="0" b="0"/>
          </a:lnRef>
          <a:fillRef idx="0">
            <a:scrgbClr r="0" g="0" b="0"/>
          </a:fillRef>
          <a:effectRef idx="0">
            <a:schemeClr val="accent1">
              <a:shade val="90000"/>
              <a:hueOff val="67815"/>
              <a:satOff val="83"/>
              <a:lumOff val="8415"/>
              <a:alphaOff val="0"/>
            </a:schemeClr>
          </a:effectRef>
          <a:fontRef idx="minor">
            <a:schemeClr val="tx1">
              <a:hueOff val="0"/>
              <a:satOff val="0"/>
              <a:lumOff val="0"/>
              <a:alphaOff val="0"/>
            </a:schemeClr>
          </a:fontRef>
        </p:style>
        <p:txBody>
          <a:bodyPr/>
          <a:lstStyle/>
          <a:p>
            <a:endParaRPr lang="de-DE" dirty="0"/>
          </a:p>
        </p:txBody>
      </p:sp>
      <p:grpSp>
        <p:nvGrpSpPr>
          <p:cNvPr id="18" name="Gruppieren 17"/>
          <p:cNvGrpSpPr/>
          <p:nvPr/>
        </p:nvGrpSpPr>
        <p:grpSpPr>
          <a:xfrm>
            <a:off x="2759726" y="5219787"/>
            <a:ext cx="1597613" cy="994621"/>
            <a:chOff x="2699650" y="2898401"/>
            <a:chExt cx="1348815" cy="846030"/>
          </a:xfrm>
          <a:solidFill>
            <a:srgbClr val="B1CBDC"/>
          </a:solidFill>
        </p:grpSpPr>
        <p:sp>
          <p:nvSpPr>
            <p:cNvPr id="19" name="Abgerundetes Rechteck 18"/>
            <p:cNvSpPr/>
            <p:nvPr/>
          </p:nvSpPr>
          <p:spPr>
            <a:xfrm>
              <a:off x="2699650" y="2898401"/>
              <a:ext cx="1348815" cy="846030"/>
            </a:xfrm>
            <a:prstGeom prst="roundRect">
              <a:avLst/>
            </a:prstGeom>
            <a:grpFill/>
          </p:spPr>
          <p:style>
            <a:lnRef idx="2">
              <a:schemeClr val="lt1">
                <a:hueOff val="0"/>
                <a:satOff val="0"/>
                <a:lumOff val="0"/>
                <a:alphaOff val="0"/>
              </a:schemeClr>
            </a:lnRef>
            <a:fillRef idx="1">
              <a:schemeClr val="accent1">
                <a:shade val="80000"/>
                <a:hueOff val="90391"/>
                <a:satOff val="3165"/>
                <a:lumOff val="13347"/>
                <a:alphaOff val="0"/>
              </a:schemeClr>
            </a:fillRef>
            <a:effectRef idx="0">
              <a:schemeClr val="accent1">
                <a:shade val="80000"/>
                <a:hueOff val="90391"/>
                <a:satOff val="3165"/>
                <a:lumOff val="13347"/>
                <a:alphaOff val="0"/>
              </a:schemeClr>
            </a:effectRef>
            <a:fontRef idx="minor">
              <a:schemeClr val="lt1"/>
            </a:fontRef>
          </p:style>
          <p:txBody>
            <a:bodyPr/>
            <a:lstStyle/>
            <a:p>
              <a:endParaRPr lang="de-DE" dirty="0"/>
            </a:p>
          </p:txBody>
        </p:sp>
        <p:sp>
          <p:nvSpPr>
            <p:cNvPr id="20" name="Abgerundetes Rechteck 16"/>
            <p:cNvSpPr/>
            <p:nvPr/>
          </p:nvSpPr>
          <p:spPr>
            <a:xfrm>
              <a:off x="2740950" y="2939701"/>
              <a:ext cx="1266215" cy="76343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b="1" kern="1200" noProof="0" dirty="0" smtClean="0">
                  <a:solidFill>
                    <a:srgbClr val="003264"/>
                  </a:solidFill>
                  <a:latin typeface="+mn-lt"/>
                </a:rPr>
                <a:t>Maßnahme planen</a:t>
              </a:r>
              <a:endParaRPr lang="de-DE" b="1" kern="1200" noProof="0" dirty="0">
                <a:solidFill>
                  <a:srgbClr val="003264"/>
                </a:solidFill>
                <a:latin typeface="+mn-lt"/>
              </a:endParaRPr>
            </a:p>
          </p:txBody>
        </p:sp>
      </p:grpSp>
      <p:sp>
        <p:nvSpPr>
          <p:cNvPr id="21" name="Gerade Verbindung 17"/>
          <p:cNvSpPr/>
          <p:nvPr/>
        </p:nvSpPr>
        <p:spPr>
          <a:xfrm>
            <a:off x="2712968" y="2252156"/>
            <a:ext cx="3447285" cy="3447285"/>
          </a:xfrm>
          <a:custGeom>
            <a:avLst/>
            <a:gdLst/>
            <a:ahLst/>
            <a:cxnLst/>
            <a:rect l="0" t="0" r="0" b="0"/>
            <a:pathLst>
              <a:path>
                <a:moveTo>
                  <a:pt x="476315" y="2913230"/>
                </a:moveTo>
                <a:arcTo wR="1723642" hR="1723642" stAng="8181437" swAng="461332"/>
              </a:path>
            </a:pathLst>
          </a:custGeom>
          <a:noFill/>
          <a:ln>
            <a:noFill/>
            <a:tailEnd type="arrow"/>
          </a:ln>
        </p:spPr>
        <p:style>
          <a:lnRef idx="1">
            <a:scrgbClr r="0" g="0" b="0"/>
          </a:lnRef>
          <a:fillRef idx="0">
            <a:scrgbClr r="0" g="0" b="0"/>
          </a:fillRef>
          <a:effectRef idx="0">
            <a:schemeClr val="accent1">
              <a:shade val="90000"/>
              <a:hueOff val="90420"/>
              <a:satOff val="111"/>
              <a:lumOff val="11220"/>
              <a:alphaOff val="0"/>
            </a:schemeClr>
          </a:effectRef>
          <a:fontRef idx="minor">
            <a:schemeClr val="tx1">
              <a:hueOff val="0"/>
              <a:satOff val="0"/>
              <a:lumOff val="0"/>
              <a:alphaOff val="0"/>
            </a:schemeClr>
          </a:fontRef>
        </p:style>
        <p:txBody>
          <a:bodyPr/>
          <a:lstStyle/>
          <a:p>
            <a:endParaRPr lang="de-DE" dirty="0"/>
          </a:p>
        </p:txBody>
      </p:sp>
      <p:grpSp>
        <p:nvGrpSpPr>
          <p:cNvPr id="22" name="Gruppieren 21"/>
          <p:cNvGrpSpPr/>
          <p:nvPr/>
        </p:nvGrpSpPr>
        <p:grpSpPr>
          <a:xfrm>
            <a:off x="2037434" y="4132163"/>
            <a:ext cx="1529321" cy="943922"/>
            <a:chOff x="1925705" y="1810776"/>
            <a:chExt cx="1332176" cy="792461"/>
          </a:xfrm>
          <a:solidFill>
            <a:srgbClr val="B1CBDC"/>
          </a:solidFill>
        </p:grpSpPr>
        <p:sp>
          <p:nvSpPr>
            <p:cNvPr id="23" name="Abgerundetes Rechteck 22"/>
            <p:cNvSpPr/>
            <p:nvPr/>
          </p:nvSpPr>
          <p:spPr>
            <a:xfrm>
              <a:off x="1925705" y="1810776"/>
              <a:ext cx="1332176" cy="792461"/>
            </a:xfrm>
            <a:prstGeom prst="roundRect">
              <a:avLst/>
            </a:prstGeom>
            <a:grpFill/>
          </p:spPr>
          <p:style>
            <a:lnRef idx="2">
              <a:schemeClr val="lt1">
                <a:hueOff val="0"/>
                <a:satOff val="0"/>
                <a:lumOff val="0"/>
                <a:alphaOff val="0"/>
              </a:schemeClr>
            </a:lnRef>
            <a:fillRef idx="1">
              <a:schemeClr val="accent1">
                <a:shade val="80000"/>
                <a:hueOff val="112989"/>
                <a:satOff val="3956"/>
                <a:lumOff val="16683"/>
                <a:alphaOff val="0"/>
              </a:schemeClr>
            </a:fillRef>
            <a:effectRef idx="0">
              <a:schemeClr val="accent1">
                <a:shade val="80000"/>
                <a:hueOff val="112989"/>
                <a:satOff val="3956"/>
                <a:lumOff val="16683"/>
                <a:alphaOff val="0"/>
              </a:schemeClr>
            </a:effectRef>
            <a:fontRef idx="minor">
              <a:schemeClr val="lt1"/>
            </a:fontRef>
          </p:style>
          <p:txBody>
            <a:bodyPr/>
            <a:lstStyle/>
            <a:p>
              <a:endParaRPr lang="de-DE" dirty="0"/>
            </a:p>
          </p:txBody>
        </p:sp>
        <p:sp>
          <p:nvSpPr>
            <p:cNvPr id="24" name="Abgerundetes Rechteck 19"/>
            <p:cNvSpPr/>
            <p:nvPr/>
          </p:nvSpPr>
          <p:spPr>
            <a:xfrm>
              <a:off x="1964390" y="1849461"/>
              <a:ext cx="1254806" cy="71509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sz="1400" b="1" kern="1200" noProof="0" dirty="0" smtClean="0">
                  <a:solidFill>
                    <a:srgbClr val="003264"/>
                  </a:solidFill>
                  <a:latin typeface="+mn-lt"/>
                </a:rPr>
                <a:t> </a:t>
              </a:r>
              <a:r>
                <a:rPr lang="de-DE" b="1" kern="1200" noProof="0" dirty="0" smtClean="0">
                  <a:solidFill>
                    <a:srgbClr val="003264"/>
                  </a:solidFill>
                  <a:latin typeface="+mn-lt"/>
                </a:rPr>
                <a:t>Maßnahme umsetzen</a:t>
              </a:r>
              <a:endParaRPr lang="de-DE" b="1" kern="1200" noProof="0" dirty="0">
                <a:solidFill>
                  <a:srgbClr val="003264"/>
                </a:solidFill>
                <a:latin typeface="+mn-lt"/>
              </a:endParaRPr>
            </a:p>
          </p:txBody>
        </p:sp>
      </p:grpSp>
      <p:sp>
        <p:nvSpPr>
          <p:cNvPr id="25" name="Gerade Verbindung 20"/>
          <p:cNvSpPr/>
          <p:nvPr/>
        </p:nvSpPr>
        <p:spPr>
          <a:xfrm>
            <a:off x="2629842" y="1475456"/>
            <a:ext cx="3447285" cy="3447285"/>
          </a:xfrm>
          <a:custGeom>
            <a:avLst/>
            <a:gdLst/>
            <a:ahLst/>
            <a:cxnLst/>
            <a:rect l="0" t="0" r="0" b="0"/>
            <a:pathLst>
              <a:path>
                <a:moveTo>
                  <a:pt x="219325" y="2565054"/>
                </a:moveTo>
                <a:arcTo wR="1723642" hR="1723642" stAng="9046820" swAng="644182"/>
              </a:path>
            </a:pathLst>
          </a:custGeom>
          <a:noFill/>
          <a:ln>
            <a:noFill/>
            <a:tailEnd type="arrow"/>
          </a:ln>
        </p:spPr>
        <p:style>
          <a:lnRef idx="1">
            <a:scrgbClr r="0" g="0" b="0"/>
          </a:lnRef>
          <a:fillRef idx="0">
            <a:scrgbClr r="0" g="0" b="0"/>
          </a:fillRef>
          <a:effectRef idx="0">
            <a:schemeClr val="accent1">
              <a:shade val="90000"/>
              <a:hueOff val="113025"/>
              <a:satOff val="138"/>
              <a:lumOff val="14025"/>
              <a:alphaOff val="0"/>
            </a:schemeClr>
          </a:effectRef>
          <a:fontRef idx="minor">
            <a:schemeClr val="tx1">
              <a:hueOff val="0"/>
              <a:satOff val="0"/>
              <a:lumOff val="0"/>
              <a:alphaOff val="0"/>
            </a:schemeClr>
          </a:fontRef>
        </p:style>
        <p:txBody>
          <a:bodyPr/>
          <a:lstStyle/>
          <a:p>
            <a:endParaRPr lang="de-DE" dirty="0"/>
          </a:p>
        </p:txBody>
      </p:sp>
      <p:grpSp>
        <p:nvGrpSpPr>
          <p:cNvPr id="26" name="Gruppieren 25"/>
          <p:cNvGrpSpPr/>
          <p:nvPr/>
        </p:nvGrpSpPr>
        <p:grpSpPr>
          <a:xfrm>
            <a:off x="2037434" y="2860023"/>
            <a:ext cx="1507234" cy="975093"/>
            <a:chOff x="1931288" y="538637"/>
            <a:chExt cx="1304506" cy="783108"/>
          </a:xfrm>
          <a:solidFill>
            <a:srgbClr val="B1CBDC"/>
          </a:solidFill>
        </p:grpSpPr>
        <p:sp>
          <p:nvSpPr>
            <p:cNvPr id="27" name="Abgerundetes Rechteck 26"/>
            <p:cNvSpPr/>
            <p:nvPr/>
          </p:nvSpPr>
          <p:spPr>
            <a:xfrm>
              <a:off x="1931288" y="538637"/>
              <a:ext cx="1304506" cy="783108"/>
            </a:xfrm>
            <a:prstGeom prst="roundRect">
              <a:avLst/>
            </a:prstGeom>
            <a:grpFill/>
          </p:spPr>
          <p:style>
            <a:lnRef idx="2">
              <a:schemeClr val="lt1">
                <a:hueOff val="0"/>
                <a:satOff val="0"/>
                <a:lumOff val="0"/>
                <a:alphaOff val="0"/>
              </a:schemeClr>
            </a:lnRef>
            <a:fillRef idx="1">
              <a:schemeClr val="accent1">
                <a:shade val="80000"/>
                <a:hueOff val="135587"/>
                <a:satOff val="4747"/>
                <a:lumOff val="20020"/>
                <a:alphaOff val="0"/>
              </a:schemeClr>
            </a:fillRef>
            <a:effectRef idx="0">
              <a:schemeClr val="accent1">
                <a:shade val="80000"/>
                <a:hueOff val="135587"/>
                <a:satOff val="4747"/>
                <a:lumOff val="20020"/>
                <a:alphaOff val="0"/>
              </a:schemeClr>
            </a:effectRef>
            <a:fontRef idx="minor">
              <a:schemeClr val="lt1"/>
            </a:fontRef>
          </p:style>
          <p:txBody>
            <a:bodyPr/>
            <a:lstStyle/>
            <a:p>
              <a:endParaRPr lang="de-DE" dirty="0"/>
            </a:p>
          </p:txBody>
        </p:sp>
        <p:sp>
          <p:nvSpPr>
            <p:cNvPr id="28" name="Abgerundetes Rechteck 22"/>
            <p:cNvSpPr/>
            <p:nvPr/>
          </p:nvSpPr>
          <p:spPr>
            <a:xfrm>
              <a:off x="1969516" y="576865"/>
              <a:ext cx="1228050" cy="7066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b="1" kern="1200" noProof="0" dirty="0" smtClean="0">
                  <a:solidFill>
                    <a:srgbClr val="003264"/>
                  </a:solidFill>
                  <a:latin typeface="+mn-lt"/>
                </a:rPr>
                <a:t>Wirkungen prüfen</a:t>
              </a:r>
              <a:endParaRPr lang="de-DE" b="1" kern="1200" noProof="0" dirty="0">
                <a:solidFill>
                  <a:srgbClr val="003264"/>
                </a:solidFill>
                <a:latin typeface="+mn-lt"/>
              </a:endParaRPr>
            </a:p>
          </p:txBody>
        </p:sp>
      </p:grpSp>
      <p:sp>
        <p:nvSpPr>
          <p:cNvPr id="29" name="Gerade Verbindung 23"/>
          <p:cNvSpPr/>
          <p:nvPr/>
        </p:nvSpPr>
        <p:spPr>
          <a:xfrm>
            <a:off x="2161302" y="2735797"/>
            <a:ext cx="3447285" cy="3447285"/>
          </a:xfrm>
          <a:custGeom>
            <a:avLst/>
            <a:gdLst/>
            <a:ahLst/>
            <a:cxnLst/>
            <a:rect l="0" t="0" r="0" b="0"/>
            <a:pathLst>
              <a:path>
                <a:moveTo>
                  <a:pt x="1205317" y="79780"/>
                </a:moveTo>
                <a:arcTo wR="1723642" hR="1723642" stAng="15149967" swAng="797526"/>
              </a:path>
            </a:pathLst>
          </a:custGeom>
          <a:noFill/>
          <a:ln>
            <a:solidFill>
              <a:srgbClr val="FFFFFF"/>
            </a:solidFill>
            <a:tailEnd type="arrow"/>
          </a:ln>
        </p:spPr>
        <p:style>
          <a:lnRef idx="1">
            <a:scrgbClr r="0" g="0" b="0"/>
          </a:lnRef>
          <a:fillRef idx="0">
            <a:scrgbClr r="0" g="0" b="0"/>
          </a:fillRef>
          <a:effectRef idx="0">
            <a:schemeClr val="accent1">
              <a:shade val="90000"/>
              <a:hueOff val="135630"/>
              <a:satOff val="166"/>
              <a:lumOff val="16830"/>
              <a:alphaOff val="0"/>
            </a:schemeClr>
          </a:effectRef>
          <a:fontRef idx="minor">
            <a:schemeClr val="tx1">
              <a:hueOff val="0"/>
              <a:satOff val="0"/>
              <a:lumOff val="0"/>
              <a:alphaOff val="0"/>
            </a:schemeClr>
          </a:fontRef>
        </p:style>
        <p:txBody>
          <a:bodyPr/>
          <a:lstStyle/>
          <a:p>
            <a:endParaRPr lang="de-DE" dirty="0"/>
          </a:p>
        </p:txBody>
      </p:sp>
      <p:sp>
        <p:nvSpPr>
          <p:cNvPr id="30" name="Rectangle 2"/>
          <p:cNvSpPr/>
          <p:nvPr/>
        </p:nvSpPr>
        <p:spPr>
          <a:xfrm>
            <a:off x="3563888" y="3356992"/>
            <a:ext cx="2016224" cy="129614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smtClean="0">
                <a:solidFill>
                  <a:srgbClr val="003264"/>
                </a:solidFill>
                <a:latin typeface="Calibri"/>
                <a:cs typeface="Calibri"/>
              </a:rPr>
              <a:t>Qualitätszirkel der Unterrichts-</a:t>
            </a:r>
          </a:p>
          <a:p>
            <a:pPr algn="ctr"/>
            <a:r>
              <a:rPr lang="de-DE" dirty="0" smtClean="0">
                <a:solidFill>
                  <a:srgbClr val="003264"/>
                </a:solidFill>
                <a:latin typeface="Calibri"/>
                <a:cs typeface="Calibri"/>
              </a:rPr>
              <a:t>entwicklung</a:t>
            </a:r>
            <a:endParaRPr lang="de-DE" dirty="0">
              <a:solidFill>
                <a:srgbClr val="003264"/>
              </a:solidFill>
              <a:latin typeface="Calibri"/>
              <a:cs typeface="Calibri"/>
            </a:endParaRPr>
          </a:p>
        </p:txBody>
      </p:sp>
      <p:pic>
        <p:nvPicPr>
          <p:cNvPr id="31" name="Bild 32" descr="BST-0149-Pfeil.png"/>
          <p:cNvPicPr>
            <a:picLocks noChangeAspect="1"/>
          </p:cNvPicPr>
          <p:nvPr/>
        </p:nvPicPr>
        <p:blipFill>
          <a:blip r:embed="rId2" cstate="print"/>
          <a:stretch>
            <a:fillRect/>
          </a:stretch>
        </p:blipFill>
        <p:spPr>
          <a:xfrm rot="16200000">
            <a:off x="6002441" y="3777055"/>
            <a:ext cx="195740" cy="161022"/>
          </a:xfrm>
          <a:prstGeom prst="rect">
            <a:avLst/>
          </a:prstGeom>
        </p:spPr>
      </p:pic>
      <p:pic>
        <p:nvPicPr>
          <p:cNvPr id="32" name="Bild 33" descr="BST-0149-Pfeil.png"/>
          <p:cNvPicPr>
            <a:picLocks noChangeAspect="1"/>
          </p:cNvPicPr>
          <p:nvPr/>
        </p:nvPicPr>
        <p:blipFill>
          <a:blip r:embed="rId2" cstate="print"/>
          <a:stretch>
            <a:fillRect/>
          </a:stretch>
        </p:blipFill>
        <p:spPr>
          <a:xfrm rot="5400000">
            <a:off x="2802041" y="3777055"/>
            <a:ext cx="195740" cy="161022"/>
          </a:xfrm>
          <a:prstGeom prst="rect">
            <a:avLst/>
          </a:prstGeom>
        </p:spPr>
      </p:pic>
      <p:pic>
        <p:nvPicPr>
          <p:cNvPr id="33" name="Bild 34" descr="BST-0149-Pfeil.png"/>
          <p:cNvPicPr>
            <a:picLocks noChangeAspect="1"/>
          </p:cNvPicPr>
          <p:nvPr/>
        </p:nvPicPr>
        <p:blipFill>
          <a:blip r:embed="rId2" cstate="print"/>
          <a:stretch>
            <a:fillRect/>
          </a:stretch>
        </p:blipFill>
        <p:spPr>
          <a:xfrm rot="9000000">
            <a:off x="3456144" y="2578644"/>
            <a:ext cx="195740" cy="161022"/>
          </a:xfrm>
          <a:prstGeom prst="rect">
            <a:avLst/>
          </a:prstGeom>
        </p:spPr>
      </p:pic>
      <p:pic>
        <p:nvPicPr>
          <p:cNvPr id="34" name="Bild 35" descr="BST-0149-Pfeil.png"/>
          <p:cNvPicPr>
            <a:picLocks noChangeAspect="1"/>
          </p:cNvPicPr>
          <p:nvPr/>
        </p:nvPicPr>
        <p:blipFill>
          <a:blip r:embed="rId2" cstate="print"/>
          <a:stretch>
            <a:fillRect/>
          </a:stretch>
        </p:blipFill>
        <p:spPr>
          <a:xfrm rot="12600000">
            <a:off x="5361143" y="2581757"/>
            <a:ext cx="195740" cy="161022"/>
          </a:xfrm>
          <a:prstGeom prst="rect">
            <a:avLst/>
          </a:prstGeom>
        </p:spPr>
      </p:pic>
      <p:pic>
        <p:nvPicPr>
          <p:cNvPr id="35" name="Bild 36" descr="BST-0149-Pfeil.png"/>
          <p:cNvPicPr>
            <a:picLocks noChangeAspect="1"/>
          </p:cNvPicPr>
          <p:nvPr/>
        </p:nvPicPr>
        <p:blipFill>
          <a:blip r:embed="rId2" cstate="print"/>
          <a:stretch>
            <a:fillRect/>
          </a:stretch>
        </p:blipFill>
        <p:spPr>
          <a:xfrm rot="18900000">
            <a:off x="5743264" y="5022554"/>
            <a:ext cx="195740" cy="161022"/>
          </a:xfrm>
          <a:prstGeom prst="rect">
            <a:avLst/>
          </a:prstGeom>
        </p:spPr>
      </p:pic>
      <p:pic>
        <p:nvPicPr>
          <p:cNvPr id="36" name="Bild 37" descr="BST-0149-Pfeil.png"/>
          <p:cNvPicPr>
            <a:picLocks noChangeAspect="1"/>
          </p:cNvPicPr>
          <p:nvPr/>
        </p:nvPicPr>
        <p:blipFill>
          <a:blip r:embed="rId2" cstate="print"/>
          <a:stretch>
            <a:fillRect/>
          </a:stretch>
        </p:blipFill>
        <p:spPr>
          <a:xfrm rot="4500000">
            <a:off x="3129429" y="4961308"/>
            <a:ext cx="195740" cy="161022"/>
          </a:xfrm>
          <a:prstGeom prst="rect">
            <a:avLst/>
          </a:prstGeom>
        </p:spPr>
      </p:pic>
      <p:pic>
        <p:nvPicPr>
          <p:cNvPr id="37" name="Bild 38" descr="BST-0149-Pfeil.png"/>
          <p:cNvPicPr>
            <a:picLocks noChangeAspect="1"/>
          </p:cNvPicPr>
          <p:nvPr/>
        </p:nvPicPr>
        <p:blipFill>
          <a:blip r:embed="rId2" cstate="print"/>
          <a:stretch>
            <a:fillRect/>
          </a:stretch>
        </p:blipFill>
        <p:spPr>
          <a:xfrm>
            <a:off x="4419600" y="5588496"/>
            <a:ext cx="195740" cy="161022"/>
          </a:xfrm>
          <a:prstGeom prst="rect">
            <a:avLst/>
          </a:prstGeom>
        </p:spPr>
      </p:pic>
      <p:sp>
        <p:nvSpPr>
          <p:cNvPr id="38" name="AutoShape 1"/>
          <p:cNvSpPr>
            <a:spLocks noChangeArrowheads="1"/>
          </p:cNvSpPr>
          <p:nvPr/>
        </p:nvSpPr>
        <p:spPr bwMode="auto">
          <a:xfrm>
            <a:off x="2895600" y="1628800"/>
            <a:ext cx="3200400" cy="838200"/>
          </a:xfrm>
          <a:prstGeom prst="curvedUpArrow">
            <a:avLst>
              <a:gd name="adj1" fmla="val 25013"/>
              <a:gd name="adj2" fmla="val 50008"/>
              <a:gd name="adj3" fmla="val 25000"/>
            </a:avLst>
          </a:prstGeom>
          <a:solidFill>
            <a:srgbClr val="7CAFCB"/>
          </a:solidFill>
          <a:ln w="12600" cap="sq">
            <a:solidFill>
              <a:srgbClr val="7CAFCB"/>
            </a:solidFill>
            <a:round/>
            <a:headEnd/>
            <a:tailEnd/>
          </a:ln>
        </p:spPr>
        <p:txBody>
          <a:bodyPr wrap="none" anchor="ctr"/>
          <a:lstStyle/>
          <a:p>
            <a:endParaRPr lang="de-DE" dirty="0"/>
          </a:p>
        </p:txBody>
      </p:sp>
      <p:grpSp>
        <p:nvGrpSpPr>
          <p:cNvPr id="39" name="Gruppieren 38"/>
          <p:cNvGrpSpPr/>
          <p:nvPr/>
        </p:nvGrpSpPr>
        <p:grpSpPr>
          <a:xfrm>
            <a:off x="3890266" y="2208278"/>
            <a:ext cx="1178405" cy="825627"/>
            <a:chOff x="3581392" y="-113109"/>
            <a:chExt cx="1178405" cy="825627"/>
          </a:xfrm>
          <a:solidFill>
            <a:srgbClr val="EAB200"/>
          </a:solidFill>
        </p:grpSpPr>
        <p:sp>
          <p:nvSpPr>
            <p:cNvPr id="40" name="Abgerundetes Rechteck 39"/>
            <p:cNvSpPr/>
            <p:nvPr/>
          </p:nvSpPr>
          <p:spPr>
            <a:xfrm>
              <a:off x="3581392" y="-113109"/>
              <a:ext cx="1178405" cy="825627"/>
            </a:xfrm>
            <a:prstGeom prst="roundRect">
              <a:avLst/>
            </a:prstGeom>
            <a:grpFill/>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a:lstStyle/>
            <a:p>
              <a:endParaRPr lang="de-DE" dirty="0"/>
            </a:p>
          </p:txBody>
        </p:sp>
        <p:sp>
          <p:nvSpPr>
            <p:cNvPr id="41" name="Abgerundetes Rechteck 4"/>
            <p:cNvSpPr/>
            <p:nvPr/>
          </p:nvSpPr>
          <p:spPr>
            <a:xfrm>
              <a:off x="3621696" y="-72805"/>
              <a:ext cx="1097797" cy="7450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b="1" kern="1200" noProof="0" dirty="0" smtClean="0">
                  <a:solidFill>
                    <a:srgbClr val="003264"/>
                  </a:solidFill>
                  <a:latin typeface="+mn-lt"/>
                </a:rPr>
                <a:t>Iststand- Analyse</a:t>
              </a:r>
              <a:endParaRPr lang="de-DE" b="1" kern="1200" noProof="0" dirty="0">
                <a:solidFill>
                  <a:srgbClr val="003264"/>
                </a:solidFill>
                <a:latin typeface="+mn-lt"/>
              </a:endParaRPr>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179512" y="1015008"/>
            <a:ext cx="8382000" cy="685800"/>
          </a:xfrm>
          <a:prstGeom prst="rect">
            <a:avLst/>
          </a:prstGeom>
        </p:spPr>
        <p:txBody>
          <a:bodyPr/>
          <a:lstStyle/>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r>
              <a:rPr lang="de-DE" sz="2300" b="1" kern="0" dirty="0" smtClean="0">
                <a:solidFill>
                  <a:srgbClr val="003264"/>
                </a:solidFill>
                <a:latin typeface="+mj-lt"/>
                <a:ea typeface="ＭＳ Ｐゴシック" charset="0"/>
                <a:cs typeface="+mj-cs"/>
              </a:rPr>
              <a:t>In einen diagnostischen Prozess einsteigen (2/3)</a:t>
            </a:r>
            <a:endParaRPr kumimoji="0" lang="de-DE" sz="2300" b="1" i="0" u="none" strike="noStrike" kern="0" cap="none" spc="0" normalizeH="0" baseline="0" noProof="0" dirty="0">
              <a:ln>
                <a:noFill/>
              </a:ln>
              <a:solidFill>
                <a:srgbClr val="003264"/>
              </a:solidFill>
              <a:effectLst/>
              <a:uLnTx/>
              <a:uFillTx/>
              <a:latin typeface="+mj-lt"/>
              <a:ea typeface="ＭＳ Ｐゴシック" charset="0"/>
              <a:cs typeface="+mj-cs"/>
            </a:endParaRPr>
          </a:p>
        </p:txBody>
      </p:sp>
      <p:sp>
        <p:nvSpPr>
          <p:cNvPr id="5" name="Gerade Verbindung 5"/>
          <p:cNvSpPr/>
          <p:nvPr/>
        </p:nvSpPr>
        <p:spPr>
          <a:xfrm>
            <a:off x="3535412" y="2703566"/>
            <a:ext cx="3447285" cy="3447285"/>
          </a:xfrm>
          <a:custGeom>
            <a:avLst/>
            <a:gdLst/>
            <a:ahLst/>
            <a:cxnLst/>
            <a:rect l="0" t="0" r="0" b="0"/>
            <a:pathLst>
              <a:path>
                <a:moveTo>
                  <a:pt x="1710270" y="51"/>
                </a:moveTo>
                <a:arcTo wR="1723642" hR="1723642" stAng="16173329" swAng="1081580"/>
              </a:path>
            </a:pathLst>
          </a:custGeom>
          <a:noFill/>
          <a:ln>
            <a:solidFill>
              <a:srgbClr val="FFFFFF"/>
            </a:solidFill>
            <a:tailEnd type="arrow"/>
          </a:ln>
        </p:spPr>
        <p:style>
          <a:lnRef idx="1">
            <a:scrgbClr r="0" g="0" b="0"/>
          </a:lnRef>
          <a:fillRef idx="0">
            <a:scrgbClr r="0" g="0" b="0"/>
          </a:fillRef>
          <a:effectRef idx="0">
            <a:schemeClr val="accent1">
              <a:shade val="90000"/>
              <a:hueOff val="0"/>
              <a:satOff val="0"/>
              <a:lumOff val="0"/>
              <a:alphaOff val="0"/>
            </a:schemeClr>
          </a:effectRef>
          <a:fontRef idx="minor">
            <a:schemeClr val="tx1">
              <a:hueOff val="0"/>
              <a:satOff val="0"/>
              <a:lumOff val="0"/>
              <a:alphaOff val="0"/>
            </a:schemeClr>
          </a:fontRef>
        </p:style>
        <p:txBody>
          <a:bodyPr/>
          <a:lstStyle/>
          <a:p>
            <a:endParaRPr lang="de-DE" dirty="0"/>
          </a:p>
        </p:txBody>
      </p:sp>
      <p:grpSp>
        <p:nvGrpSpPr>
          <p:cNvPr id="6" name="Gruppieren 5"/>
          <p:cNvGrpSpPr/>
          <p:nvPr/>
        </p:nvGrpSpPr>
        <p:grpSpPr>
          <a:xfrm>
            <a:off x="5596943" y="2846271"/>
            <a:ext cx="1521247" cy="858550"/>
            <a:chOff x="5288069" y="524884"/>
            <a:chExt cx="1521247" cy="858550"/>
          </a:xfrm>
          <a:solidFill>
            <a:srgbClr val="709EB8"/>
          </a:solidFill>
        </p:grpSpPr>
        <p:sp>
          <p:nvSpPr>
            <p:cNvPr id="7" name="Abgerundetes Rechteck 6"/>
            <p:cNvSpPr/>
            <p:nvPr/>
          </p:nvSpPr>
          <p:spPr>
            <a:xfrm>
              <a:off x="5288069" y="524884"/>
              <a:ext cx="1355400" cy="812991"/>
            </a:xfrm>
            <a:prstGeom prst="roundRect">
              <a:avLst/>
            </a:prstGeom>
            <a:grpFill/>
          </p:spPr>
          <p:style>
            <a:lnRef idx="2">
              <a:schemeClr val="lt1">
                <a:hueOff val="0"/>
                <a:satOff val="0"/>
                <a:lumOff val="0"/>
                <a:alphaOff val="0"/>
              </a:schemeClr>
            </a:lnRef>
            <a:fillRef idx="1">
              <a:schemeClr val="accent1">
                <a:shade val="80000"/>
                <a:hueOff val="22598"/>
                <a:satOff val="791"/>
                <a:lumOff val="3337"/>
                <a:alphaOff val="0"/>
              </a:schemeClr>
            </a:fillRef>
            <a:effectRef idx="0">
              <a:schemeClr val="accent1">
                <a:shade val="80000"/>
                <a:hueOff val="22598"/>
                <a:satOff val="791"/>
                <a:lumOff val="3337"/>
                <a:alphaOff val="0"/>
              </a:schemeClr>
            </a:effectRef>
            <a:fontRef idx="minor">
              <a:schemeClr val="lt1"/>
            </a:fontRef>
          </p:style>
          <p:txBody>
            <a:bodyPr/>
            <a:lstStyle/>
            <a:p>
              <a:endParaRPr lang="de-DE" dirty="0"/>
            </a:p>
          </p:txBody>
        </p:sp>
        <p:sp>
          <p:nvSpPr>
            <p:cNvPr id="8" name="Abgerundetes Rechteck 7"/>
            <p:cNvSpPr/>
            <p:nvPr/>
          </p:nvSpPr>
          <p:spPr>
            <a:xfrm>
              <a:off x="5327756" y="564571"/>
              <a:ext cx="1481560" cy="8188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b="1" kern="1200" noProof="0" dirty="0" smtClean="0">
                  <a:solidFill>
                    <a:srgbClr val="003264"/>
                  </a:solidFill>
                  <a:latin typeface="+mn-lt"/>
                </a:rPr>
                <a:t>Entwicklungs-bedarfe klären</a:t>
              </a:r>
              <a:endParaRPr lang="de-DE" b="1" kern="1200" noProof="0" dirty="0">
                <a:solidFill>
                  <a:srgbClr val="003264"/>
                </a:solidFill>
                <a:latin typeface="+mn-lt"/>
              </a:endParaRPr>
            </a:p>
          </p:txBody>
        </p:sp>
      </p:grpSp>
      <p:sp>
        <p:nvSpPr>
          <p:cNvPr id="9" name="Gerade Verbindung 8"/>
          <p:cNvSpPr/>
          <p:nvPr/>
        </p:nvSpPr>
        <p:spPr>
          <a:xfrm>
            <a:off x="3102551" y="1412776"/>
            <a:ext cx="3447285" cy="3447285"/>
          </a:xfrm>
          <a:custGeom>
            <a:avLst/>
            <a:gdLst/>
            <a:ahLst/>
            <a:cxnLst/>
            <a:rect l="0" t="0" r="0" b="0"/>
            <a:pathLst>
              <a:path>
                <a:moveTo>
                  <a:pt x="3330958" y="2346121"/>
                </a:moveTo>
                <a:arcTo wR="1723642" hR="1723642" stAng="1270218" swAng="636355"/>
              </a:path>
            </a:pathLst>
          </a:custGeom>
          <a:noFill/>
          <a:ln>
            <a:solidFill>
              <a:srgbClr val="FFFFFF"/>
            </a:solidFill>
            <a:tailEnd type="arrow"/>
          </a:ln>
        </p:spPr>
        <p:style>
          <a:lnRef idx="1">
            <a:scrgbClr r="0" g="0" b="0"/>
          </a:lnRef>
          <a:fillRef idx="0">
            <a:scrgbClr r="0" g="0" b="0"/>
          </a:fillRef>
          <a:effectRef idx="0">
            <a:schemeClr val="accent1">
              <a:shade val="90000"/>
              <a:hueOff val="22605"/>
              <a:satOff val="28"/>
              <a:lumOff val="2805"/>
              <a:alphaOff val="0"/>
            </a:schemeClr>
          </a:effectRef>
          <a:fontRef idx="minor">
            <a:schemeClr val="tx1">
              <a:hueOff val="0"/>
              <a:satOff val="0"/>
              <a:lumOff val="0"/>
              <a:alphaOff val="0"/>
            </a:schemeClr>
          </a:fontRef>
        </p:style>
        <p:txBody>
          <a:bodyPr/>
          <a:lstStyle/>
          <a:p>
            <a:endParaRPr lang="de-DE" dirty="0"/>
          </a:p>
        </p:txBody>
      </p:sp>
      <p:grpSp>
        <p:nvGrpSpPr>
          <p:cNvPr id="10" name="Gruppieren 9"/>
          <p:cNvGrpSpPr/>
          <p:nvPr/>
        </p:nvGrpSpPr>
        <p:grpSpPr>
          <a:xfrm>
            <a:off x="5587921" y="4132152"/>
            <a:ext cx="1518644" cy="933294"/>
            <a:chOff x="5279047" y="1810765"/>
            <a:chExt cx="1294526" cy="815476"/>
          </a:xfrm>
          <a:solidFill>
            <a:srgbClr val="709EB8"/>
          </a:solidFill>
        </p:grpSpPr>
        <p:sp>
          <p:nvSpPr>
            <p:cNvPr id="11" name="Abgerundetes Rechteck 10"/>
            <p:cNvSpPr/>
            <p:nvPr/>
          </p:nvSpPr>
          <p:spPr>
            <a:xfrm>
              <a:off x="5279047" y="1810765"/>
              <a:ext cx="1294526" cy="815476"/>
            </a:xfrm>
            <a:prstGeom prst="roundRect">
              <a:avLst/>
            </a:prstGeom>
            <a:grpFill/>
          </p:spPr>
          <p:style>
            <a:lnRef idx="2">
              <a:schemeClr val="lt1">
                <a:hueOff val="0"/>
                <a:satOff val="0"/>
                <a:lumOff val="0"/>
                <a:alphaOff val="0"/>
              </a:schemeClr>
            </a:lnRef>
            <a:fillRef idx="1">
              <a:schemeClr val="accent1">
                <a:shade val="80000"/>
                <a:hueOff val="45196"/>
                <a:satOff val="1582"/>
                <a:lumOff val="6673"/>
                <a:alphaOff val="0"/>
              </a:schemeClr>
            </a:fillRef>
            <a:effectRef idx="0">
              <a:schemeClr val="accent1">
                <a:shade val="80000"/>
                <a:hueOff val="45196"/>
                <a:satOff val="1582"/>
                <a:lumOff val="6673"/>
                <a:alphaOff val="0"/>
              </a:schemeClr>
            </a:effectRef>
            <a:fontRef idx="minor">
              <a:schemeClr val="lt1"/>
            </a:fontRef>
          </p:style>
          <p:txBody>
            <a:bodyPr/>
            <a:lstStyle/>
            <a:p>
              <a:endParaRPr lang="de-DE" dirty="0"/>
            </a:p>
          </p:txBody>
        </p:sp>
        <p:sp>
          <p:nvSpPr>
            <p:cNvPr id="12" name="Abgerundetes Rechteck 10"/>
            <p:cNvSpPr/>
            <p:nvPr/>
          </p:nvSpPr>
          <p:spPr>
            <a:xfrm>
              <a:off x="5318855" y="1850573"/>
              <a:ext cx="1214910" cy="73586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b="1" kern="1200" noProof="0" dirty="0" smtClean="0">
                  <a:solidFill>
                    <a:srgbClr val="003264"/>
                  </a:solidFill>
                  <a:latin typeface="+mn-lt"/>
                </a:rPr>
                <a:t>Entwicklungs-ziele formulieren</a:t>
              </a:r>
              <a:endParaRPr lang="de-DE" b="1" kern="1200" noProof="0" dirty="0">
                <a:solidFill>
                  <a:srgbClr val="003264"/>
                </a:solidFill>
                <a:latin typeface="+mn-lt"/>
              </a:endParaRPr>
            </a:p>
          </p:txBody>
        </p:sp>
      </p:grpSp>
      <p:sp>
        <p:nvSpPr>
          <p:cNvPr id="13" name="Gerade Verbindung 11"/>
          <p:cNvSpPr/>
          <p:nvPr/>
        </p:nvSpPr>
        <p:spPr>
          <a:xfrm>
            <a:off x="3132392" y="2072023"/>
            <a:ext cx="3447285" cy="3447285"/>
          </a:xfrm>
          <a:custGeom>
            <a:avLst/>
            <a:gdLst/>
            <a:ahLst/>
            <a:cxnLst/>
            <a:rect l="0" t="0" r="0" b="0"/>
            <a:pathLst>
              <a:path>
                <a:moveTo>
                  <a:pt x="2944057" y="2940824"/>
                </a:moveTo>
                <a:arcTo wR="1723642" hR="1723642" stAng="2695441" swAng="539965"/>
              </a:path>
            </a:pathLst>
          </a:custGeom>
          <a:noFill/>
          <a:ln>
            <a:solidFill>
              <a:srgbClr val="FFFFFF"/>
            </a:solidFill>
            <a:tailEnd type="arrow"/>
          </a:ln>
        </p:spPr>
        <p:style>
          <a:lnRef idx="1">
            <a:scrgbClr r="0" g="0" b="0"/>
          </a:lnRef>
          <a:fillRef idx="0">
            <a:scrgbClr r="0" g="0" b="0"/>
          </a:fillRef>
          <a:effectRef idx="0">
            <a:schemeClr val="accent1">
              <a:shade val="90000"/>
              <a:hueOff val="45210"/>
              <a:satOff val="55"/>
              <a:lumOff val="5610"/>
              <a:alphaOff val="0"/>
            </a:schemeClr>
          </a:effectRef>
          <a:fontRef idx="minor">
            <a:schemeClr val="tx1">
              <a:hueOff val="0"/>
              <a:satOff val="0"/>
              <a:lumOff val="0"/>
              <a:alphaOff val="0"/>
            </a:schemeClr>
          </a:fontRef>
        </p:style>
        <p:txBody>
          <a:bodyPr/>
          <a:lstStyle/>
          <a:p>
            <a:endParaRPr lang="de-DE" dirty="0"/>
          </a:p>
        </p:txBody>
      </p:sp>
      <p:grpSp>
        <p:nvGrpSpPr>
          <p:cNvPr id="14" name="Gruppieren 13"/>
          <p:cNvGrpSpPr/>
          <p:nvPr/>
        </p:nvGrpSpPr>
        <p:grpSpPr>
          <a:xfrm>
            <a:off x="4742964" y="5239741"/>
            <a:ext cx="1424631" cy="822604"/>
            <a:chOff x="4434090" y="2918354"/>
            <a:chExt cx="1424631" cy="822604"/>
          </a:xfrm>
          <a:solidFill>
            <a:srgbClr val="709EB8"/>
          </a:solidFill>
        </p:grpSpPr>
        <p:sp>
          <p:nvSpPr>
            <p:cNvPr id="15" name="Abgerundetes Rechteck 14"/>
            <p:cNvSpPr/>
            <p:nvPr/>
          </p:nvSpPr>
          <p:spPr>
            <a:xfrm>
              <a:off x="4434090" y="2918354"/>
              <a:ext cx="1268195" cy="822604"/>
            </a:xfrm>
            <a:prstGeom prst="roundRect">
              <a:avLst/>
            </a:prstGeom>
            <a:grpFill/>
          </p:spPr>
          <p:style>
            <a:lnRef idx="2">
              <a:schemeClr val="lt1">
                <a:hueOff val="0"/>
                <a:satOff val="0"/>
                <a:lumOff val="0"/>
                <a:alphaOff val="0"/>
              </a:schemeClr>
            </a:lnRef>
            <a:fillRef idx="1">
              <a:schemeClr val="accent1">
                <a:shade val="80000"/>
                <a:hueOff val="67793"/>
                <a:satOff val="2374"/>
                <a:lumOff val="10010"/>
                <a:alphaOff val="0"/>
              </a:schemeClr>
            </a:fillRef>
            <a:effectRef idx="0">
              <a:schemeClr val="accent1">
                <a:shade val="80000"/>
                <a:hueOff val="67793"/>
                <a:satOff val="2374"/>
                <a:lumOff val="10010"/>
                <a:alphaOff val="0"/>
              </a:schemeClr>
            </a:effectRef>
            <a:fontRef idx="minor">
              <a:schemeClr val="lt1"/>
            </a:fontRef>
          </p:style>
          <p:txBody>
            <a:bodyPr/>
            <a:lstStyle/>
            <a:p>
              <a:endParaRPr lang="de-DE" dirty="0"/>
            </a:p>
          </p:txBody>
        </p:sp>
        <p:sp>
          <p:nvSpPr>
            <p:cNvPr id="16" name="Abgerundetes Rechteck 13"/>
            <p:cNvSpPr/>
            <p:nvPr/>
          </p:nvSpPr>
          <p:spPr>
            <a:xfrm>
              <a:off x="4474246" y="2958510"/>
              <a:ext cx="1384475" cy="77884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b="1" kern="1200" noProof="0" dirty="0" smtClean="0">
                  <a:solidFill>
                    <a:srgbClr val="003264"/>
                  </a:solidFill>
                  <a:latin typeface="+mn-lt"/>
                </a:rPr>
                <a:t>Entwicklungs-maßnahme vereinbaren</a:t>
              </a:r>
              <a:endParaRPr lang="de-DE" b="1" kern="1200" noProof="0" dirty="0">
                <a:solidFill>
                  <a:srgbClr val="003264"/>
                </a:solidFill>
                <a:latin typeface="+mn-lt"/>
              </a:endParaRPr>
            </a:p>
          </p:txBody>
        </p:sp>
      </p:grpSp>
      <p:sp>
        <p:nvSpPr>
          <p:cNvPr id="17" name="Gerade Verbindung 14"/>
          <p:cNvSpPr/>
          <p:nvPr/>
        </p:nvSpPr>
        <p:spPr>
          <a:xfrm>
            <a:off x="2913031" y="2451494"/>
            <a:ext cx="3447285" cy="3447285"/>
          </a:xfrm>
          <a:custGeom>
            <a:avLst/>
            <a:gdLst/>
            <a:ahLst/>
            <a:cxnLst/>
            <a:rect l="0" t="0" r="0" b="0"/>
            <a:pathLst>
              <a:path>
                <a:moveTo>
                  <a:pt x="1752775" y="3447039"/>
                </a:moveTo>
                <a:arcTo wR="1723642" hR="1723642" stAng="5341893" swAng="463678"/>
              </a:path>
            </a:pathLst>
          </a:custGeom>
          <a:noFill/>
          <a:ln>
            <a:solidFill>
              <a:srgbClr val="FFFFFF"/>
            </a:solidFill>
            <a:tailEnd type="arrow"/>
          </a:ln>
        </p:spPr>
        <p:style>
          <a:lnRef idx="1">
            <a:scrgbClr r="0" g="0" b="0"/>
          </a:lnRef>
          <a:fillRef idx="0">
            <a:scrgbClr r="0" g="0" b="0"/>
          </a:fillRef>
          <a:effectRef idx="0">
            <a:schemeClr val="accent1">
              <a:shade val="90000"/>
              <a:hueOff val="67815"/>
              <a:satOff val="83"/>
              <a:lumOff val="8415"/>
              <a:alphaOff val="0"/>
            </a:schemeClr>
          </a:effectRef>
          <a:fontRef idx="minor">
            <a:schemeClr val="tx1">
              <a:hueOff val="0"/>
              <a:satOff val="0"/>
              <a:lumOff val="0"/>
              <a:alphaOff val="0"/>
            </a:schemeClr>
          </a:fontRef>
        </p:style>
        <p:txBody>
          <a:bodyPr/>
          <a:lstStyle/>
          <a:p>
            <a:endParaRPr lang="de-DE" dirty="0"/>
          </a:p>
        </p:txBody>
      </p:sp>
      <p:grpSp>
        <p:nvGrpSpPr>
          <p:cNvPr id="18" name="Gruppieren 17"/>
          <p:cNvGrpSpPr/>
          <p:nvPr/>
        </p:nvGrpSpPr>
        <p:grpSpPr>
          <a:xfrm>
            <a:off x="2777538" y="5219788"/>
            <a:ext cx="1579801" cy="870564"/>
            <a:chOff x="2699650" y="2898401"/>
            <a:chExt cx="1348815" cy="846030"/>
          </a:xfrm>
          <a:solidFill>
            <a:srgbClr val="B1CBDC"/>
          </a:solidFill>
        </p:grpSpPr>
        <p:sp>
          <p:nvSpPr>
            <p:cNvPr id="19" name="Abgerundetes Rechteck 18"/>
            <p:cNvSpPr/>
            <p:nvPr/>
          </p:nvSpPr>
          <p:spPr>
            <a:xfrm>
              <a:off x="2699650" y="2898401"/>
              <a:ext cx="1348815" cy="846030"/>
            </a:xfrm>
            <a:prstGeom prst="roundRect">
              <a:avLst/>
            </a:prstGeom>
            <a:grpFill/>
          </p:spPr>
          <p:style>
            <a:lnRef idx="2">
              <a:schemeClr val="lt1">
                <a:hueOff val="0"/>
                <a:satOff val="0"/>
                <a:lumOff val="0"/>
                <a:alphaOff val="0"/>
              </a:schemeClr>
            </a:lnRef>
            <a:fillRef idx="1">
              <a:schemeClr val="accent1">
                <a:shade val="80000"/>
                <a:hueOff val="90391"/>
                <a:satOff val="3165"/>
                <a:lumOff val="13347"/>
                <a:alphaOff val="0"/>
              </a:schemeClr>
            </a:fillRef>
            <a:effectRef idx="0">
              <a:schemeClr val="accent1">
                <a:shade val="80000"/>
                <a:hueOff val="90391"/>
                <a:satOff val="3165"/>
                <a:lumOff val="13347"/>
                <a:alphaOff val="0"/>
              </a:schemeClr>
            </a:effectRef>
            <a:fontRef idx="minor">
              <a:schemeClr val="lt1"/>
            </a:fontRef>
          </p:style>
          <p:txBody>
            <a:bodyPr/>
            <a:lstStyle/>
            <a:p>
              <a:endParaRPr lang="de-DE" dirty="0"/>
            </a:p>
          </p:txBody>
        </p:sp>
        <p:sp>
          <p:nvSpPr>
            <p:cNvPr id="20" name="Abgerundetes Rechteck 16"/>
            <p:cNvSpPr/>
            <p:nvPr/>
          </p:nvSpPr>
          <p:spPr>
            <a:xfrm>
              <a:off x="2740950" y="2939701"/>
              <a:ext cx="1266215" cy="76343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b="1" kern="1200" noProof="0" dirty="0" smtClean="0">
                  <a:solidFill>
                    <a:srgbClr val="003264"/>
                  </a:solidFill>
                  <a:latin typeface="+mn-lt"/>
                </a:rPr>
                <a:t>Maßnahme planen</a:t>
              </a:r>
              <a:endParaRPr lang="de-DE" b="1" kern="1200" noProof="0" dirty="0">
                <a:solidFill>
                  <a:srgbClr val="003264"/>
                </a:solidFill>
                <a:latin typeface="+mn-lt"/>
              </a:endParaRPr>
            </a:p>
          </p:txBody>
        </p:sp>
      </p:grpSp>
      <p:sp>
        <p:nvSpPr>
          <p:cNvPr id="21" name="Gerade Verbindung 17"/>
          <p:cNvSpPr/>
          <p:nvPr/>
        </p:nvSpPr>
        <p:spPr>
          <a:xfrm>
            <a:off x="2712968" y="2252156"/>
            <a:ext cx="3447285" cy="3447285"/>
          </a:xfrm>
          <a:custGeom>
            <a:avLst/>
            <a:gdLst/>
            <a:ahLst/>
            <a:cxnLst/>
            <a:rect l="0" t="0" r="0" b="0"/>
            <a:pathLst>
              <a:path>
                <a:moveTo>
                  <a:pt x="476315" y="2913230"/>
                </a:moveTo>
                <a:arcTo wR="1723642" hR="1723642" stAng="8181437" swAng="461332"/>
              </a:path>
            </a:pathLst>
          </a:custGeom>
          <a:noFill/>
          <a:ln>
            <a:noFill/>
            <a:tailEnd type="arrow"/>
          </a:ln>
        </p:spPr>
        <p:style>
          <a:lnRef idx="1">
            <a:scrgbClr r="0" g="0" b="0"/>
          </a:lnRef>
          <a:fillRef idx="0">
            <a:scrgbClr r="0" g="0" b="0"/>
          </a:fillRef>
          <a:effectRef idx="0">
            <a:schemeClr val="accent1">
              <a:shade val="90000"/>
              <a:hueOff val="90420"/>
              <a:satOff val="111"/>
              <a:lumOff val="11220"/>
              <a:alphaOff val="0"/>
            </a:schemeClr>
          </a:effectRef>
          <a:fontRef idx="minor">
            <a:schemeClr val="tx1">
              <a:hueOff val="0"/>
              <a:satOff val="0"/>
              <a:lumOff val="0"/>
              <a:alphaOff val="0"/>
            </a:schemeClr>
          </a:fontRef>
        </p:style>
        <p:txBody>
          <a:bodyPr/>
          <a:lstStyle/>
          <a:p>
            <a:endParaRPr lang="de-DE" dirty="0"/>
          </a:p>
        </p:txBody>
      </p:sp>
      <p:grpSp>
        <p:nvGrpSpPr>
          <p:cNvPr id="22" name="Gruppieren 21"/>
          <p:cNvGrpSpPr/>
          <p:nvPr/>
        </p:nvGrpSpPr>
        <p:grpSpPr>
          <a:xfrm>
            <a:off x="2037434" y="4132163"/>
            <a:ext cx="1529321" cy="923200"/>
            <a:chOff x="1925705" y="1810776"/>
            <a:chExt cx="1332176" cy="792461"/>
          </a:xfrm>
          <a:solidFill>
            <a:srgbClr val="B1CBDC"/>
          </a:solidFill>
        </p:grpSpPr>
        <p:sp>
          <p:nvSpPr>
            <p:cNvPr id="23" name="Abgerundetes Rechteck 22"/>
            <p:cNvSpPr/>
            <p:nvPr/>
          </p:nvSpPr>
          <p:spPr>
            <a:xfrm>
              <a:off x="1925705" y="1810776"/>
              <a:ext cx="1332176" cy="792461"/>
            </a:xfrm>
            <a:prstGeom prst="roundRect">
              <a:avLst/>
            </a:prstGeom>
            <a:grpFill/>
          </p:spPr>
          <p:style>
            <a:lnRef idx="2">
              <a:schemeClr val="lt1">
                <a:hueOff val="0"/>
                <a:satOff val="0"/>
                <a:lumOff val="0"/>
                <a:alphaOff val="0"/>
              </a:schemeClr>
            </a:lnRef>
            <a:fillRef idx="1">
              <a:schemeClr val="accent1">
                <a:shade val="80000"/>
                <a:hueOff val="112989"/>
                <a:satOff val="3956"/>
                <a:lumOff val="16683"/>
                <a:alphaOff val="0"/>
              </a:schemeClr>
            </a:fillRef>
            <a:effectRef idx="0">
              <a:schemeClr val="accent1">
                <a:shade val="80000"/>
                <a:hueOff val="112989"/>
                <a:satOff val="3956"/>
                <a:lumOff val="16683"/>
                <a:alphaOff val="0"/>
              </a:schemeClr>
            </a:effectRef>
            <a:fontRef idx="minor">
              <a:schemeClr val="lt1"/>
            </a:fontRef>
          </p:style>
          <p:txBody>
            <a:bodyPr/>
            <a:lstStyle/>
            <a:p>
              <a:endParaRPr lang="de-DE" dirty="0"/>
            </a:p>
          </p:txBody>
        </p:sp>
        <p:sp>
          <p:nvSpPr>
            <p:cNvPr id="24" name="Abgerundetes Rechteck 19"/>
            <p:cNvSpPr/>
            <p:nvPr/>
          </p:nvSpPr>
          <p:spPr>
            <a:xfrm>
              <a:off x="1964390" y="1849461"/>
              <a:ext cx="1254806" cy="71509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b="1" kern="1200" noProof="0" dirty="0" smtClean="0">
                  <a:solidFill>
                    <a:srgbClr val="003264"/>
                  </a:solidFill>
                  <a:latin typeface="+mn-lt"/>
                </a:rPr>
                <a:t> Maßnahme umsetzen</a:t>
              </a:r>
              <a:endParaRPr lang="de-DE" b="1" kern="1200" noProof="0" dirty="0">
                <a:solidFill>
                  <a:srgbClr val="003264"/>
                </a:solidFill>
                <a:latin typeface="+mn-lt"/>
              </a:endParaRPr>
            </a:p>
          </p:txBody>
        </p:sp>
      </p:grpSp>
      <p:sp>
        <p:nvSpPr>
          <p:cNvPr id="25" name="Gerade Verbindung 20"/>
          <p:cNvSpPr/>
          <p:nvPr/>
        </p:nvSpPr>
        <p:spPr>
          <a:xfrm>
            <a:off x="2629842" y="1475456"/>
            <a:ext cx="3447285" cy="3447285"/>
          </a:xfrm>
          <a:custGeom>
            <a:avLst/>
            <a:gdLst/>
            <a:ahLst/>
            <a:cxnLst/>
            <a:rect l="0" t="0" r="0" b="0"/>
            <a:pathLst>
              <a:path>
                <a:moveTo>
                  <a:pt x="219325" y="2565054"/>
                </a:moveTo>
                <a:arcTo wR="1723642" hR="1723642" stAng="9046820" swAng="644182"/>
              </a:path>
            </a:pathLst>
          </a:custGeom>
          <a:noFill/>
          <a:ln>
            <a:noFill/>
            <a:tailEnd type="arrow"/>
          </a:ln>
        </p:spPr>
        <p:style>
          <a:lnRef idx="1">
            <a:scrgbClr r="0" g="0" b="0"/>
          </a:lnRef>
          <a:fillRef idx="0">
            <a:scrgbClr r="0" g="0" b="0"/>
          </a:fillRef>
          <a:effectRef idx="0">
            <a:schemeClr val="accent1">
              <a:shade val="90000"/>
              <a:hueOff val="113025"/>
              <a:satOff val="138"/>
              <a:lumOff val="14025"/>
              <a:alphaOff val="0"/>
            </a:schemeClr>
          </a:effectRef>
          <a:fontRef idx="minor">
            <a:schemeClr val="tx1">
              <a:hueOff val="0"/>
              <a:satOff val="0"/>
              <a:lumOff val="0"/>
              <a:alphaOff val="0"/>
            </a:schemeClr>
          </a:fontRef>
        </p:style>
        <p:txBody>
          <a:bodyPr/>
          <a:lstStyle/>
          <a:p>
            <a:endParaRPr lang="de-DE" dirty="0"/>
          </a:p>
        </p:txBody>
      </p:sp>
      <p:grpSp>
        <p:nvGrpSpPr>
          <p:cNvPr id="26" name="Gruppieren 25"/>
          <p:cNvGrpSpPr/>
          <p:nvPr/>
        </p:nvGrpSpPr>
        <p:grpSpPr>
          <a:xfrm>
            <a:off x="2078176" y="2860023"/>
            <a:ext cx="1466492" cy="941689"/>
            <a:chOff x="1931288" y="538637"/>
            <a:chExt cx="1304506" cy="783108"/>
          </a:xfrm>
          <a:solidFill>
            <a:srgbClr val="B1CBDC"/>
          </a:solidFill>
        </p:grpSpPr>
        <p:sp>
          <p:nvSpPr>
            <p:cNvPr id="27" name="Abgerundetes Rechteck 26"/>
            <p:cNvSpPr/>
            <p:nvPr/>
          </p:nvSpPr>
          <p:spPr>
            <a:xfrm>
              <a:off x="1931288" y="538637"/>
              <a:ext cx="1304506" cy="783108"/>
            </a:xfrm>
            <a:prstGeom prst="roundRect">
              <a:avLst/>
            </a:prstGeom>
            <a:grpFill/>
          </p:spPr>
          <p:style>
            <a:lnRef idx="2">
              <a:schemeClr val="lt1">
                <a:hueOff val="0"/>
                <a:satOff val="0"/>
                <a:lumOff val="0"/>
                <a:alphaOff val="0"/>
              </a:schemeClr>
            </a:lnRef>
            <a:fillRef idx="1">
              <a:schemeClr val="accent1">
                <a:shade val="80000"/>
                <a:hueOff val="135587"/>
                <a:satOff val="4747"/>
                <a:lumOff val="20020"/>
                <a:alphaOff val="0"/>
              </a:schemeClr>
            </a:fillRef>
            <a:effectRef idx="0">
              <a:schemeClr val="accent1">
                <a:shade val="80000"/>
                <a:hueOff val="135587"/>
                <a:satOff val="4747"/>
                <a:lumOff val="20020"/>
                <a:alphaOff val="0"/>
              </a:schemeClr>
            </a:effectRef>
            <a:fontRef idx="minor">
              <a:schemeClr val="lt1"/>
            </a:fontRef>
          </p:style>
          <p:txBody>
            <a:bodyPr/>
            <a:lstStyle/>
            <a:p>
              <a:endParaRPr lang="de-DE" dirty="0"/>
            </a:p>
          </p:txBody>
        </p:sp>
        <p:sp>
          <p:nvSpPr>
            <p:cNvPr id="28" name="Abgerundetes Rechteck 22"/>
            <p:cNvSpPr/>
            <p:nvPr/>
          </p:nvSpPr>
          <p:spPr>
            <a:xfrm>
              <a:off x="1969516" y="576865"/>
              <a:ext cx="1228050" cy="7066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b="1" kern="1200" noProof="0" dirty="0" smtClean="0">
                  <a:solidFill>
                    <a:srgbClr val="003264"/>
                  </a:solidFill>
                  <a:latin typeface="+mn-lt"/>
                </a:rPr>
                <a:t>Wirkungen prüfen</a:t>
              </a:r>
              <a:endParaRPr lang="de-DE" b="1" kern="1200" noProof="0" dirty="0">
                <a:solidFill>
                  <a:srgbClr val="003264"/>
                </a:solidFill>
                <a:latin typeface="+mn-lt"/>
              </a:endParaRPr>
            </a:p>
          </p:txBody>
        </p:sp>
      </p:grpSp>
      <p:sp>
        <p:nvSpPr>
          <p:cNvPr id="29" name="Gerade Verbindung 23"/>
          <p:cNvSpPr/>
          <p:nvPr/>
        </p:nvSpPr>
        <p:spPr>
          <a:xfrm>
            <a:off x="2161302" y="2735797"/>
            <a:ext cx="3447285" cy="3447285"/>
          </a:xfrm>
          <a:custGeom>
            <a:avLst/>
            <a:gdLst/>
            <a:ahLst/>
            <a:cxnLst/>
            <a:rect l="0" t="0" r="0" b="0"/>
            <a:pathLst>
              <a:path>
                <a:moveTo>
                  <a:pt x="1205317" y="79780"/>
                </a:moveTo>
                <a:arcTo wR="1723642" hR="1723642" stAng="15149967" swAng="797526"/>
              </a:path>
            </a:pathLst>
          </a:custGeom>
          <a:noFill/>
          <a:ln>
            <a:solidFill>
              <a:srgbClr val="FFFFFF"/>
            </a:solidFill>
            <a:tailEnd type="arrow"/>
          </a:ln>
        </p:spPr>
        <p:style>
          <a:lnRef idx="1">
            <a:scrgbClr r="0" g="0" b="0"/>
          </a:lnRef>
          <a:fillRef idx="0">
            <a:scrgbClr r="0" g="0" b="0"/>
          </a:fillRef>
          <a:effectRef idx="0">
            <a:schemeClr val="accent1">
              <a:shade val="90000"/>
              <a:hueOff val="135630"/>
              <a:satOff val="166"/>
              <a:lumOff val="16830"/>
              <a:alphaOff val="0"/>
            </a:schemeClr>
          </a:effectRef>
          <a:fontRef idx="minor">
            <a:schemeClr val="tx1">
              <a:hueOff val="0"/>
              <a:satOff val="0"/>
              <a:lumOff val="0"/>
              <a:alphaOff val="0"/>
            </a:schemeClr>
          </a:fontRef>
        </p:style>
        <p:txBody>
          <a:bodyPr/>
          <a:lstStyle/>
          <a:p>
            <a:endParaRPr lang="de-DE" dirty="0"/>
          </a:p>
        </p:txBody>
      </p:sp>
      <p:sp>
        <p:nvSpPr>
          <p:cNvPr id="30" name="Rectangle 2"/>
          <p:cNvSpPr/>
          <p:nvPr/>
        </p:nvSpPr>
        <p:spPr>
          <a:xfrm>
            <a:off x="3563888" y="3356992"/>
            <a:ext cx="2016224" cy="129614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de-DE" dirty="0" smtClean="0">
                <a:solidFill>
                  <a:srgbClr val="003264"/>
                </a:solidFill>
                <a:latin typeface="Calibri"/>
                <a:cs typeface="Calibri"/>
              </a:rPr>
              <a:t>Qualitätszirkel der Unterrichts-</a:t>
            </a:r>
          </a:p>
          <a:p>
            <a:pPr algn="ctr"/>
            <a:r>
              <a:rPr lang="de-DE" dirty="0" smtClean="0">
                <a:solidFill>
                  <a:srgbClr val="003264"/>
                </a:solidFill>
                <a:latin typeface="Calibri"/>
                <a:cs typeface="Calibri"/>
              </a:rPr>
              <a:t>entwicklung</a:t>
            </a:r>
            <a:endParaRPr lang="de-DE" dirty="0">
              <a:solidFill>
                <a:srgbClr val="003264"/>
              </a:solidFill>
              <a:latin typeface="Calibri"/>
              <a:cs typeface="Calibri"/>
            </a:endParaRPr>
          </a:p>
        </p:txBody>
      </p:sp>
      <p:pic>
        <p:nvPicPr>
          <p:cNvPr id="31" name="Bild 32" descr="BST-0149-Pfeil.png"/>
          <p:cNvPicPr>
            <a:picLocks noChangeAspect="1"/>
          </p:cNvPicPr>
          <p:nvPr/>
        </p:nvPicPr>
        <p:blipFill>
          <a:blip r:embed="rId2" cstate="print"/>
          <a:stretch>
            <a:fillRect/>
          </a:stretch>
        </p:blipFill>
        <p:spPr>
          <a:xfrm rot="16200000">
            <a:off x="6002441" y="3777055"/>
            <a:ext cx="195740" cy="161022"/>
          </a:xfrm>
          <a:prstGeom prst="rect">
            <a:avLst/>
          </a:prstGeom>
        </p:spPr>
      </p:pic>
      <p:pic>
        <p:nvPicPr>
          <p:cNvPr id="32" name="Bild 33" descr="BST-0149-Pfeil.png"/>
          <p:cNvPicPr>
            <a:picLocks noChangeAspect="1"/>
          </p:cNvPicPr>
          <p:nvPr/>
        </p:nvPicPr>
        <p:blipFill>
          <a:blip r:embed="rId2" cstate="print"/>
          <a:stretch>
            <a:fillRect/>
          </a:stretch>
        </p:blipFill>
        <p:spPr>
          <a:xfrm rot="5400000">
            <a:off x="2802041" y="3777055"/>
            <a:ext cx="195740" cy="161022"/>
          </a:xfrm>
          <a:prstGeom prst="rect">
            <a:avLst/>
          </a:prstGeom>
        </p:spPr>
      </p:pic>
      <p:pic>
        <p:nvPicPr>
          <p:cNvPr id="33" name="Bild 34" descr="BST-0149-Pfeil.png"/>
          <p:cNvPicPr>
            <a:picLocks noChangeAspect="1"/>
          </p:cNvPicPr>
          <p:nvPr/>
        </p:nvPicPr>
        <p:blipFill>
          <a:blip r:embed="rId2" cstate="print"/>
          <a:stretch>
            <a:fillRect/>
          </a:stretch>
        </p:blipFill>
        <p:spPr>
          <a:xfrm rot="9000000">
            <a:off x="3456144" y="2578644"/>
            <a:ext cx="195740" cy="161022"/>
          </a:xfrm>
          <a:prstGeom prst="rect">
            <a:avLst/>
          </a:prstGeom>
        </p:spPr>
      </p:pic>
      <p:pic>
        <p:nvPicPr>
          <p:cNvPr id="34" name="Bild 35" descr="BST-0149-Pfeil.png"/>
          <p:cNvPicPr>
            <a:picLocks noChangeAspect="1"/>
          </p:cNvPicPr>
          <p:nvPr/>
        </p:nvPicPr>
        <p:blipFill>
          <a:blip r:embed="rId2" cstate="print"/>
          <a:stretch>
            <a:fillRect/>
          </a:stretch>
        </p:blipFill>
        <p:spPr>
          <a:xfrm rot="12600000">
            <a:off x="5361143" y="2581757"/>
            <a:ext cx="195740" cy="161022"/>
          </a:xfrm>
          <a:prstGeom prst="rect">
            <a:avLst/>
          </a:prstGeom>
        </p:spPr>
      </p:pic>
      <p:pic>
        <p:nvPicPr>
          <p:cNvPr id="35" name="Bild 36" descr="BST-0149-Pfeil.png"/>
          <p:cNvPicPr>
            <a:picLocks noChangeAspect="1"/>
          </p:cNvPicPr>
          <p:nvPr/>
        </p:nvPicPr>
        <p:blipFill>
          <a:blip r:embed="rId2" cstate="print"/>
          <a:stretch>
            <a:fillRect/>
          </a:stretch>
        </p:blipFill>
        <p:spPr>
          <a:xfrm rot="18900000">
            <a:off x="5743264" y="5022554"/>
            <a:ext cx="195740" cy="161022"/>
          </a:xfrm>
          <a:prstGeom prst="rect">
            <a:avLst/>
          </a:prstGeom>
        </p:spPr>
      </p:pic>
      <p:pic>
        <p:nvPicPr>
          <p:cNvPr id="36" name="Bild 37" descr="BST-0149-Pfeil.png"/>
          <p:cNvPicPr>
            <a:picLocks noChangeAspect="1"/>
          </p:cNvPicPr>
          <p:nvPr/>
        </p:nvPicPr>
        <p:blipFill>
          <a:blip r:embed="rId2" cstate="print"/>
          <a:stretch>
            <a:fillRect/>
          </a:stretch>
        </p:blipFill>
        <p:spPr>
          <a:xfrm rot="4500000">
            <a:off x="3129429" y="4961308"/>
            <a:ext cx="195740" cy="161022"/>
          </a:xfrm>
          <a:prstGeom prst="rect">
            <a:avLst/>
          </a:prstGeom>
        </p:spPr>
      </p:pic>
      <p:pic>
        <p:nvPicPr>
          <p:cNvPr id="37" name="Bild 38" descr="BST-0149-Pfeil.png"/>
          <p:cNvPicPr>
            <a:picLocks noChangeAspect="1"/>
          </p:cNvPicPr>
          <p:nvPr/>
        </p:nvPicPr>
        <p:blipFill>
          <a:blip r:embed="rId2" cstate="print"/>
          <a:stretch>
            <a:fillRect/>
          </a:stretch>
        </p:blipFill>
        <p:spPr>
          <a:xfrm>
            <a:off x="4419600" y="5588496"/>
            <a:ext cx="195740" cy="161022"/>
          </a:xfrm>
          <a:prstGeom prst="rect">
            <a:avLst/>
          </a:prstGeom>
        </p:spPr>
      </p:pic>
      <p:grpSp>
        <p:nvGrpSpPr>
          <p:cNvPr id="38" name="Gruppieren 37"/>
          <p:cNvGrpSpPr/>
          <p:nvPr/>
        </p:nvGrpSpPr>
        <p:grpSpPr>
          <a:xfrm>
            <a:off x="3890266" y="2080280"/>
            <a:ext cx="1334011" cy="953626"/>
            <a:chOff x="3581392" y="-113109"/>
            <a:chExt cx="1178405" cy="825627"/>
          </a:xfrm>
          <a:solidFill>
            <a:srgbClr val="EAB200"/>
          </a:solidFill>
        </p:grpSpPr>
        <p:sp>
          <p:nvSpPr>
            <p:cNvPr id="39" name="Abgerundetes Rechteck 38"/>
            <p:cNvSpPr/>
            <p:nvPr/>
          </p:nvSpPr>
          <p:spPr>
            <a:xfrm>
              <a:off x="3581392" y="-113109"/>
              <a:ext cx="1178405" cy="825627"/>
            </a:xfrm>
            <a:prstGeom prst="roundRect">
              <a:avLst/>
            </a:prstGeom>
            <a:grpFill/>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a:lstStyle/>
            <a:p>
              <a:endParaRPr lang="de-DE" dirty="0"/>
            </a:p>
          </p:txBody>
        </p:sp>
        <p:sp>
          <p:nvSpPr>
            <p:cNvPr id="40" name="Abgerundetes Rechteck 4"/>
            <p:cNvSpPr/>
            <p:nvPr/>
          </p:nvSpPr>
          <p:spPr>
            <a:xfrm>
              <a:off x="3621696" y="-72805"/>
              <a:ext cx="1097797" cy="74501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b="1" kern="1200" noProof="0" dirty="0" smtClean="0">
                  <a:solidFill>
                    <a:srgbClr val="003264"/>
                  </a:solidFill>
                  <a:latin typeface="+mn-lt"/>
                </a:rPr>
                <a:t>Iststand- Analyse</a:t>
              </a:r>
              <a:endParaRPr lang="de-DE" b="1" kern="1200" noProof="0" dirty="0">
                <a:solidFill>
                  <a:srgbClr val="003264"/>
                </a:solidFill>
                <a:latin typeface="+mn-lt"/>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Group 5"/>
          <p:cNvGrpSpPr>
            <a:grpSpLocks/>
          </p:cNvGrpSpPr>
          <p:nvPr/>
        </p:nvGrpSpPr>
        <p:grpSpPr bwMode="auto">
          <a:xfrm>
            <a:off x="5257800" y="2209800"/>
            <a:ext cx="1958975" cy="1065213"/>
            <a:chOff x="3373" y="1392"/>
            <a:chExt cx="1234" cy="671"/>
          </a:xfrm>
        </p:grpSpPr>
        <p:sp>
          <p:nvSpPr>
            <p:cNvPr id="45073" name="AutoShape 6"/>
            <p:cNvSpPr>
              <a:spLocks noChangeArrowheads="1"/>
            </p:cNvSpPr>
            <p:nvPr/>
          </p:nvSpPr>
          <p:spPr bwMode="auto">
            <a:xfrm>
              <a:off x="3373" y="1392"/>
              <a:ext cx="1234" cy="671"/>
            </a:xfrm>
            <a:prstGeom prst="roundRect">
              <a:avLst>
                <a:gd name="adj" fmla="val 16667"/>
              </a:avLst>
            </a:prstGeom>
            <a:solidFill>
              <a:srgbClr val="FFC000"/>
            </a:solidFill>
            <a:ln w="25560" cap="sq">
              <a:solidFill>
                <a:srgbClr val="FFFFFF"/>
              </a:solidFill>
              <a:miter lim="800000"/>
              <a:headEnd/>
              <a:tailEnd/>
            </a:ln>
          </p:spPr>
          <p:txBody>
            <a:bodyPr wrap="none" anchor="ctr"/>
            <a:lstStyle/>
            <a:p>
              <a:endParaRPr lang="de-DE" dirty="0"/>
            </a:p>
          </p:txBody>
        </p:sp>
        <p:sp>
          <p:nvSpPr>
            <p:cNvPr id="45074" name="Rectangle 7"/>
            <p:cNvSpPr>
              <a:spLocks noChangeArrowheads="1"/>
            </p:cNvSpPr>
            <p:nvPr/>
          </p:nvSpPr>
          <p:spPr bwMode="auto">
            <a:xfrm>
              <a:off x="3415" y="1425"/>
              <a:ext cx="1150" cy="605"/>
            </a:xfrm>
            <a:prstGeom prst="rect">
              <a:avLst/>
            </a:prstGeom>
            <a:noFill/>
            <a:ln w="9525">
              <a:noFill/>
              <a:round/>
              <a:headEnd/>
              <a:tailEnd/>
            </a:ln>
          </p:spPr>
          <p:txBody>
            <a:bodyPr lIns="53280" tIns="53280" rIns="53280" bIns="53280" anchor="ctr"/>
            <a:lstStyle/>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Anlass klären</a:t>
              </a:r>
            </a:p>
          </p:txBody>
        </p:sp>
      </p:grpSp>
      <p:pic>
        <p:nvPicPr>
          <p:cNvPr id="45059" name="Picture 8"/>
          <p:cNvPicPr>
            <a:picLocks noChangeAspect="1" noChangeArrowheads="1"/>
          </p:cNvPicPr>
          <p:nvPr/>
        </p:nvPicPr>
        <p:blipFill>
          <a:blip r:embed="rId3" cstate="print"/>
          <a:srcRect/>
          <a:stretch>
            <a:fillRect/>
          </a:stretch>
        </p:blipFill>
        <p:spPr bwMode="auto">
          <a:xfrm rot="8100000">
            <a:off x="4818063" y="3036888"/>
            <a:ext cx="517525" cy="425450"/>
          </a:xfrm>
          <a:prstGeom prst="rect">
            <a:avLst/>
          </a:prstGeom>
          <a:noFill/>
          <a:ln w="9525">
            <a:noFill/>
            <a:round/>
            <a:headEnd/>
            <a:tailEnd/>
          </a:ln>
        </p:spPr>
      </p:pic>
      <p:pic>
        <p:nvPicPr>
          <p:cNvPr id="45060" name="Picture 9"/>
          <p:cNvPicPr>
            <a:picLocks noChangeAspect="1" noChangeArrowheads="1"/>
          </p:cNvPicPr>
          <p:nvPr/>
        </p:nvPicPr>
        <p:blipFill>
          <a:blip r:embed="rId3" cstate="print"/>
          <a:srcRect/>
          <a:stretch>
            <a:fillRect/>
          </a:stretch>
        </p:blipFill>
        <p:spPr bwMode="auto">
          <a:xfrm rot="2460000">
            <a:off x="4801530" y="1890713"/>
            <a:ext cx="517525" cy="428625"/>
          </a:xfrm>
          <a:prstGeom prst="rect">
            <a:avLst/>
          </a:prstGeom>
          <a:noFill/>
          <a:ln w="9525">
            <a:noFill/>
            <a:round/>
            <a:headEnd/>
            <a:tailEnd/>
          </a:ln>
        </p:spPr>
      </p:pic>
      <p:grpSp>
        <p:nvGrpSpPr>
          <p:cNvPr id="45061" name="Group 10"/>
          <p:cNvGrpSpPr>
            <a:grpSpLocks/>
          </p:cNvGrpSpPr>
          <p:nvPr/>
        </p:nvGrpSpPr>
        <p:grpSpPr bwMode="auto">
          <a:xfrm>
            <a:off x="457200" y="2286000"/>
            <a:ext cx="1958975" cy="944563"/>
            <a:chOff x="288" y="1440"/>
            <a:chExt cx="1234" cy="595"/>
          </a:xfrm>
        </p:grpSpPr>
        <p:sp>
          <p:nvSpPr>
            <p:cNvPr id="45071" name="AutoShape 11"/>
            <p:cNvSpPr>
              <a:spLocks noChangeArrowheads="1"/>
            </p:cNvSpPr>
            <p:nvPr/>
          </p:nvSpPr>
          <p:spPr bwMode="auto">
            <a:xfrm>
              <a:off x="288" y="1440"/>
              <a:ext cx="1234" cy="595"/>
            </a:xfrm>
            <a:prstGeom prst="roundRect">
              <a:avLst>
                <a:gd name="adj" fmla="val 16667"/>
              </a:avLst>
            </a:prstGeom>
            <a:solidFill>
              <a:srgbClr val="FFC000"/>
            </a:solidFill>
            <a:ln w="25560" cap="sq">
              <a:solidFill>
                <a:srgbClr val="FFFFFF"/>
              </a:solidFill>
              <a:miter lim="800000"/>
              <a:headEnd/>
              <a:tailEnd/>
            </a:ln>
          </p:spPr>
          <p:txBody>
            <a:bodyPr wrap="none" anchor="ctr"/>
            <a:lstStyle/>
            <a:p>
              <a:endParaRPr lang="de-DE" dirty="0"/>
            </a:p>
          </p:txBody>
        </p:sp>
        <p:sp>
          <p:nvSpPr>
            <p:cNvPr id="45072" name="Rectangle 12"/>
            <p:cNvSpPr>
              <a:spLocks noChangeArrowheads="1"/>
            </p:cNvSpPr>
            <p:nvPr/>
          </p:nvSpPr>
          <p:spPr bwMode="auto">
            <a:xfrm>
              <a:off x="336" y="1488"/>
              <a:ext cx="1150" cy="537"/>
            </a:xfrm>
            <a:prstGeom prst="rect">
              <a:avLst/>
            </a:prstGeom>
            <a:noFill/>
            <a:ln w="9525">
              <a:noFill/>
              <a:round/>
              <a:headEnd/>
              <a:tailEnd/>
            </a:ln>
          </p:spPr>
          <p:txBody>
            <a:bodyPr lIns="53280" tIns="53280" rIns="53280" bIns="53280" anchor="ctr"/>
            <a:lstStyle/>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Auswertung/ </a:t>
              </a:r>
              <a:r>
                <a:rPr lang="de-DE" dirty="0">
                  <a:solidFill>
                    <a:srgbClr val="003264"/>
                  </a:solidFill>
                  <a:latin typeface="Calibri" pitchFamily="34" charset="0"/>
                </a:rPr>
                <a:t>Interpretation</a:t>
              </a:r>
            </a:p>
          </p:txBody>
        </p:sp>
      </p:grpSp>
      <p:grpSp>
        <p:nvGrpSpPr>
          <p:cNvPr id="45062" name="Group 13"/>
          <p:cNvGrpSpPr>
            <a:grpSpLocks/>
          </p:cNvGrpSpPr>
          <p:nvPr/>
        </p:nvGrpSpPr>
        <p:grpSpPr bwMode="auto">
          <a:xfrm>
            <a:off x="2895600" y="1111250"/>
            <a:ext cx="1958975" cy="944563"/>
            <a:chOff x="1824" y="700"/>
            <a:chExt cx="1234" cy="595"/>
          </a:xfrm>
        </p:grpSpPr>
        <p:sp>
          <p:nvSpPr>
            <p:cNvPr id="45069" name="AutoShape 14"/>
            <p:cNvSpPr>
              <a:spLocks noChangeArrowheads="1"/>
            </p:cNvSpPr>
            <p:nvPr/>
          </p:nvSpPr>
          <p:spPr bwMode="auto">
            <a:xfrm>
              <a:off x="1824" y="700"/>
              <a:ext cx="1234" cy="595"/>
            </a:xfrm>
            <a:prstGeom prst="roundRect">
              <a:avLst>
                <a:gd name="adj" fmla="val 16667"/>
              </a:avLst>
            </a:prstGeom>
            <a:solidFill>
              <a:srgbClr val="FFC000"/>
            </a:solidFill>
            <a:ln w="25560" cap="sq">
              <a:solidFill>
                <a:srgbClr val="FFFFFF"/>
              </a:solidFill>
              <a:miter lim="800000"/>
              <a:headEnd/>
              <a:tailEnd/>
            </a:ln>
          </p:spPr>
          <p:txBody>
            <a:bodyPr wrap="none" anchor="ctr"/>
            <a:lstStyle/>
            <a:p>
              <a:endParaRPr lang="de-DE" dirty="0"/>
            </a:p>
          </p:txBody>
        </p:sp>
        <p:sp>
          <p:nvSpPr>
            <p:cNvPr id="45070" name="Rectangle 15"/>
            <p:cNvSpPr>
              <a:spLocks noChangeArrowheads="1"/>
            </p:cNvSpPr>
            <p:nvPr/>
          </p:nvSpPr>
          <p:spPr bwMode="auto">
            <a:xfrm>
              <a:off x="1866" y="729"/>
              <a:ext cx="1150" cy="537"/>
            </a:xfrm>
            <a:prstGeom prst="rect">
              <a:avLst/>
            </a:prstGeom>
            <a:noFill/>
            <a:ln w="9525">
              <a:noFill/>
              <a:round/>
              <a:headEnd/>
              <a:tailEnd/>
            </a:ln>
          </p:spPr>
          <p:txBody>
            <a:bodyPr lIns="53280" tIns="53280" rIns="53280" bIns="53280" anchor="ctr"/>
            <a:lstStyle/>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Instrument</a:t>
              </a:r>
            </a:p>
          </p:txBody>
        </p:sp>
      </p:grpSp>
      <p:pic>
        <p:nvPicPr>
          <p:cNvPr id="45063" name="Picture 16"/>
          <p:cNvPicPr>
            <a:picLocks noChangeAspect="1" noChangeArrowheads="1"/>
          </p:cNvPicPr>
          <p:nvPr/>
        </p:nvPicPr>
        <p:blipFill>
          <a:blip r:embed="rId3" cstate="print"/>
          <a:srcRect/>
          <a:stretch>
            <a:fillRect/>
          </a:stretch>
        </p:blipFill>
        <p:spPr bwMode="auto">
          <a:xfrm rot="-2100000">
            <a:off x="2376488" y="1939925"/>
            <a:ext cx="517525" cy="430213"/>
          </a:xfrm>
          <a:prstGeom prst="rect">
            <a:avLst/>
          </a:prstGeom>
          <a:noFill/>
          <a:ln w="9525">
            <a:noFill/>
            <a:round/>
            <a:headEnd/>
            <a:tailEnd/>
          </a:ln>
        </p:spPr>
      </p:pic>
      <p:pic>
        <p:nvPicPr>
          <p:cNvPr id="45064" name="Picture 17"/>
          <p:cNvPicPr>
            <a:picLocks noChangeAspect="1" noChangeArrowheads="1"/>
          </p:cNvPicPr>
          <p:nvPr/>
        </p:nvPicPr>
        <p:blipFill>
          <a:blip r:embed="rId3" cstate="print"/>
          <a:srcRect/>
          <a:stretch>
            <a:fillRect/>
          </a:stretch>
        </p:blipFill>
        <p:spPr bwMode="auto">
          <a:xfrm rot="-8100000">
            <a:off x="2379663" y="3170238"/>
            <a:ext cx="517525" cy="428625"/>
          </a:xfrm>
          <a:prstGeom prst="rect">
            <a:avLst/>
          </a:prstGeom>
          <a:noFill/>
          <a:ln w="9525">
            <a:noFill/>
            <a:round/>
            <a:headEnd/>
            <a:tailEnd/>
          </a:ln>
        </p:spPr>
      </p:pic>
      <p:grpSp>
        <p:nvGrpSpPr>
          <p:cNvPr id="45066" name="Group 2"/>
          <p:cNvGrpSpPr>
            <a:grpSpLocks/>
          </p:cNvGrpSpPr>
          <p:nvPr/>
        </p:nvGrpSpPr>
        <p:grpSpPr bwMode="auto">
          <a:xfrm>
            <a:off x="2895600" y="3156279"/>
            <a:ext cx="1958975" cy="944563"/>
            <a:chOff x="1824" y="2064"/>
            <a:chExt cx="1234" cy="595"/>
          </a:xfrm>
        </p:grpSpPr>
        <p:sp>
          <p:nvSpPr>
            <p:cNvPr id="45067" name="AutoShape 3"/>
            <p:cNvSpPr>
              <a:spLocks noChangeArrowheads="1"/>
            </p:cNvSpPr>
            <p:nvPr/>
          </p:nvSpPr>
          <p:spPr bwMode="auto">
            <a:xfrm>
              <a:off x="1824" y="2064"/>
              <a:ext cx="1234" cy="595"/>
            </a:xfrm>
            <a:prstGeom prst="roundRect">
              <a:avLst>
                <a:gd name="adj" fmla="val 16667"/>
              </a:avLst>
            </a:prstGeom>
            <a:solidFill>
              <a:srgbClr val="FFC000"/>
            </a:solidFill>
            <a:ln w="25560" cap="sq">
              <a:solidFill>
                <a:srgbClr val="FFFFFF"/>
              </a:solidFill>
              <a:miter lim="800000"/>
              <a:headEnd/>
              <a:tailEnd/>
            </a:ln>
          </p:spPr>
          <p:txBody>
            <a:bodyPr wrap="none" anchor="ctr"/>
            <a:lstStyle/>
            <a:p>
              <a:endParaRPr lang="de-DE" dirty="0"/>
            </a:p>
          </p:txBody>
        </p:sp>
        <p:sp>
          <p:nvSpPr>
            <p:cNvPr id="45068" name="Rectangle 4"/>
            <p:cNvSpPr>
              <a:spLocks noChangeArrowheads="1"/>
            </p:cNvSpPr>
            <p:nvPr/>
          </p:nvSpPr>
          <p:spPr bwMode="auto">
            <a:xfrm>
              <a:off x="1866" y="2093"/>
              <a:ext cx="1150" cy="537"/>
            </a:xfrm>
            <a:prstGeom prst="rect">
              <a:avLst/>
            </a:prstGeom>
            <a:noFill/>
            <a:ln w="9525">
              <a:noFill/>
              <a:round/>
              <a:headEnd/>
              <a:tailEnd/>
            </a:ln>
          </p:spPr>
          <p:txBody>
            <a:bodyPr lIns="53280" tIns="53280" rIns="53280" bIns="53280" anchor="ctr"/>
            <a:lstStyle/>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Iststand</a:t>
              </a:r>
              <a:endParaRPr lang="de-DE" dirty="0">
                <a:solidFill>
                  <a:srgbClr val="003264"/>
                </a:solidFill>
                <a:latin typeface="Calibri" pitchFamily="34" charset="0"/>
              </a:endParaRPr>
            </a:p>
          </p:txBody>
        </p:sp>
      </p:grpSp>
      <p:grpSp>
        <p:nvGrpSpPr>
          <p:cNvPr id="19" name="Gruppieren 18"/>
          <p:cNvGrpSpPr/>
          <p:nvPr/>
        </p:nvGrpSpPr>
        <p:grpSpPr>
          <a:xfrm>
            <a:off x="4368728" y="4135420"/>
            <a:ext cx="1574872" cy="805748"/>
            <a:chOff x="5288069" y="524884"/>
            <a:chExt cx="1355400" cy="812991"/>
          </a:xfrm>
          <a:solidFill>
            <a:srgbClr val="709EB8"/>
          </a:solidFill>
        </p:grpSpPr>
        <p:sp>
          <p:nvSpPr>
            <p:cNvPr id="20" name="Abgerundetes Rechteck 19"/>
            <p:cNvSpPr/>
            <p:nvPr/>
          </p:nvSpPr>
          <p:spPr>
            <a:xfrm>
              <a:off x="5288069" y="524884"/>
              <a:ext cx="1355400" cy="812991"/>
            </a:xfrm>
            <a:prstGeom prst="roundRect">
              <a:avLst/>
            </a:prstGeom>
            <a:grpFill/>
          </p:spPr>
          <p:style>
            <a:lnRef idx="2">
              <a:schemeClr val="lt1">
                <a:hueOff val="0"/>
                <a:satOff val="0"/>
                <a:lumOff val="0"/>
                <a:alphaOff val="0"/>
              </a:schemeClr>
            </a:lnRef>
            <a:fillRef idx="1">
              <a:schemeClr val="accent1">
                <a:shade val="80000"/>
                <a:hueOff val="22598"/>
                <a:satOff val="791"/>
                <a:lumOff val="3337"/>
                <a:alphaOff val="0"/>
              </a:schemeClr>
            </a:fillRef>
            <a:effectRef idx="0">
              <a:schemeClr val="accent1">
                <a:shade val="80000"/>
                <a:hueOff val="22598"/>
                <a:satOff val="791"/>
                <a:lumOff val="3337"/>
                <a:alphaOff val="0"/>
              </a:schemeClr>
            </a:effectRef>
            <a:fontRef idx="minor">
              <a:schemeClr val="lt1"/>
            </a:fontRef>
          </p:style>
          <p:txBody>
            <a:bodyPr/>
            <a:lstStyle/>
            <a:p>
              <a:endParaRPr lang="de-DE" dirty="0"/>
            </a:p>
          </p:txBody>
        </p:sp>
        <p:sp>
          <p:nvSpPr>
            <p:cNvPr id="21" name="Abgerundetes Rechteck 7"/>
            <p:cNvSpPr/>
            <p:nvPr/>
          </p:nvSpPr>
          <p:spPr>
            <a:xfrm>
              <a:off x="5327756" y="564571"/>
              <a:ext cx="1276026" cy="73361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kern="1200" noProof="0" dirty="0" smtClean="0">
                  <a:solidFill>
                    <a:srgbClr val="003264"/>
                  </a:solidFill>
                  <a:latin typeface="+mn-lt"/>
                </a:rPr>
                <a:t>Entwicklungs-bedarfe klären</a:t>
              </a:r>
              <a:endParaRPr lang="de-DE" kern="1200" noProof="0" dirty="0">
                <a:solidFill>
                  <a:srgbClr val="003264"/>
                </a:solidFill>
                <a:latin typeface="+mn-lt"/>
              </a:endParaRPr>
            </a:p>
          </p:txBody>
        </p:sp>
      </p:grpSp>
      <p:grpSp>
        <p:nvGrpSpPr>
          <p:cNvPr id="22" name="Gruppieren 21"/>
          <p:cNvGrpSpPr/>
          <p:nvPr/>
        </p:nvGrpSpPr>
        <p:grpSpPr>
          <a:xfrm>
            <a:off x="4789642" y="5018107"/>
            <a:ext cx="1534958" cy="787158"/>
            <a:chOff x="5279047" y="1810765"/>
            <a:chExt cx="1294526" cy="815476"/>
          </a:xfrm>
          <a:solidFill>
            <a:srgbClr val="709EB8"/>
          </a:solidFill>
        </p:grpSpPr>
        <p:sp>
          <p:nvSpPr>
            <p:cNvPr id="23" name="Abgerundetes Rechteck 22"/>
            <p:cNvSpPr/>
            <p:nvPr/>
          </p:nvSpPr>
          <p:spPr>
            <a:xfrm>
              <a:off x="5279047" y="1810765"/>
              <a:ext cx="1294526" cy="815476"/>
            </a:xfrm>
            <a:prstGeom prst="roundRect">
              <a:avLst/>
            </a:prstGeom>
            <a:grpFill/>
          </p:spPr>
          <p:style>
            <a:lnRef idx="2">
              <a:schemeClr val="lt1">
                <a:hueOff val="0"/>
                <a:satOff val="0"/>
                <a:lumOff val="0"/>
                <a:alphaOff val="0"/>
              </a:schemeClr>
            </a:lnRef>
            <a:fillRef idx="1">
              <a:schemeClr val="accent1">
                <a:shade val="80000"/>
                <a:hueOff val="45196"/>
                <a:satOff val="1582"/>
                <a:lumOff val="6673"/>
                <a:alphaOff val="0"/>
              </a:schemeClr>
            </a:fillRef>
            <a:effectRef idx="0">
              <a:schemeClr val="accent1">
                <a:shade val="80000"/>
                <a:hueOff val="45196"/>
                <a:satOff val="1582"/>
                <a:lumOff val="6673"/>
                <a:alphaOff val="0"/>
              </a:schemeClr>
            </a:effectRef>
            <a:fontRef idx="minor">
              <a:schemeClr val="lt1"/>
            </a:fontRef>
          </p:style>
          <p:txBody>
            <a:bodyPr/>
            <a:lstStyle/>
            <a:p>
              <a:endParaRPr lang="de-DE" dirty="0"/>
            </a:p>
          </p:txBody>
        </p:sp>
        <p:sp>
          <p:nvSpPr>
            <p:cNvPr id="24" name="Abgerundetes Rechteck 10"/>
            <p:cNvSpPr/>
            <p:nvPr/>
          </p:nvSpPr>
          <p:spPr>
            <a:xfrm>
              <a:off x="5318855" y="1850573"/>
              <a:ext cx="1214910" cy="73586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kern="1200" noProof="0" dirty="0" smtClean="0">
                  <a:solidFill>
                    <a:srgbClr val="003264"/>
                  </a:solidFill>
                  <a:latin typeface="+mn-lt"/>
                </a:rPr>
                <a:t>Entwicklungs-ziele  formulieren</a:t>
              </a:r>
              <a:endParaRPr lang="de-DE" kern="1200" noProof="0" dirty="0">
                <a:solidFill>
                  <a:srgbClr val="003264"/>
                </a:solidFill>
                <a:latin typeface="+mn-lt"/>
              </a:endParaRPr>
            </a:p>
          </p:txBody>
        </p:sp>
      </p:grpSp>
      <p:grpSp>
        <p:nvGrpSpPr>
          <p:cNvPr id="25" name="Gruppieren 24"/>
          <p:cNvGrpSpPr/>
          <p:nvPr/>
        </p:nvGrpSpPr>
        <p:grpSpPr>
          <a:xfrm>
            <a:off x="4095893" y="5949280"/>
            <a:ext cx="1466707" cy="795250"/>
            <a:chOff x="4434090" y="2918354"/>
            <a:chExt cx="1268195" cy="822604"/>
          </a:xfrm>
          <a:solidFill>
            <a:srgbClr val="709EB8"/>
          </a:solidFill>
        </p:grpSpPr>
        <p:sp>
          <p:nvSpPr>
            <p:cNvPr id="26" name="Abgerundetes Rechteck 25"/>
            <p:cNvSpPr/>
            <p:nvPr/>
          </p:nvSpPr>
          <p:spPr>
            <a:xfrm>
              <a:off x="4434090" y="2918354"/>
              <a:ext cx="1268195" cy="822604"/>
            </a:xfrm>
            <a:prstGeom prst="roundRect">
              <a:avLst/>
            </a:prstGeom>
            <a:grpFill/>
          </p:spPr>
          <p:style>
            <a:lnRef idx="2">
              <a:schemeClr val="lt1">
                <a:hueOff val="0"/>
                <a:satOff val="0"/>
                <a:lumOff val="0"/>
                <a:alphaOff val="0"/>
              </a:schemeClr>
            </a:lnRef>
            <a:fillRef idx="1">
              <a:schemeClr val="accent1">
                <a:shade val="80000"/>
                <a:hueOff val="67793"/>
                <a:satOff val="2374"/>
                <a:lumOff val="10010"/>
                <a:alphaOff val="0"/>
              </a:schemeClr>
            </a:fillRef>
            <a:effectRef idx="0">
              <a:schemeClr val="accent1">
                <a:shade val="80000"/>
                <a:hueOff val="67793"/>
                <a:satOff val="2374"/>
                <a:lumOff val="10010"/>
                <a:alphaOff val="0"/>
              </a:schemeClr>
            </a:effectRef>
            <a:fontRef idx="minor">
              <a:schemeClr val="lt1"/>
            </a:fontRef>
          </p:style>
          <p:txBody>
            <a:bodyPr/>
            <a:lstStyle/>
            <a:p>
              <a:endParaRPr lang="de-DE" dirty="0"/>
            </a:p>
          </p:txBody>
        </p:sp>
        <p:sp>
          <p:nvSpPr>
            <p:cNvPr id="27" name="Abgerundetes Rechteck 13"/>
            <p:cNvSpPr/>
            <p:nvPr/>
          </p:nvSpPr>
          <p:spPr>
            <a:xfrm>
              <a:off x="4474246" y="2958510"/>
              <a:ext cx="1187883" cy="74229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kern="1200" noProof="0" dirty="0" smtClean="0">
                  <a:solidFill>
                    <a:srgbClr val="003264"/>
                  </a:solidFill>
                  <a:latin typeface="+mn-lt"/>
                </a:rPr>
                <a:t>Entwicklungs-maßnahme vereinbaren</a:t>
              </a:r>
              <a:endParaRPr lang="de-DE" kern="1200" noProof="0" dirty="0">
                <a:solidFill>
                  <a:srgbClr val="003264"/>
                </a:solidFill>
                <a:latin typeface="+mn-lt"/>
              </a:endParaRPr>
            </a:p>
          </p:txBody>
        </p:sp>
      </p:grpSp>
      <p:grpSp>
        <p:nvGrpSpPr>
          <p:cNvPr id="28" name="Gruppieren 27"/>
          <p:cNvGrpSpPr/>
          <p:nvPr/>
        </p:nvGrpSpPr>
        <p:grpSpPr>
          <a:xfrm>
            <a:off x="2133600" y="5949279"/>
            <a:ext cx="1554967" cy="814015"/>
            <a:chOff x="2699650" y="2898401"/>
            <a:chExt cx="1348815" cy="846030"/>
          </a:xfrm>
          <a:solidFill>
            <a:srgbClr val="B1CBDC"/>
          </a:solidFill>
        </p:grpSpPr>
        <p:sp>
          <p:nvSpPr>
            <p:cNvPr id="29" name="Abgerundetes Rechteck 28"/>
            <p:cNvSpPr/>
            <p:nvPr/>
          </p:nvSpPr>
          <p:spPr>
            <a:xfrm>
              <a:off x="2699650" y="2898401"/>
              <a:ext cx="1348815" cy="846030"/>
            </a:xfrm>
            <a:prstGeom prst="roundRect">
              <a:avLst/>
            </a:prstGeom>
            <a:grpFill/>
          </p:spPr>
          <p:style>
            <a:lnRef idx="2">
              <a:schemeClr val="lt1">
                <a:hueOff val="0"/>
                <a:satOff val="0"/>
                <a:lumOff val="0"/>
                <a:alphaOff val="0"/>
              </a:schemeClr>
            </a:lnRef>
            <a:fillRef idx="1">
              <a:schemeClr val="accent1">
                <a:shade val="80000"/>
                <a:hueOff val="90391"/>
                <a:satOff val="3165"/>
                <a:lumOff val="13347"/>
                <a:alphaOff val="0"/>
              </a:schemeClr>
            </a:fillRef>
            <a:effectRef idx="0">
              <a:schemeClr val="accent1">
                <a:shade val="80000"/>
                <a:hueOff val="90391"/>
                <a:satOff val="3165"/>
                <a:lumOff val="13347"/>
                <a:alphaOff val="0"/>
              </a:schemeClr>
            </a:effectRef>
            <a:fontRef idx="minor">
              <a:schemeClr val="lt1"/>
            </a:fontRef>
          </p:style>
          <p:txBody>
            <a:bodyPr/>
            <a:lstStyle/>
            <a:p>
              <a:endParaRPr lang="de-DE" dirty="0"/>
            </a:p>
          </p:txBody>
        </p:sp>
        <p:sp>
          <p:nvSpPr>
            <p:cNvPr id="30" name="Abgerundetes Rechteck 16"/>
            <p:cNvSpPr/>
            <p:nvPr/>
          </p:nvSpPr>
          <p:spPr>
            <a:xfrm>
              <a:off x="2740950" y="2939701"/>
              <a:ext cx="1266215" cy="76343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kern="1200" noProof="0" dirty="0" smtClean="0">
                  <a:solidFill>
                    <a:srgbClr val="003264"/>
                  </a:solidFill>
                  <a:latin typeface="+mn-lt"/>
                </a:rPr>
                <a:t>Maßnahme planen</a:t>
              </a:r>
              <a:endParaRPr lang="de-DE" kern="1200" noProof="0" dirty="0">
                <a:solidFill>
                  <a:srgbClr val="003264"/>
                </a:solidFill>
                <a:latin typeface="+mn-lt"/>
              </a:endParaRPr>
            </a:p>
          </p:txBody>
        </p:sp>
      </p:grpSp>
      <p:grpSp>
        <p:nvGrpSpPr>
          <p:cNvPr id="31" name="Gruppieren 30"/>
          <p:cNvGrpSpPr/>
          <p:nvPr/>
        </p:nvGrpSpPr>
        <p:grpSpPr>
          <a:xfrm>
            <a:off x="1524000" y="5085184"/>
            <a:ext cx="1535832" cy="828991"/>
            <a:chOff x="1925705" y="1810776"/>
            <a:chExt cx="1332176" cy="792461"/>
          </a:xfrm>
          <a:solidFill>
            <a:srgbClr val="B1CBDC"/>
          </a:solidFill>
        </p:grpSpPr>
        <p:sp>
          <p:nvSpPr>
            <p:cNvPr id="32" name="Abgerundetes Rechteck 31"/>
            <p:cNvSpPr/>
            <p:nvPr/>
          </p:nvSpPr>
          <p:spPr>
            <a:xfrm>
              <a:off x="1925705" y="1810776"/>
              <a:ext cx="1332176" cy="792461"/>
            </a:xfrm>
            <a:prstGeom prst="roundRect">
              <a:avLst/>
            </a:prstGeom>
            <a:grpFill/>
          </p:spPr>
          <p:style>
            <a:lnRef idx="2">
              <a:schemeClr val="lt1">
                <a:hueOff val="0"/>
                <a:satOff val="0"/>
                <a:lumOff val="0"/>
                <a:alphaOff val="0"/>
              </a:schemeClr>
            </a:lnRef>
            <a:fillRef idx="1">
              <a:schemeClr val="accent1">
                <a:shade val="80000"/>
                <a:hueOff val="112989"/>
                <a:satOff val="3956"/>
                <a:lumOff val="16683"/>
                <a:alphaOff val="0"/>
              </a:schemeClr>
            </a:fillRef>
            <a:effectRef idx="0">
              <a:schemeClr val="accent1">
                <a:shade val="80000"/>
                <a:hueOff val="112989"/>
                <a:satOff val="3956"/>
                <a:lumOff val="16683"/>
                <a:alphaOff val="0"/>
              </a:schemeClr>
            </a:effectRef>
            <a:fontRef idx="minor">
              <a:schemeClr val="lt1"/>
            </a:fontRef>
          </p:style>
          <p:txBody>
            <a:bodyPr/>
            <a:lstStyle/>
            <a:p>
              <a:endParaRPr lang="de-DE" dirty="0"/>
            </a:p>
          </p:txBody>
        </p:sp>
        <p:sp>
          <p:nvSpPr>
            <p:cNvPr id="33" name="Abgerundetes Rechteck 19"/>
            <p:cNvSpPr/>
            <p:nvPr/>
          </p:nvSpPr>
          <p:spPr>
            <a:xfrm>
              <a:off x="1964390" y="1849461"/>
              <a:ext cx="1254806" cy="71509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kern="1200" noProof="0" dirty="0" smtClean="0">
                  <a:solidFill>
                    <a:srgbClr val="003264"/>
                  </a:solidFill>
                  <a:latin typeface="+mn-lt"/>
                </a:rPr>
                <a:t> Maßnahme umsetzen</a:t>
              </a:r>
              <a:endParaRPr lang="de-DE" kern="1200" noProof="0" dirty="0">
                <a:solidFill>
                  <a:srgbClr val="003264"/>
                </a:solidFill>
                <a:latin typeface="+mn-lt"/>
              </a:endParaRPr>
            </a:p>
          </p:txBody>
        </p:sp>
      </p:grpSp>
      <p:grpSp>
        <p:nvGrpSpPr>
          <p:cNvPr id="34" name="Gruppieren 33"/>
          <p:cNvGrpSpPr/>
          <p:nvPr/>
        </p:nvGrpSpPr>
        <p:grpSpPr>
          <a:xfrm>
            <a:off x="1905000" y="4100842"/>
            <a:ext cx="1442864" cy="840326"/>
            <a:chOff x="1931288" y="538637"/>
            <a:chExt cx="1304506" cy="783108"/>
          </a:xfrm>
          <a:solidFill>
            <a:srgbClr val="B1CBDC"/>
          </a:solidFill>
        </p:grpSpPr>
        <p:sp>
          <p:nvSpPr>
            <p:cNvPr id="35" name="Abgerundetes Rechteck 34"/>
            <p:cNvSpPr/>
            <p:nvPr/>
          </p:nvSpPr>
          <p:spPr>
            <a:xfrm>
              <a:off x="1931288" y="538637"/>
              <a:ext cx="1304506" cy="783108"/>
            </a:xfrm>
            <a:prstGeom prst="roundRect">
              <a:avLst/>
            </a:prstGeom>
            <a:grpFill/>
          </p:spPr>
          <p:style>
            <a:lnRef idx="2">
              <a:schemeClr val="lt1">
                <a:hueOff val="0"/>
                <a:satOff val="0"/>
                <a:lumOff val="0"/>
                <a:alphaOff val="0"/>
              </a:schemeClr>
            </a:lnRef>
            <a:fillRef idx="1">
              <a:schemeClr val="accent1">
                <a:shade val="80000"/>
                <a:hueOff val="135587"/>
                <a:satOff val="4747"/>
                <a:lumOff val="20020"/>
                <a:alphaOff val="0"/>
              </a:schemeClr>
            </a:fillRef>
            <a:effectRef idx="0">
              <a:schemeClr val="accent1">
                <a:shade val="80000"/>
                <a:hueOff val="135587"/>
                <a:satOff val="4747"/>
                <a:lumOff val="20020"/>
                <a:alphaOff val="0"/>
              </a:schemeClr>
            </a:effectRef>
            <a:fontRef idx="minor">
              <a:schemeClr val="lt1"/>
            </a:fontRef>
          </p:style>
          <p:txBody>
            <a:bodyPr/>
            <a:lstStyle/>
            <a:p>
              <a:endParaRPr lang="de-DE" dirty="0"/>
            </a:p>
          </p:txBody>
        </p:sp>
        <p:sp>
          <p:nvSpPr>
            <p:cNvPr id="36" name="Abgerundetes Rechteck 22"/>
            <p:cNvSpPr/>
            <p:nvPr/>
          </p:nvSpPr>
          <p:spPr>
            <a:xfrm>
              <a:off x="1969516" y="576865"/>
              <a:ext cx="1228050" cy="7066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kern="1200" noProof="0" dirty="0" smtClean="0">
                  <a:solidFill>
                    <a:srgbClr val="003264"/>
                  </a:solidFill>
                  <a:latin typeface="+mn-lt"/>
                </a:rPr>
                <a:t>Wirkungen prüfen</a:t>
              </a:r>
              <a:endParaRPr lang="de-DE" kern="1200" noProof="0" dirty="0">
                <a:solidFill>
                  <a:srgbClr val="003264"/>
                </a:solidFill>
                <a:latin typeface="+mn-lt"/>
              </a:endParaRPr>
            </a:p>
          </p:txBody>
        </p:sp>
      </p:grpSp>
      <p:sp>
        <p:nvSpPr>
          <p:cNvPr id="37" name="Titel 1"/>
          <p:cNvSpPr txBox="1">
            <a:spLocks/>
          </p:cNvSpPr>
          <p:nvPr/>
        </p:nvSpPr>
        <p:spPr>
          <a:xfrm>
            <a:off x="179512" y="870992"/>
            <a:ext cx="8382000" cy="685800"/>
          </a:xfrm>
          <a:prstGeom prst="rect">
            <a:avLst/>
          </a:prstGeom>
        </p:spPr>
        <p:txBody>
          <a:bodyPr/>
          <a:lstStyle/>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r>
              <a:rPr lang="de-DE" sz="2300" b="1" kern="0" dirty="0" smtClean="0">
                <a:solidFill>
                  <a:srgbClr val="003264"/>
                </a:solidFill>
                <a:latin typeface="+mj-lt"/>
                <a:ea typeface="ＭＳ Ｐゴシック" charset="0"/>
                <a:cs typeface="+mj-cs"/>
              </a:rPr>
              <a:t>In einen diagnos-</a:t>
            </a:r>
          </a:p>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r>
              <a:rPr lang="de-DE" sz="2300" b="1" kern="0" dirty="0" smtClean="0">
                <a:solidFill>
                  <a:srgbClr val="003264"/>
                </a:solidFill>
                <a:latin typeface="+mj-lt"/>
                <a:ea typeface="ＭＳ Ｐゴシック" charset="0"/>
                <a:cs typeface="+mj-cs"/>
              </a:rPr>
              <a:t>tischen Prozess </a:t>
            </a:r>
          </a:p>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r>
              <a:rPr lang="de-DE" sz="2300" b="1" kern="0" dirty="0" smtClean="0">
                <a:solidFill>
                  <a:srgbClr val="003264"/>
                </a:solidFill>
                <a:latin typeface="+mj-lt"/>
                <a:ea typeface="ＭＳ Ｐゴシック" charset="0"/>
                <a:cs typeface="+mj-cs"/>
              </a:rPr>
              <a:t>einsteigen (3/3)</a:t>
            </a:r>
            <a:endParaRPr kumimoji="0" lang="de-DE" sz="2300" b="1" i="0" u="none" strike="noStrike" kern="0" cap="none" spc="0" normalizeH="0" baseline="0" noProof="0" dirty="0">
              <a:ln>
                <a:noFill/>
              </a:ln>
              <a:solidFill>
                <a:srgbClr val="003264"/>
              </a:solidFill>
              <a:effectLst/>
              <a:uLnTx/>
              <a:uFillTx/>
              <a:latin typeface="+mj-lt"/>
              <a:ea typeface="ＭＳ Ｐゴシック" charset="0"/>
              <a:cs typeface="+mj-cs"/>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Group 5"/>
          <p:cNvGrpSpPr>
            <a:grpSpLocks/>
          </p:cNvGrpSpPr>
          <p:nvPr/>
        </p:nvGrpSpPr>
        <p:grpSpPr bwMode="auto">
          <a:xfrm>
            <a:off x="5257800" y="2209800"/>
            <a:ext cx="1958975" cy="1065213"/>
            <a:chOff x="3373" y="1392"/>
            <a:chExt cx="1234" cy="671"/>
          </a:xfrm>
        </p:grpSpPr>
        <p:sp>
          <p:nvSpPr>
            <p:cNvPr id="45073" name="AutoShape 6"/>
            <p:cNvSpPr>
              <a:spLocks noChangeArrowheads="1"/>
            </p:cNvSpPr>
            <p:nvPr/>
          </p:nvSpPr>
          <p:spPr bwMode="auto">
            <a:xfrm>
              <a:off x="3373" y="1392"/>
              <a:ext cx="1234" cy="671"/>
            </a:xfrm>
            <a:prstGeom prst="roundRect">
              <a:avLst>
                <a:gd name="adj" fmla="val 16667"/>
              </a:avLst>
            </a:prstGeom>
            <a:solidFill>
              <a:srgbClr val="FFC000"/>
            </a:solidFill>
            <a:ln w="25560" cap="sq">
              <a:solidFill>
                <a:srgbClr val="FFFFFF"/>
              </a:solidFill>
              <a:miter lim="800000"/>
              <a:headEnd/>
              <a:tailEnd/>
            </a:ln>
          </p:spPr>
          <p:txBody>
            <a:bodyPr wrap="none" anchor="ctr"/>
            <a:lstStyle/>
            <a:p>
              <a:endParaRPr lang="de-DE" dirty="0"/>
            </a:p>
          </p:txBody>
        </p:sp>
        <p:sp>
          <p:nvSpPr>
            <p:cNvPr id="45074" name="Rectangle 7"/>
            <p:cNvSpPr>
              <a:spLocks noChangeArrowheads="1"/>
            </p:cNvSpPr>
            <p:nvPr/>
          </p:nvSpPr>
          <p:spPr bwMode="auto">
            <a:xfrm>
              <a:off x="3415" y="1425"/>
              <a:ext cx="1150" cy="605"/>
            </a:xfrm>
            <a:prstGeom prst="rect">
              <a:avLst/>
            </a:prstGeom>
            <a:noFill/>
            <a:ln w="9525">
              <a:noFill/>
              <a:round/>
              <a:headEnd/>
              <a:tailEnd/>
            </a:ln>
          </p:spPr>
          <p:txBody>
            <a:bodyPr lIns="53280" tIns="53280" rIns="53280" bIns="53280" anchor="ctr"/>
            <a:lstStyle/>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Anlass klären</a:t>
              </a:r>
            </a:p>
          </p:txBody>
        </p:sp>
      </p:grpSp>
      <p:pic>
        <p:nvPicPr>
          <p:cNvPr id="45059" name="Picture 8"/>
          <p:cNvPicPr>
            <a:picLocks noChangeAspect="1" noChangeArrowheads="1"/>
          </p:cNvPicPr>
          <p:nvPr/>
        </p:nvPicPr>
        <p:blipFill>
          <a:blip r:embed="rId3" cstate="print"/>
          <a:srcRect/>
          <a:stretch>
            <a:fillRect/>
          </a:stretch>
        </p:blipFill>
        <p:spPr bwMode="auto">
          <a:xfrm rot="8100000">
            <a:off x="4818063" y="3036888"/>
            <a:ext cx="517525" cy="425450"/>
          </a:xfrm>
          <a:prstGeom prst="rect">
            <a:avLst/>
          </a:prstGeom>
          <a:noFill/>
          <a:ln w="9525">
            <a:noFill/>
            <a:round/>
            <a:headEnd/>
            <a:tailEnd/>
          </a:ln>
        </p:spPr>
      </p:pic>
      <p:pic>
        <p:nvPicPr>
          <p:cNvPr id="45060" name="Picture 9"/>
          <p:cNvPicPr>
            <a:picLocks noChangeAspect="1" noChangeArrowheads="1"/>
          </p:cNvPicPr>
          <p:nvPr/>
        </p:nvPicPr>
        <p:blipFill>
          <a:blip r:embed="rId3" cstate="print"/>
          <a:srcRect/>
          <a:stretch>
            <a:fillRect/>
          </a:stretch>
        </p:blipFill>
        <p:spPr bwMode="auto">
          <a:xfrm rot="2460000">
            <a:off x="4801530" y="1890713"/>
            <a:ext cx="517525" cy="428625"/>
          </a:xfrm>
          <a:prstGeom prst="rect">
            <a:avLst/>
          </a:prstGeom>
          <a:noFill/>
          <a:ln w="9525">
            <a:noFill/>
            <a:round/>
            <a:headEnd/>
            <a:tailEnd/>
          </a:ln>
        </p:spPr>
      </p:pic>
      <p:grpSp>
        <p:nvGrpSpPr>
          <p:cNvPr id="45061" name="Group 10"/>
          <p:cNvGrpSpPr>
            <a:grpSpLocks/>
          </p:cNvGrpSpPr>
          <p:nvPr/>
        </p:nvGrpSpPr>
        <p:grpSpPr bwMode="auto">
          <a:xfrm>
            <a:off x="457200" y="2286000"/>
            <a:ext cx="1958975" cy="944563"/>
            <a:chOff x="288" y="1440"/>
            <a:chExt cx="1234" cy="595"/>
          </a:xfrm>
        </p:grpSpPr>
        <p:sp>
          <p:nvSpPr>
            <p:cNvPr id="45071" name="AutoShape 11"/>
            <p:cNvSpPr>
              <a:spLocks noChangeArrowheads="1"/>
            </p:cNvSpPr>
            <p:nvPr/>
          </p:nvSpPr>
          <p:spPr bwMode="auto">
            <a:xfrm>
              <a:off x="288" y="1440"/>
              <a:ext cx="1234" cy="595"/>
            </a:xfrm>
            <a:prstGeom prst="roundRect">
              <a:avLst>
                <a:gd name="adj" fmla="val 16667"/>
              </a:avLst>
            </a:prstGeom>
            <a:solidFill>
              <a:srgbClr val="FFC000"/>
            </a:solidFill>
            <a:ln w="25560" cap="sq">
              <a:solidFill>
                <a:srgbClr val="FFFFFF"/>
              </a:solidFill>
              <a:miter lim="800000"/>
              <a:headEnd/>
              <a:tailEnd/>
            </a:ln>
          </p:spPr>
          <p:txBody>
            <a:bodyPr wrap="none" anchor="ctr"/>
            <a:lstStyle/>
            <a:p>
              <a:endParaRPr lang="de-DE" dirty="0"/>
            </a:p>
          </p:txBody>
        </p:sp>
        <p:sp>
          <p:nvSpPr>
            <p:cNvPr id="45072" name="Rectangle 12"/>
            <p:cNvSpPr>
              <a:spLocks noChangeArrowheads="1"/>
            </p:cNvSpPr>
            <p:nvPr/>
          </p:nvSpPr>
          <p:spPr bwMode="auto">
            <a:xfrm>
              <a:off x="336" y="1488"/>
              <a:ext cx="1150" cy="537"/>
            </a:xfrm>
            <a:prstGeom prst="rect">
              <a:avLst/>
            </a:prstGeom>
            <a:noFill/>
            <a:ln w="9525">
              <a:noFill/>
              <a:round/>
              <a:headEnd/>
              <a:tailEnd/>
            </a:ln>
          </p:spPr>
          <p:txBody>
            <a:bodyPr lIns="53280" tIns="53280" rIns="53280" bIns="53280" anchor="ctr"/>
            <a:lstStyle/>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Feedback-</a:t>
              </a:r>
            </a:p>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Gespräch</a:t>
              </a:r>
              <a:endParaRPr lang="de-DE" dirty="0">
                <a:solidFill>
                  <a:srgbClr val="003264"/>
                </a:solidFill>
                <a:latin typeface="Calibri" pitchFamily="34" charset="0"/>
              </a:endParaRPr>
            </a:p>
          </p:txBody>
        </p:sp>
      </p:grpSp>
      <p:grpSp>
        <p:nvGrpSpPr>
          <p:cNvPr id="45062" name="Group 13"/>
          <p:cNvGrpSpPr>
            <a:grpSpLocks/>
          </p:cNvGrpSpPr>
          <p:nvPr/>
        </p:nvGrpSpPr>
        <p:grpSpPr bwMode="auto">
          <a:xfrm>
            <a:off x="2895600" y="1111250"/>
            <a:ext cx="1958975" cy="944563"/>
            <a:chOff x="1824" y="700"/>
            <a:chExt cx="1234" cy="595"/>
          </a:xfrm>
        </p:grpSpPr>
        <p:sp>
          <p:nvSpPr>
            <p:cNvPr id="45069" name="AutoShape 14"/>
            <p:cNvSpPr>
              <a:spLocks noChangeArrowheads="1"/>
            </p:cNvSpPr>
            <p:nvPr/>
          </p:nvSpPr>
          <p:spPr bwMode="auto">
            <a:xfrm>
              <a:off x="1824" y="700"/>
              <a:ext cx="1234" cy="595"/>
            </a:xfrm>
            <a:prstGeom prst="roundRect">
              <a:avLst>
                <a:gd name="adj" fmla="val 16667"/>
              </a:avLst>
            </a:prstGeom>
            <a:solidFill>
              <a:srgbClr val="FFC000"/>
            </a:solidFill>
            <a:ln w="25560" cap="sq">
              <a:solidFill>
                <a:srgbClr val="FFFFFF"/>
              </a:solidFill>
              <a:miter lim="800000"/>
              <a:headEnd/>
              <a:tailEnd/>
            </a:ln>
          </p:spPr>
          <p:txBody>
            <a:bodyPr wrap="none" anchor="ctr"/>
            <a:lstStyle/>
            <a:p>
              <a:endParaRPr lang="de-DE" dirty="0"/>
            </a:p>
          </p:txBody>
        </p:sp>
        <p:sp>
          <p:nvSpPr>
            <p:cNvPr id="45070" name="Rectangle 15"/>
            <p:cNvSpPr>
              <a:spLocks noChangeArrowheads="1"/>
            </p:cNvSpPr>
            <p:nvPr/>
          </p:nvSpPr>
          <p:spPr bwMode="auto">
            <a:xfrm>
              <a:off x="1866" y="729"/>
              <a:ext cx="1150" cy="537"/>
            </a:xfrm>
            <a:prstGeom prst="rect">
              <a:avLst/>
            </a:prstGeom>
            <a:noFill/>
            <a:ln w="9525">
              <a:noFill/>
              <a:round/>
              <a:headEnd/>
              <a:tailEnd/>
            </a:ln>
          </p:spPr>
          <p:txBody>
            <a:bodyPr lIns="53280" tIns="53280" rIns="53280" bIns="53280" anchor="ctr"/>
            <a:lstStyle/>
            <a:p>
              <a:pPr algn="ctr">
                <a:spcAft>
                  <a:spcPts val="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Kollegiale </a:t>
              </a:r>
            </a:p>
            <a:p>
              <a:pPr algn="ctr">
                <a:spcAft>
                  <a:spcPts val="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Unterrichts-hospitation</a:t>
              </a:r>
              <a:endParaRPr lang="de-DE" dirty="0">
                <a:solidFill>
                  <a:srgbClr val="003264"/>
                </a:solidFill>
                <a:latin typeface="Calibri" pitchFamily="34" charset="0"/>
              </a:endParaRPr>
            </a:p>
          </p:txBody>
        </p:sp>
      </p:grpSp>
      <p:pic>
        <p:nvPicPr>
          <p:cNvPr id="45063" name="Picture 16"/>
          <p:cNvPicPr>
            <a:picLocks noChangeAspect="1" noChangeArrowheads="1"/>
          </p:cNvPicPr>
          <p:nvPr/>
        </p:nvPicPr>
        <p:blipFill>
          <a:blip r:embed="rId3" cstate="print"/>
          <a:srcRect/>
          <a:stretch>
            <a:fillRect/>
          </a:stretch>
        </p:blipFill>
        <p:spPr bwMode="auto">
          <a:xfrm rot="-2100000">
            <a:off x="2376488" y="1939925"/>
            <a:ext cx="517525" cy="430213"/>
          </a:xfrm>
          <a:prstGeom prst="rect">
            <a:avLst/>
          </a:prstGeom>
          <a:noFill/>
          <a:ln w="9525">
            <a:noFill/>
            <a:round/>
            <a:headEnd/>
            <a:tailEnd/>
          </a:ln>
        </p:spPr>
      </p:pic>
      <p:pic>
        <p:nvPicPr>
          <p:cNvPr id="45064" name="Picture 17"/>
          <p:cNvPicPr>
            <a:picLocks noChangeAspect="1" noChangeArrowheads="1"/>
          </p:cNvPicPr>
          <p:nvPr/>
        </p:nvPicPr>
        <p:blipFill>
          <a:blip r:embed="rId3" cstate="print"/>
          <a:srcRect/>
          <a:stretch>
            <a:fillRect/>
          </a:stretch>
        </p:blipFill>
        <p:spPr bwMode="auto">
          <a:xfrm rot="-8100000">
            <a:off x="2379663" y="3170238"/>
            <a:ext cx="517525" cy="428625"/>
          </a:xfrm>
          <a:prstGeom prst="rect">
            <a:avLst/>
          </a:prstGeom>
          <a:noFill/>
          <a:ln w="9525">
            <a:noFill/>
            <a:round/>
            <a:headEnd/>
            <a:tailEnd/>
          </a:ln>
        </p:spPr>
      </p:pic>
      <p:grpSp>
        <p:nvGrpSpPr>
          <p:cNvPr id="45066" name="Group 2"/>
          <p:cNvGrpSpPr>
            <a:grpSpLocks/>
          </p:cNvGrpSpPr>
          <p:nvPr/>
        </p:nvGrpSpPr>
        <p:grpSpPr bwMode="auto">
          <a:xfrm>
            <a:off x="2895600" y="3156279"/>
            <a:ext cx="1958975" cy="944563"/>
            <a:chOff x="1824" y="2064"/>
            <a:chExt cx="1234" cy="595"/>
          </a:xfrm>
        </p:grpSpPr>
        <p:sp>
          <p:nvSpPr>
            <p:cNvPr id="45067" name="AutoShape 3"/>
            <p:cNvSpPr>
              <a:spLocks noChangeArrowheads="1"/>
            </p:cNvSpPr>
            <p:nvPr/>
          </p:nvSpPr>
          <p:spPr bwMode="auto">
            <a:xfrm>
              <a:off x="1824" y="2064"/>
              <a:ext cx="1234" cy="595"/>
            </a:xfrm>
            <a:prstGeom prst="roundRect">
              <a:avLst>
                <a:gd name="adj" fmla="val 16667"/>
              </a:avLst>
            </a:prstGeom>
            <a:solidFill>
              <a:srgbClr val="FFC000"/>
            </a:solidFill>
            <a:ln w="25560" cap="sq">
              <a:solidFill>
                <a:srgbClr val="FFFFFF"/>
              </a:solidFill>
              <a:miter lim="800000"/>
              <a:headEnd/>
              <a:tailEnd/>
            </a:ln>
          </p:spPr>
          <p:txBody>
            <a:bodyPr wrap="none" anchor="ctr"/>
            <a:lstStyle/>
            <a:p>
              <a:endParaRPr lang="de-DE" dirty="0"/>
            </a:p>
          </p:txBody>
        </p:sp>
        <p:sp>
          <p:nvSpPr>
            <p:cNvPr id="45068" name="Rectangle 4"/>
            <p:cNvSpPr>
              <a:spLocks noChangeArrowheads="1"/>
            </p:cNvSpPr>
            <p:nvPr/>
          </p:nvSpPr>
          <p:spPr bwMode="auto">
            <a:xfrm>
              <a:off x="1866" y="2093"/>
              <a:ext cx="1150" cy="537"/>
            </a:xfrm>
            <a:prstGeom prst="rect">
              <a:avLst/>
            </a:prstGeom>
            <a:noFill/>
            <a:ln w="9525">
              <a:noFill/>
              <a:round/>
              <a:headEnd/>
              <a:tailEnd/>
            </a:ln>
          </p:spPr>
          <p:txBody>
            <a:bodyPr lIns="53280" tIns="53280" rIns="53280" bIns="53280" anchor="ctr"/>
            <a:lstStyle/>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Iststand</a:t>
              </a:r>
              <a:endParaRPr lang="de-DE" dirty="0">
                <a:solidFill>
                  <a:srgbClr val="003264"/>
                </a:solidFill>
                <a:latin typeface="Calibri" pitchFamily="34" charset="0"/>
              </a:endParaRPr>
            </a:p>
          </p:txBody>
        </p:sp>
      </p:grpSp>
      <p:sp>
        <p:nvSpPr>
          <p:cNvPr id="37" name="Titel 1"/>
          <p:cNvSpPr txBox="1">
            <a:spLocks/>
          </p:cNvSpPr>
          <p:nvPr/>
        </p:nvSpPr>
        <p:spPr>
          <a:xfrm>
            <a:off x="179512" y="870992"/>
            <a:ext cx="8382000" cy="685800"/>
          </a:xfrm>
          <a:prstGeom prst="rect">
            <a:avLst/>
          </a:prstGeom>
        </p:spPr>
        <p:txBody>
          <a:bodyPr/>
          <a:lstStyle/>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r>
              <a:rPr lang="de-DE" sz="2300" b="1" kern="0" dirty="0" smtClean="0">
                <a:solidFill>
                  <a:srgbClr val="003264"/>
                </a:solidFill>
                <a:latin typeface="+mj-lt"/>
                <a:ea typeface="ＭＳ Ｐゴシック" charset="0"/>
                <a:cs typeface="+mj-cs"/>
                <a:sym typeface="Wingdings" panose="05000000000000000000" pitchFamily="2" charset="2"/>
              </a:rPr>
              <a:t>Übungsaufgabe:</a:t>
            </a:r>
          </a:p>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r>
              <a:rPr lang="de-DE" sz="2300" b="1" kern="0" dirty="0" smtClean="0">
                <a:solidFill>
                  <a:srgbClr val="003264"/>
                </a:solidFill>
                <a:latin typeface="+mj-lt"/>
                <a:ea typeface="ＭＳ Ｐゴシック" charset="0"/>
                <a:cs typeface="+mj-cs"/>
                <a:sym typeface="Wingdings" panose="05000000000000000000" pitchFamily="2" charset="2"/>
              </a:rPr>
              <a:t>KUH als</a:t>
            </a:r>
          </a:p>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r>
              <a:rPr lang="de-DE" sz="2300" b="1" kern="0" dirty="0" smtClean="0">
                <a:solidFill>
                  <a:srgbClr val="003264"/>
                </a:solidFill>
                <a:latin typeface="+mj-lt"/>
                <a:ea typeface="ＭＳ Ｐゴシック" charset="0"/>
                <a:cs typeface="+mj-cs"/>
                <a:sym typeface="Wingdings" panose="05000000000000000000" pitchFamily="2" charset="2"/>
              </a:rPr>
              <a:t>Instrument</a:t>
            </a:r>
            <a:endParaRPr lang="de-DE" sz="2300" b="1" kern="0" dirty="0" smtClean="0">
              <a:solidFill>
                <a:srgbClr val="003264"/>
              </a:solidFill>
              <a:latin typeface="+mj-lt"/>
              <a:ea typeface="ＭＳ Ｐゴシック" charset="0"/>
              <a:cs typeface="+mj-cs"/>
            </a:endParaRPr>
          </a:p>
        </p:txBody>
      </p:sp>
      <p:sp>
        <p:nvSpPr>
          <p:cNvPr id="2" name="Rechteckige Legende 1"/>
          <p:cNvSpPr/>
          <p:nvPr/>
        </p:nvSpPr>
        <p:spPr bwMode="auto">
          <a:xfrm>
            <a:off x="2819400" y="4572000"/>
            <a:ext cx="5943600" cy="1524000"/>
          </a:xfrm>
          <a:prstGeom prst="wedgeRectCallout">
            <a:avLst>
              <a:gd name="adj1" fmla="val 11782"/>
              <a:gd name="adj2" fmla="val -143777"/>
            </a:avLst>
          </a:prstGeom>
          <a:solidFill>
            <a:srgbClr val="00B8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pPr>
            <a:r>
              <a:rPr kumimoji="0" lang="de-DE" b="0" i="0" u="none" strike="noStrike" cap="none" normalizeH="0" baseline="0" dirty="0" smtClean="0">
                <a:ln>
                  <a:noFill/>
                </a:ln>
                <a:solidFill>
                  <a:schemeClr val="bg1"/>
                </a:solidFill>
                <a:effectLst/>
                <a:latin typeface="+mn-lt"/>
              </a:rPr>
              <a:t>Welche für Sie bzw. Ihre Schülerinnen und Schüler relevanten diagnostischen</a:t>
            </a:r>
            <a:r>
              <a:rPr kumimoji="0" lang="de-DE" b="0" i="0" u="none" strike="noStrike" cap="none" normalizeH="0" dirty="0" smtClean="0">
                <a:ln>
                  <a:noFill/>
                </a:ln>
                <a:solidFill>
                  <a:schemeClr val="bg1"/>
                </a:solidFill>
                <a:effectLst/>
                <a:latin typeface="+mn-lt"/>
              </a:rPr>
              <a:t> Anlässe lohnen sich, mittels kollegialer Unterrichtshospitation genauer zu untersuchen?</a:t>
            </a:r>
          </a:p>
          <a:p>
            <a: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pPr>
            <a:r>
              <a:rPr lang="de-DE" baseline="0" dirty="0" smtClean="0">
                <a:latin typeface="+mn-lt"/>
              </a:rPr>
              <a:t>Nutzen Sie Ihre Erfahrungen</a:t>
            </a:r>
            <a:r>
              <a:rPr lang="de-DE" dirty="0" smtClean="0">
                <a:latin typeface="+mn-lt"/>
              </a:rPr>
              <a:t> aus Modul 1 und planen eine KUH, führen Sie sie durch und werten sie aus.  </a:t>
            </a:r>
            <a:endParaRPr kumimoji="0" lang="de-DE" b="0" i="0" u="none" strike="noStrike" cap="none" normalizeH="0" baseline="0" dirty="0" smtClean="0">
              <a:ln>
                <a:noFill/>
              </a:ln>
              <a:solidFill>
                <a:schemeClr val="bg1"/>
              </a:solidFill>
              <a:effectLst/>
              <a:latin typeface="+mn-lt"/>
            </a:endParaRPr>
          </a:p>
        </p:txBody>
      </p:sp>
    </p:spTree>
    <p:extLst>
      <p:ext uri="{BB962C8B-B14F-4D97-AF65-F5344CB8AC3E}">
        <p14:creationId xmlns:p14="http://schemas.microsoft.com/office/powerpoint/2010/main" xmlns="" val="411420646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
          <p:cNvPicPr>
            <a:picLocks noChangeAspect="1" noChangeArrowheads="1"/>
          </p:cNvPicPr>
          <p:nvPr/>
        </p:nvPicPr>
        <p:blipFill>
          <a:blip r:embed="rId3" cstate="print">
            <a:lum bright="64000"/>
          </a:blip>
          <a:srcRect/>
          <a:stretch>
            <a:fillRect/>
          </a:stretch>
        </p:blipFill>
        <p:spPr bwMode="auto">
          <a:xfrm>
            <a:off x="2178665" y="1772816"/>
            <a:ext cx="5201647" cy="4639648"/>
          </a:xfrm>
          <a:prstGeom prst="rect">
            <a:avLst/>
          </a:prstGeom>
          <a:solidFill>
            <a:srgbClr val="FFFFFF">
              <a:alpha val="0"/>
            </a:srgbClr>
          </a:solidFill>
          <a:ln w="9525" cap="flat">
            <a:noFill/>
            <a:round/>
            <a:headEnd/>
            <a:tailEnd/>
          </a:ln>
          <a:effectLst/>
        </p:spPr>
      </p:pic>
      <p:sp>
        <p:nvSpPr>
          <p:cNvPr id="46083" name="Rectangle 2"/>
          <p:cNvSpPr>
            <a:spLocks noChangeArrowheads="1"/>
          </p:cNvSpPr>
          <p:nvPr/>
        </p:nvSpPr>
        <p:spPr bwMode="auto">
          <a:xfrm>
            <a:off x="1477963" y="2351088"/>
            <a:ext cx="2789237" cy="2372061"/>
          </a:xfrm>
          <a:prstGeom prst="rect">
            <a:avLst/>
          </a:prstGeom>
          <a:noFill/>
          <a:ln w="9525">
            <a:noFill/>
            <a:round/>
            <a:headEnd/>
            <a:tailEnd/>
          </a:ln>
        </p:spPr>
        <p:txBody>
          <a:bodyPr lIns="90000" tIns="46800" rIns="90000" bIns="46800">
            <a:spAutoFit/>
          </a:bodyPr>
          <a:lstStyle/>
          <a:p>
            <a:pPr algn="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dirty="0" smtClean="0">
                <a:solidFill>
                  <a:srgbClr val="003264"/>
                </a:solidFill>
                <a:latin typeface="Calibri" pitchFamily="34" charset="0"/>
              </a:rPr>
              <a:t>Klassen…</a:t>
            </a:r>
            <a:endParaRPr lang="de-DE" sz="2300" dirty="0">
              <a:solidFill>
                <a:srgbClr val="003264"/>
              </a:solidFill>
              <a:latin typeface="Calibri" pitchFamily="34" charset="0"/>
            </a:endParaRPr>
          </a:p>
          <a:p>
            <a:pPr algn="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dirty="0" smtClean="0">
                <a:solidFill>
                  <a:srgbClr val="003264"/>
                </a:solidFill>
                <a:latin typeface="Calibri" pitchFamily="34" charset="0"/>
              </a:rPr>
              <a:t>Fach…</a:t>
            </a:r>
            <a:endParaRPr lang="de-DE" sz="2300" dirty="0">
              <a:solidFill>
                <a:srgbClr val="003264"/>
              </a:solidFill>
              <a:latin typeface="Calibri" pitchFamily="34" charset="0"/>
            </a:endParaRPr>
          </a:p>
          <a:p>
            <a:pPr algn="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dirty="0" smtClean="0">
                <a:solidFill>
                  <a:srgbClr val="003264"/>
                </a:solidFill>
                <a:latin typeface="Calibri" pitchFamily="34" charset="0"/>
              </a:rPr>
              <a:t>Jahrgangs…</a:t>
            </a:r>
            <a:endParaRPr lang="de-DE" sz="2300" dirty="0">
              <a:solidFill>
                <a:srgbClr val="003264"/>
              </a:solidFill>
              <a:latin typeface="Calibri" pitchFamily="34" charset="0"/>
            </a:endParaRPr>
          </a:p>
          <a:p>
            <a:pPr algn="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dirty="0" smtClean="0">
                <a:solidFill>
                  <a:srgbClr val="003264"/>
                </a:solidFill>
                <a:latin typeface="Calibri" pitchFamily="34" charset="0"/>
              </a:rPr>
              <a:t>Steuer-/…</a:t>
            </a:r>
            <a:endParaRPr lang="de-DE" sz="2300" dirty="0">
              <a:solidFill>
                <a:srgbClr val="003264"/>
              </a:solidFill>
              <a:latin typeface="Calibri" pitchFamily="34" charset="0"/>
            </a:endParaRPr>
          </a:p>
          <a:p>
            <a:pPr algn="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dirty="0" smtClean="0">
                <a:solidFill>
                  <a:srgbClr val="003264"/>
                </a:solidFill>
                <a:latin typeface="Calibri" pitchFamily="34" charset="0"/>
              </a:rPr>
              <a:t>Koordinations…</a:t>
            </a:r>
            <a:endParaRPr lang="de-DE" sz="2300" dirty="0">
              <a:solidFill>
                <a:srgbClr val="003264"/>
              </a:solidFill>
              <a:latin typeface="Calibri" pitchFamily="34" charset="0"/>
            </a:endParaRPr>
          </a:p>
          <a:p>
            <a:pPr algn="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800" dirty="0">
              <a:solidFill>
                <a:srgbClr val="003264"/>
              </a:solidFill>
              <a:latin typeface="Calibri" pitchFamily="34" charset="0"/>
            </a:endParaRPr>
          </a:p>
        </p:txBody>
      </p:sp>
      <p:sp>
        <p:nvSpPr>
          <p:cNvPr id="46084" name="Text Box 3"/>
          <p:cNvSpPr txBox="1">
            <a:spLocks noChangeArrowheads="1"/>
          </p:cNvSpPr>
          <p:nvPr/>
        </p:nvSpPr>
        <p:spPr bwMode="auto">
          <a:xfrm>
            <a:off x="222448" y="1015008"/>
            <a:ext cx="8382000" cy="685800"/>
          </a:xfrm>
          <a:prstGeom prst="rect">
            <a:avLst/>
          </a:prstGeom>
          <a:noFill/>
          <a:ln w="9525">
            <a:noFill/>
            <a:round/>
            <a:headEnd/>
            <a:tailEnd/>
          </a:ln>
        </p:spPr>
        <p:txBody>
          <a:bodyPr lIns="90000" tIns="46800" rIns="90000" bIns="46800"/>
          <a:lstStyle/>
          <a:p>
            <a:pPr>
              <a:buClrTx/>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b="1" dirty="0">
                <a:solidFill>
                  <a:srgbClr val="003264"/>
                </a:solidFill>
                <a:latin typeface="+mj-lt"/>
                <a:cs typeface="+mj-cs"/>
              </a:rPr>
              <a:t>Diagnostische Anlässe und Teamstruktur</a:t>
            </a:r>
          </a:p>
        </p:txBody>
      </p:sp>
      <p:sp>
        <p:nvSpPr>
          <p:cNvPr id="46085" name="Rectangle 4"/>
          <p:cNvSpPr>
            <a:spLocks noChangeArrowheads="1"/>
          </p:cNvSpPr>
          <p:nvPr/>
        </p:nvSpPr>
        <p:spPr bwMode="auto">
          <a:xfrm>
            <a:off x="5652120" y="4224131"/>
            <a:ext cx="2664296" cy="1387176"/>
          </a:xfrm>
          <a:prstGeom prst="rect">
            <a:avLst/>
          </a:prstGeom>
          <a:noFill/>
          <a:ln w="9525">
            <a:noFill/>
            <a:round/>
            <a:headEnd/>
            <a:tailEnd/>
          </a:ln>
        </p:spPr>
        <p:txBody>
          <a:bodyPr wrap="square" lIns="90000" tIns="46800" rIns="90000" bIns="46800">
            <a:spAutoFit/>
          </a:bodyPr>
          <a:lstStyle/>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dirty="0" smtClean="0">
                <a:solidFill>
                  <a:srgbClr val="003264"/>
                </a:solidFill>
                <a:latin typeface="Calibri" pitchFamily="34" charset="0"/>
              </a:rPr>
              <a:t>…team</a:t>
            </a:r>
            <a:endParaRPr lang="de-DE" sz="2300" dirty="0">
              <a:solidFill>
                <a:srgbClr val="003264"/>
              </a:solidFill>
              <a:latin typeface="Calibri" pitchFamily="34" charset="0"/>
            </a:endParaRPr>
          </a:p>
          <a:p>
            <a:pPr eaLnBrk="1" hangingPunct="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6000" dirty="0">
              <a:solidFill>
                <a:srgbClr val="003264"/>
              </a:solidFill>
              <a:latin typeface="Calibri" pitchFamily="34" charset="0"/>
            </a:endParaRPr>
          </a:p>
        </p:txBody>
      </p:sp>
      <p:sp>
        <p:nvSpPr>
          <p:cNvPr id="6" name="Textfeld 5"/>
          <p:cNvSpPr txBox="1">
            <a:spLocks noChangeArrowheads="1"/>
          </p:cNvSpPr>
          <p:nvPr/>
        </p:nvSpPr>
        <p:spPr bwMode="auto">
          <a:xfrm>
            <a:off x="1907704" y="5301208"/>
            <a:ext cx="2232025" cy="1477328"/>
          </a:xfrm>
          <a:prstGeom prst="rect">
            <a:avLst/>
          </a:prstGeom>
          <a:solidFill>
            <a:srgbClr val="00B8FF"/>
          </a:solidFill>
          <a:ln w="9525" cap="flat" cmpd="sng" algn="ctr">
            <a:noFill/>
            <a:prstDash val="solid"/>
            <a:round/>
            <a:headEnd type="none" w="med" len="med"/>
            <a:tailEnd type="none" w="med" len="med"/>
          </a:ln>
          <a:effectLst/>
        </p:spPr>
        <p:txBody>
          <a:bodyPr anchor="ctr"/>
          <a:lstStyle>
            <a:defPPr>
              <a:defRPr lang="en-GB"/>
            </a:defPPr>
            <a:lvl1pPr algn="ctr">
              <a:buFont typeface="Times New Roman" pitchFamily="16" charset="0"/>
              <a:buNone/>
              <a:defRPr>
                <a:latin typeface="+mn-lt"/>
                <a:ea typeface="ＭＳ Ｐゴシック" charset="0"/>
                <a:cs typeface="ＭＳ Ｐゴシック" charset="0"/>
              </a:defRPr>
            </a:lvl1pPr>
          </a:lstStyle>
          <a:p>
            <a:r>
              <a:rPr lang="de-DE" dirty="0"/>
              <a:t>Umsetzung Ganztag/ Feedback-Kultur/</a:t>
            </a:r>
          </a:p>
          <a:p>
            <a:r>
              <a:rPr lang="de-DE" dirty="0"/>
              <a:t>Team-Entwicklung/</a:t>
            </a:r>
          </a:p>
          <a:p>
            <a:r>
              <a:rPr lang="de-DE" dirty="0"/>
              <a:t>Methodentraining/</a:t>
            </a:r>
          </a:p>
          <a:p>
            <a:r>
              <a:rPr lang="de-DE" dirty="0"/>
              <a:t>Inklusion …</a:t>
            </a:r>
          </a:p>
        </p:txBody>
      </p:sp>
      <p:sp>
        <p:nvSpPr>
          <p:cNvPr id="8" name="Textfeld 7"/>
          <p:cNvSpPr txBox="1">
            <a:spLocks noChangeArrowheads="1"/>
          </p:cNvSpPr>
          <p:nvPr/>
        </p:nvSpPr>
        <p:spPr bwMode="auto">
          <a:xfrm>
            <a:off x="5580112" y="1772816"/>
            <a:ext cx="2403475" cy="923330"/>
          </a:xfrm>
          <a:prstGeom prst="rect">
            <a:avLst/>
          </a:prstGeom>
          <a:solidFill>
            <a:srgbClr val="00B8FF"/>
          </a:solidFill>
          <a:ln w="9525" cap="flat" cmpd="sng" algn="ctr">
            <a:noFill/>
            <a:prstDash val="solid"/>
            <a:round/>
            <a:headEnd type="none" w="med" len="med"/>
            <a:tailEnd type="none" w="med" len="med"/>
          </a:ln>
          <a:effectLst/>
        </p:spPr>
        <p:txBody>
          <a:bodyPr anchor="ctr"/>
          <a:lstStyle>
            <a:defPPr>
              <a:defRPr lang="en-GB"/>
            </a:defPPr>
            <a:lvl1pPr algn="ctr">
              <a:buFont typeface="Times New Roman" pitchFamily="16" charset="0"/>
              <a:buNone/>
              <a:defRPr>
                <a:latin typeface="+mn-lt"/>
                <a:ea typeface="ＭＳ Ｐゴシック" charset="0"/>
                <a:cs typeface="ＭＳ Ｐゴシック" charset="0"/>
              </a:defRPr>
            </a:lvl1pPr>
          </a:lstStyle>
          <a:p>
            <a:r>
              <a:rPr lang="de-DE" dirty="0"/>
              <a:t>Umsetzung KLP/</a:t>
            </a:r>
          </a:p>
          <a:p>
            <a:r>
              <a:rPr lang="de-DE" dirty="0"/>
              <a:t>ZP 10/Parallelarbeiten/ Sprachförderung …</a:t>
            </a:r>
          </a:p>
        </p:txBody>
      </p:sp>
      <p:sp>
        <p:nvSpPr>
          <p:cNvPr id="12" name="Textfeld 11"/>
          <p:cNvSpPr txBox="1">
            <a:spLocks noChangeArrowheads="1"/>
          </p:cNvSpPr>
          <p:nvPr/>
        </p:nvSpPr>
        <p:spPr bwMode="auto">
          <a:xfrm>
            <a:off x="6011490" y="2852936"/>
            <a:ext cx="2520950" cy="1200329"/>
          </a:xfrm>
          <a:prstGeom prst="rect">
            <a:avLst/>
          </a:prstGeom>
          <a:solidFill>
            <a:srgbClr val="00B8FF"/>
          </a:solidFill>
          <a:ln w="9525" cap="flat" cmpd="sng" algn="ctr">
            <a:noFill/>
            <a:prstDash val="solid"/>
            <a:round/>
            <a:headEnd type="none" w="med" len="med"/>
            <a:tailEnd type="none" w="med" len="med"/>
          </a:ln>
          <a:effectLst/>
        </p:spPr>
        <p:txBody>
          <a:bodyPr anchor="ctr"/>
          <a:lstStyle>
            <a:defPPr>
              <a:defRPr lang="en-GB"/>
            </a:defPPr>
            <a:lvl1pPr algn="ctr">
              <a:buFont typeface="Times New Roman" pitchFamily="16" charset="0"/>
              <a:buNone/>
              <a:defRPr>
                <a:latin typeface="+mn-lt"/>
                <a:ea typeface="ＭＳ Ｐゴシック" charset="0"/>
                <a:cs typeface="ＭＳ Ｐゴシック" charset="0"/>
              </a:defRPr>
            </a:lvl1pPr>
          </a:lstStyle>
          <a:p>
            <a:r>
              <a:rPr lang="de-DE" dirty="0"/>
              <a:t>Eingangsdiagnostik Kl. 5 (D, M, E</a:t>
            </a:r>
            <a:r>
              <a:rPr lang="de-DE" dirty="0" smtClean="0"/>
              <a:t>)/ Berufsorientierung </a:t>
            </a:r>
            <a:r>
              <a:rPr lang="de-DE" dirty="0"/>
              <a:t>Kl. 9</a:t>
            </a:r>
            <a:r>
              <a:rPr lang="de-DE" dirty="0" smtClean="0"/>
              <a:t>/ LSE </a:t>
            </a:r>
            <a:r>
              <a:rPr lang="de-DE" dirty="0"/>
              <a:t>8 … </a:t>
            </a:r>
          </a:p>
        </p:txBody>
      </p:sp>
      <p:cxnSp>
        <p:nvCxnSpPr>
          <p:cNvPr id="18" name="Gerade Verbindung 17"/>
          <p:cNvCxnSpPr>
            <a:cxnSpLocks noChangeShapeType="1"/>
          </p:cNvCxnSpPr>
          <p:nvPr/>
        </p:nvCxnSpPr>
        <p:spPr bwMode="auto">
          <a:xfrm>
            <a:off x="2078062" y="2597150"/>
            <a:ext cx="693738" cy="39688"/>
          </a:xfrm>
          <a:prstGeom prst="line">
            <a:avLst/>
          </a:prstGeom>
          <a:noFill/>
          <a:ln w="38100">
            <a:solidFill>
              <a:srgbClr val="002060"/>
            </a:solidFill>
            <a:round/>
            <a:headEnd/>
            <a:tailEnd/>
          </a:ln>
        </p:spPr>
      </p:cxnSp>
      <p:cxnSp>
        <p:nvCxnSpPr>
          <p:cNvPr id="19" name="Gerade Verbindung 18"/>
          <p:cNvCxnSpPr>
            <a:cxnSpLocks noChangeShapeType="1"/>
          </p:cNvCxnSpPr>
          <p:nvPr/>
        </p:nvCxnSpPr>
        <p:spPr bwMode="auto">
          <a:xfrm flipV="1">
            <a:off x="4238674" y="2492896"/>
            <a:ext cx="1341438" cy="534988"/>
          </a:xfrm>
          <a:prstGeom prst="line">
            <a:avLst/>
          </a:prstGeom>
          <a:noFill/>
          <a:ln w="38100">
            <a:solidFill>
              <a:srgbClr val="002060"/>
            </a:solidFill>
            <a:round/>
            <a:headEnd/>
            <a:tailEnd/>
          </a:ln>
        </p:spPr>
      </p:cxnSp>
      <p:cxnSp>
        <p:nvCxnSpPr>
          <p:cNvPr id="22" name="Gerade Verbindung 21"/>
          <p:cNvCxnSpPr>
            <a:cxnSpLocks noChangeShapeType="1"/>
          </p:cNvCxnSpPr>
          <p:nvPr/>
        </p:nvCxnSpPr>
        <p:spPr bwMode="auto">
          <a:xfrm flipV="1">
            <a:off x="4248646" y="3429000"/>
            <a:ext cx="1619498" cy="71439"/>
          </a:xfrm>
          <a:prstGeom prst="line">
            <a:avLst/>
          </a:prstGeom>
          <a:noFill/>
          <a:ln w="38100">
            <a:solidFill>
              <a:srgbClr val="002060"/>
            </a:solidFill>
            <a:round/>
            <a:headEnd/>
            <a:tailEnd/>
          </a:ln>
        </p:spPr>
      </p:cxnSp>
      <p:cxnSp>
        <p:nvCxnSpPr>
          <p:cNvPr id="25" name="Gerade Verbindung 24"/>
          <p:cNvCxnSpPr>
            <a:cxnSpLocks noChangeShapeType="1"/>
          </p:cNvCxnSpPr>
          <p:nvPr/>
        </p:nvCxnSpPr>
        <p:spPr bwMode="auto">
          <a:xfrm flipH="1">
            <a:off x="3173413" y="4556671"/>
            <a:ext cx="174625" cy="744537"/>
          </a:xfrm>
          <a:prstGeom prst="line">
            <a:avLst/>
          </a:prstGeom>
          <a:noFill/>
          <a:ln w="38100">
            <a:solidFill>
              <a:srgbClr val="002060"/>
            </a:solidFill>
            <a:round/>
            <a:headEnd/>
            <a:tailEnd/>
          </a:ln>
        </p:spPr>
      </p:cxnSp>
      <p:sp>
        <p:nvSpPr>
          <p:cNvPr id="14" name="Textfeld 13"/>
          <p:cNvSpPr txBox="1">
            <a:spLocks noChangeArrowheads="1"/>
          </p:cNvSpPr>
          <p:nvPr/>
        </p:nvSpPr>
        <p:spPr bwMode="auto">
          <a:xfrm>
            <a:off x="107727" y="1772816"/>
            <a:ext cx="2304033" cy="1754327"/>
          </a:xfrm>
          <a:prstGeom prst="rect">
            <a:avLst/>
          </a:prstGeom>
          <a:solidFill>
            <a:srgbClr val="00B8FF"/>
          </a:solidFill>
          <a:ln w="9525" cap="flat" cmpd="sng" algn="ctr">
            <a:noFill/>
            <a:prstDash val="solid"/>
            <a:round/>
            <a:headEnd type="none" w="med" len="med"/>
            <a:tailEnd type="none" w="med" len="med"/>
          </a:ln>
          <a:effectLst/>
        </p:spPr>
        <p:txBody>
          <a:bodyPr anchor="ctr"/>
          <a:lstStyle>
            <a:defPPr>
              <a:defRPr lang="en-GB"/>
            </a:defPPr>
            <a:lvl1pPr algn="ctr">
              <a:buFont typeface="Times New Roman" pitchFamily="16" charset="0"/>
              <a:buNone/>
              <a:defRPr>
                <a:latin typeface="+mn-lt"/>
                <a:ea typeface="ＭＳ Ｐゴシック" charset="0"/>
                <a:cs typeface="ＭＳ Ｐゴシック" charset="0"/>
              </a:defRPr>
            </a:lvl1pPr>
          </a:lstStyle>
          <a:p>
            <a:r>
              <a:rPr lang="de-DE" dirty="0"/>
              <a:t>Klassengemeinschaft/ Unterrichtsstörungen/</a:t>
            </a:r>
          </a:p>
          <a:p>
            <a:r>
              <a:rPr lang="de-DE" dirty="0"/>
              <a:t>Umsetzung Classroom-Management …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2" grpId="0" animBg="1"/>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D:\Benutzer\Administrator\Dropbox\M2 Diagnostik\Abgeschlossene Bausteine\Modul 2\M2 Pflicht\D800_fjw_20150520-44067.jpg"/>
          <p:cNvPicPr>
            <a:picLocks noChangeAspect="1" noChangeArrowheads="1"/>
          </p:cNvPicPr>
          <p:nvPr/>
        </p:nvPicPr>
        <p:blipFill>
          <a:blip r:embed="rId3" cstate="print"/>
          <a:srcRect/>
          <a:stretch>
            <a:fillRect/>
          </a:stretch>
        </p:blipFill>
        <p:spPr bwMode="auto">
          <a:xfrm>
            <a:off x="-930275" y="0"/>
            <a:ext cx="10895013" cy="6958013"/>
          </a:xfrm>
          <a:prstGeom prst="rect">
            <a:avLst/>
          </a:prstGeom>
          <a:noFill/>
          <a:ln w="9525">
            <a:noFill/>
            <a:miter lim="800000"/>
            <a:headEnd/>
            <a:tailEnd/>
          </a:ln>
        </p:spPr>
      </p:pic>
      <p:sp>
        <p:nvSpPr>
          <p:cNvPr id="48131" name="Rectangle 1"/>
          <p:cNvSpPr>
            <a:spLocks noChangeArrowheads="1"/>
          </p:cNvSpPr>
          <p:nvPr/>
        </p:nvSpPr>
        <p:spPr bwMode="auto">
          <a:xfrm>
            <a:off x="395288" y="4875213"/>
            <a:ext cx="8816975" cy="1433512"/>
          </a:xfrm>
          <a:prstGeom prst="rect">
            <a:avLst/>
          </a:prstGeom>
          <a:noFill/>
          <a:ln w="9525">
            <a:noFill/>
            <a:round/>
            <a:headEnd/>
            <a:tailEnd/>
          </a:ln>
        </p:spPr>
        <p:txBody>
          <a:bodyPr lIns="90000" tIns="46800" rIns="90000" bIns="46800">
            <a:spAutoFit/>
          </a:bodyPr>
          <a:lstStyle/>
          <a:p>
            <a:pPr>
              <a:spcAft>
                <a:spcPts val="9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i="1" dirty="0">
                <a:latin typeface="Calibri" pitchFamily="34" charset="0"/>
              </a:rPr>
              <a:t>Die Lernlandkarte.</a:t>
            </a:r>
          </a:p>
          <a:p>
            <a:pPr>
              <a:spcAft>
                <a:spcPts val="9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i="1" dirty="0">
                <a:latin typeface="Calibri" pitchFamily="34" charset="0"/>
              </a:rPr>
              <a:t>Eine gute Möglichkeit, den Blick auf sich zu </a:t>
            </a:r>
            <a:r>
              <a:rPr lang="de-DE" sz="2300" i="1" dirty="0" smtClean="0">
                <a:latin typeface="Calibri" pitchFamily="34" charset="0"/>
              </a:rPr>
              <a:t>richten,</a:t>
            </a:r>
            <a:endParaRPr lang="de-DE" sz="2300" i="1" dirty="0">
              <a:latin typeface="Calibri" pitchFamily="34" charset="0"/>
            </a:endParaRPr>
          </a:p>
          <a:p>
            <a:pPr>
              <a:spcAft>
                <a:spcPts val="9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i="1" dirty="0">
                <a:latin typeface="Calibri" pitchFamily="34" charset="0"/>
              </a:rPr>
              <a:t>auf das, was ich kann, was ich will und was mich interessiert.</a:t>
            </a:r>
          </a:p>
        </p:txBody>
      </p:sp>
      <p:sp>
        <p:nvSpPr>
          <p:cNvPr id="48132" name="Rectangle 1"/>
          <p:cNvSpPr>
            <a:spLocks noChangeArrowheads="1"/>
          </p:cNvSpPr>
          <p:nvPr/>
        </p:nvSpPr>
        <p:spPr bwMode="auto">
          <a:xfrm>
            <a:off x="7851923" y="6453188"/>
            <a:ext cx="4352925" cy="233014"/>
          </a:xfrm>
          <a:prstGeom prst="rect">
            <a:avLst/>
          </a:prstGeom>
          <a:noFill/>
          <a:ln w="9525">
            <a:noFill/>
            <a:round/>
            <a:headEnd/>
            <a:tailEnd/>
          </a:ln>
        </p:spPr>
        <p:txBody>
          <a:bodyPr lIns="90000" tIns="46800" rIns="90000" bIns="46800">
            <a:spAutoFit/>
          </a:bodyPr>
          <a:lstStyle/>
          <a:p>
            <a:pPr>
              <a:spcAft>
                <a:spcPts val="9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900" dirty="0">
                <a:latin typeface="Calibri" pitchFamily="34" charset="0"/>
              </a:rPr>
              <a:t>© Franz-Josef Wipperfürth </a:t>
            </a:r>
            <a:r>
              <a:rPr lang="de-DE" sz="900" dirty="0" smtClean="0">
                <a:latin typeface="Calibri" pitchFamily="34" charset="0"/>
              </a:rPr>
              <a:t>(2015)</a:t>
            </a:r>
            <a:endParaRPr lang="de-DE" sz="900" dirty="0">
              <a:latin typeface="Calibri"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6" name="Group 1"/>
          <p:cNvGrpSpPr>
            <a:grpSpLocks/>
          </p:cNvGrpSpPr>
          <p:nvPr/>
        </p:nvGrpSpPr>
        <p:grpSpPr bwMode="auto">
          <a:xfrm>
            <a:off x="2948575" y="4279107"/>
            <a:ext cx="1958975" cy="1325563"/>
            <a:chOff x="1824" y="2572"/>
            <a:chExt cx="1234" cy="835"/>
          </a:xfrm>
        </p:grpSpPr>
        <p:sp>
          <p:nvSpPr>
            <p:cNvPr id="47124" name="AutoShape 2"/>
            <p:cNvSpPr>
              <a:spLocks noChangeArrowheads="1"/>
            </p:cNvSpPr>
            <p:nvPr/>
          </p:nvSpPr>
          <p:spPr bwMode="auto">
            <a:xfrm>
              <a:off x="1824" y="2572"/>
              <a:ext cx="1234" cy="835"/>
            </a:xfrm>
            <a:prstGeom prst="roundRect">
              <a:avLst>
                <a:gd name="adj" fmla="val 16667"/>
              </a:avLst>
            </a:prstGeom>
            <a:solidFill>
              <a:srgbClr val="FFC000"/>
            </a:solidFill>
            <a:ln w="25560" cap="sq">
              <a:solidFill>
                <a:srgbClr val="FFFFFF"/>
              </a:solidFill>
              <a:miter lim="800000"/>
              <a:headEnd/>
              <a:tailEnd/>
            </a:ln>
          </p:spPr>
          <p:txBody>
            <a:bodyPr wrap="none" anchor="ctr"/>
            <a:lstStyle/>
            <a:p>
              <a:endParaRPr lang="de-DE" dirty="0"/>
            </a:p>
          </p:txBody>
        </p:sp>
        <p:sp>
          <p:nvSpPr>
            <p:cNvPr id="47125" name="Rectangle 3"/>
            <p:cNvSpPr>
              <a:spLocks noChangeArrowheads="1"/>
            </p:cNvSpPr>
            <p:nvPr/>
          </p:nvSpPr>
          <p:spPr bwMode="auto">
            <a:xfrm>
              <a:off x="1872" y="2613"/>
              <a:ext cx="1144" cy="753"/>
            </a:xfrm>
            <a:prstGeom prst="rect">
              <a:avLst/>
            </a:prstGeom>
            <a:noFill/>
            <a:ln w="9525">
              <a:noFill/>
              <a:round/>
              <a:headEnd/>
              <a:tailEnd/>
            </a:ln>
          </p:spPr>
          <p:txBody>
            <a:bodyPr lIns="53280" tIns="53280" rIns="53280" bIns="53280" anchor="ctr"/>
            <a:lstStyle/>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Iststand</a:t>
              </a:r>
              <a:endParaRPr lang="de-DE" dirty="0">
                <a:solidFill>
                  <a:srgbClr val="003264"/>
                </a:solidFill>
                <a:latin typeface="Calibri" pitchFamily="34" charset="0"/>
              </a:endParaRPr>
            </a:p>
          </p:txBody>
        </p:sp>
      </p:grpSp>
      <p:grpSp>
        <p:nvGrpSpPr>
          <p:cNvPr id="3" name="Group 4"/>
          <p:cNvGrpSpPr>
            <a:grpSpLocks/>
          </p:cNvGrpSpPr>
          <p:nvPr/>
        </p:nvGrpSpPr>
        <p:grpSpPr bwMode="auto">
          <a:xfrm>
            <a:off x="5428928" y="2801144"/>
            <a:ext cx="2513013" cy="1674813"/>
            <a:chOff x="3360" y="1632"/>
            <a:chExt cx="1583" cy="1055"/>
          </a:xfrm>
        </p:grpSpPr>
        <p:sp>
          <p:nvSpPr>
            <p:cNvPr id="47122" name="AutoShape 5"/>
            <p:cNvSpPr>
              <a:spLocks noChangeArrowheads="1"/>
            </p:cNvSpPr>
            <p:nvPr/>
          </p:nvSpPr>
          <p:spPr bwMode="auto">
            <a:xfrm>
              <a:off x="3360" y="1632"/>
              <a:ext cx="1583" cy="1055"/>
            </a:xfrm>
            <a:prstGeom prst="roundRect">
              <a:avLst>
                <a:gd name="adj" fmla="val 16667"/>
              </a:avLst>
            </a:prstGeom>
            <a:solidFill>
              <a:srgbClr val="FFC000"/>
            </a:solidFill>
            <a:ln w="25560" cap="sq">
              <a:solidFill>
                <a:srgbClr val="FFFFFF"/>
              </a:solidFill>
              <a:miter lim="800000"/>
              <a:headEnd/>
              <a:tailEnd/>
            </a:ln>
          </p:spPr>
          <p:txBody>
            <a:bodyPr wrap="none" anchor="ctr"/>
            <a:lstStyle/>
            <a:p>
              <a:endParaRPr lang="de-DE" dirty="0"/>
            </a:p>
          </p:txBody>
        </p:sp>
        <p:sp>
          <p:nvSpPr>
            <p:cNvPr id="47123" name="Rectangle 6"/>
            <p:cNvSpPr>
              <a:spLocks noChangeArrowheads="1"/>
            </p:cNvSpPr>
            <p:nvPr/>
          </p:nvSpPr>
          <p:spPr bwMode="auto">
            <a:xfrm>
              <a:off x="3414" y="1684"/>
              <a:ext cx="1475" cy="951"/>
            </a:xfrm>
            <a:prstGeom prst="rect">
              <a:avLst/>
            </a:prstGeom>
            <a:noFill/>
            <a:ln w="9525">
              <a:noFill/>
              <a:round/>
              <a:headEnd/>
              <a:tailEnd/>
            </a:ln>
          </p:spPr>
          <p:txBody>
            <a:bodyPr lIns="53280" tIns="53280" rIns="53280" bIns="53280" anchor="ctr"/>
            <a:lstStyle/>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Anlass:</a:t>
              </a:r>
            </a:p>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Einstieg in Modul 2: Ein Verständnis von </a:t>
              </a:r>
              <a:r>
                <a:rPr lang="de-DE" dirty="0" smtClean="0">
                  <a:solidFill>
                    <a:srgbClr val="003264"/>
                  </a:solidFill>
                  <a:latin typeface="Calibri" pitchFamily="34" charset="0"/>
                </a:rPr>
                <a:t>schulischer Diagnostik </a:t>
              </a:r>
              <a:r>
                <a:rPr lang="de-DE" dirty="0">
                  <a:solidFill>
                    <a:srgbClr val="003264"/>
                  </a:solidFill>
                  <a:latin typeface="Calibri" pitchFamily="34" charset="0"/>
                </a:rPr>
                <a:t>entwickeln</a:t>
              </a:r>
            </a:p>
          </p:txBody>
        </p:sp>
      </p:grpSp>
      <p:pic>
        <p:nvPicPr>
          <p:cNvPr id="47108" name="Picture 7"/>
          <p:cNvPicPr>
            <a:picLocks noChangeAspect="1" noChangeArrowheads="1"/>
          </p:cNvPicPr>
          <p:nvPr/>
        </p:nvPicPr>
        <p:blipFill>
          <a:blip r:embed="rId3" cstate="print"/>
          <a:srcRect/>
          <a:stretch>
            <a:fillRect/>
          </a:stretch>
        </p:blipFill>
        <p:spPr bwMode="auto">
          <a:xfrm rot="8100000">
            <a:off x="4970141" y="4312444"/>
            <a:ext cx="517525" cy="425450"/>
          </a:xfrm>
          <a:prstGeom prst="rect">
            <a:avLst/>
          </a:prstGeom>
          <a:noFill/>
          <a:ln w="9525">
            <a:noFill/>
            <a:round/>
            <a:headEnd/>
            <a:tailEnd/>
          </a:ln>
        </p:spPr>
      </p:pic>
      <p:pic>
        <p:nvPicPr>
          <p:cNvPr id="56325" name="Picture 8"/>
          <p:cNvPicPr>
            <a:picLocks noChangeAspect="1" noChangeArrowheads="1"/>
          </p:cNvPicPr>
          <p:nvPr/>
        </p:nvPicPr>
        <p:blipFill>
          <a:blip r:embed="rId3" cstate="print"/>
          <a:srcRect/>
          <a:stretch>
            <a:fillRect/>
          </a:stretch>
        </p:blipFill>
        <p:spPr bwMode="auto">
          <a:xfrm rot="2700000">
            <a:off x="5352728" y="2312195"/>
            <a:ext cx="517525" cy="425450"/>
          </a:xfrm>
          <a:prstGeom prst="rect">
            <a:avLst/>
          </a:prstGeom>
          <a:noFill/>
          <a:ln w="9525">
            <a:noFill/>
            <a:round/>
            <a:headEnd/>
            <a:tailEnd/>
          </a:ln>
        </p:spPr>
      </p:pic>
      <p:grpSp>
        <p:nvGrpSpPr>
          <p:cNvPr id="4" name="Group 9"/>
          <p:cNvGrpSpPr>
            <a:grpSpLocks/>
          </p:cNvGrpSpPr>
          <p:nvPr/>
        </p:nvGrpSpPr>
        <p:grpSpPr bwMode="auto">
          <a:xfrm>
            <a:off x="2838128" y="1124744"/>
            <a:ext cx="2513013" cy="1751013"/>
            <a:chOff x="1728" y="576"/>
            <a:chExt cx="1583" cy="1103"/>
          </a:xfrm>
        </p:grpSpPr>
        <p:sp>
          <p:nvSpPr>
            <p:cNvPr id="47120" name="AutoShape 10"/>
            <p:cNvSpPr>
              <a:spLocks noChangeArrowheads="1"/>
            </p:cNvSpPr>
            <p:nvPr/>
          </p:nvSpPr>
          <p:spPr bwMode="auto">
            <a:xfrm>
              <a:off x="1728" y="576"/>
              <a:ext cx="1583" cy="1103"/>
            </a:xfrm>
            <a:prstGeom prst="roundRect">
              <a:avLst>
                <a:gd name="adj" fmla="val 16667"/>
              </a:avLst>
            </a:prstGeom>
            <a:solidFill>
              <a:srgbClr val="FFC000"/>
            </a:solidFill>
            <a:ln w="25560" cap="sq">
              <a:solidFill>
                <a:srgbClr val="FFFFFF"/>
              </a:solidFill>
              <a:miter lim="800000"/>
              <a:headEnd/>
              <a:tailEnd/>
            </a:ln>
          </p:spPr>
          <p:txBody>
            <a:bodyPr wrap="none" anchor="ctr"/>
            <a:lstStyle/>
            <a:p>
              <a:endParaRPr lang="de-DE" dirty="0"/>
            </a:p>
          </p:txBody>
        </p:sp>
        <p:sp>
          <p:nvSpPr>
            <p:cNvPr id="47121" name="Rectangle 11"/>
            <p:cNvSpPr>
              <a:spLocks noChangeArrowheads="1"/>
            </p:cNvSpPr>
            <p:nvPr/>
          </p:nvSpPr>
          <p:spPr bwMode="auto">
            <a:xfrm>
              <a:off x="1782" y="630"/>
              <a:ext cx="1475" cy="995"/>
            </a:xfrm>
            <a:prstGeom prst="rect">
              <a:avLst/>
            </a:prstGeom>
            <a:noFill/>
            <a:ln w="9525">
              <a:noFill/>
              <a:round/>
              <a:headEnd/>
              <a:tailEnd/>
            </a:ln>
          </p:spPr>
          <p:txBody>
            <a:bodyPr lIns="53280" tIns="53280" rIns="53280" bIns="53280" anchor="ctr"/>
            <a:lstStyle/>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Instrument:</a:t>
              </a:r>
            </a:p>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Lernlandkarten zum persönlichen Verständnis von schulischer Diagnostik </a:t>
              </a:r>
            </a:p>
          </p:txBody>
        </p:sp>
      </p:grpSp>
      <p:grpSp>
        <p:nvGrpSpPr>
          <p:cNvPr id="5" name="Group 12"/>
          <p:cNvGrpSpPr>
            <a:grpSpLocks/>
          </p:cNvGrpSpPr>
          <p:nvPr/>
        </p:nvGrpSpPr>
        <p:grpSpPr bwMode="auto">
          <a:xfrm>
            <a:off x="323528" y="2801144"/>
            <a:ext cx="2284413" cy="1554163"/>
            <a:chOff x="144" y="1632"/>
            <a:chExt cx="1439" cy="979"/>
          </a:xfrm>
        </p:grpSpPr>
        <p:sp>
          <p:nvSpPr>
            <p:cNvPr id="47118" name="AutoShape 13"/>
            <p:cNvSpPr>
              <a:spLocks noChangeArrowheads="1"/>
            </p:cNvSpPr>
            <p:nvPr/>
          </p:nvSpPr>
          <p:spPr bwMode="auto">
            <a:xfrm>
              <a:off x="144" y="1632"/>
              <a:ext cx="1439" cy="979"/>
            </a:xfrm>
            <a:prstGeom prst="roundRect">
              <a:avLst>
                <a:gd name="adj" fmla="val 16667"/>
              </a:avLst>
            </a:prstGeom>
            <a:solidFill>
              <a:srgbClr val="FFC000"/>
            </a:solidFill>
            <a:ln w="25560" cap="sq">
              <a:solidFill>
                <a:srgbClr val="FFFFFF"/>
              </a:solidFill>
              <a:miter lim="800000"/>
              <a:headEnd/>
              <a:tailEnd/>
            </a:ln>
          </p:spPr>
          <p:txBody>
            <a:bodyPr wrap="none" anchor="ctr"/>
            <a:lstStyle/>
            <a:p>
              <a:endParaRPr lang="de-DE" dirty="0"/>
            </a:p>
          </p:txBody>
        </p:sp>
        <p:sp>
          <p:nvSpPr>
            <p:cNvPr id="47119" name="Rectangle 14"/>
            <p:cNvSpPr>
              <a:spLocks noChangeArrowheads="1"/>
            </p:cNvSpPr>
            <p:nvPr/>
          </p:nvSpPr>
          <p:spPr bwMode="auto">
            <a:xfrm>
              <a:off x="193" y="1680"/>
              <a:ext cx="1341" cy="883"/>
            </a:xfrm>
            <a:prstGeom prst="rect">
              <a:avLst/>
            </a:prstGeom>
            <a:noFill/>
            <a:ln w="9525">
              <a:noFill/>
              <a:round/>
              <a:headEnd/>
              <a:tailEnd/>
            </a:ln>
          </p:spPr>
          <p:txBody>
            <a:bodyPr lIns="53280" tIns="53280" rIns="53280" bIns="53280" anchor="ctr"/>
            <a:lstStyle/>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smtClean="0">
                  <a:solidFill>
                    <a:srgbClr val="003264"/>
                  </a:solidFill>
                  <a:latin typeface="Calibri" pitchFamily="34" charset="0"/>
                </a:rPr>
                <a:t>Auswertung/ </a:t>
              </a:r>
              <a:r>
                <a:rPr lang="de-DE" dirty="0">
                  <a:solidFill>
                    <a:srgbClr val="003264"/>
                  </a:solidFill>
                  <a:latin typeface="Calibri" pitchFamily="34" charset="0"/>
                </a:rPr>
                <a:t>Interpretation:</a:t>
              </a:r>
            </a:p>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i</a:t>
              </a:r>
              <a:r>
                <a:rPr lang="de-DE" dirty="0" smtClean="0">
                  <a:solidFill>
                    <a:srgbClr val="003264"/>
                  </a:solidFill>
                  <a:latin typeface="Calibri" pitchFamily="34" charset="0"/>
                </a:rPr>
                <a:t>m </a:t>
              </a:r>
              <a:r>
                <a:rPr lang="de-DE" dirty="0">
                  <a:solidFill>
                    <a:srgbClr val="003264"/>
                  </a:solidFill>
                  <a:latin typeface="Calibri" pitchFamily="34" charset="0"/>
                </a:rPr>
                <a:t>Team die Ergebnisse diskutieren</a:t>
              </a:r>
            </a:p>
          </p:txBody>
        </p:sp>
      </p:grpSp>
      <p:grpSp>
        <p:nvGrpSpPr>
          <p:cNvPr id="6" name="Group 15"/>
          <p:cNvGrpSpPr>
            <a:grpSpLocks/>
          </p:cNvGrpSpPr>
          <p:nvPr/>
        </p:nvGrpSpPr>
        <p:grpSpPr bwMode="auto">
          <a:xfrm>
            <a:off x="5505128" y="4706144"/>
            <a:ext cx="3351213" cy="2087563"/>
            <a:chOff x="3408" y="2832"/>
            <a:chExt cx="2111" cy="1315"/>
          </a:xfrm>
        </p:grpSpPr>
        <p:sp>
          <p:nvSpPr>
            <p:cNvPr id="47116" name="AutoShape 16"/>
            <p:cNvSpPr>
              <a:spLocks noChangeArrowheads="1"/>
            </p:cNvSpPr>
            <p:nvPr/>
          </p:nvSpPr>
          <p:spPr bwMode="auto">
            <a:xfrm>
              <a:off x="3408" y="2832"/>
              <a:ext cx="2111" cy="1315"/>
            </a:xfrm>
            <a:prstGeom prst="roundRect">
              <a:avLst>
                <a:gd name="adj" fmla="val 16667"/>
              </a:avLst>
            </a:prstGeom>
            <a:solidFill>
              <a:srgbClr val="FFC000"/>
            </a:solidFill>
            <a:ln w="25560" cap="sq">
              <a:solidFill>
                <a:srgbClr val="FFFFFF"/>
              </a:solidFill>
              <a:miter lim="800000"/>
              <a:headEnd/>
              <a:tailEnd/>
            </a:ln>
          </p:spPr>
          <p:txBody>
            <a:bodyPr wrap="none" anchor="ctr"/>
            <a:lstStyle/>
            <a:p>
              <a:endParaRPr lang="de-DE" dirty="0"/>
            </a:p>
          </p:txBody>
        </p:sp>
        <p:sp>
          <p:nvSpPr>
            <p:cNvPr id="47117" name="Rectangle 17"/>
            <p:cNvSpPr>
              <a:spLocks noChangeArrowheads="1"/>
            </p:cNvSpPr>
            <p:nvPr/>
          </p:nvSpPr>
          <p:spPr bwMode="auto">
            <a:xfrm>
              <a:off x="3480" y="2896"/>
              <a:ext cx="1967" cy="1187"/>
            </a:xfrm>
            <a:prstGeom prst="rect">
              <a:avLst/>
            </a:prstGeom>
            <a:noFill/>
            <a:ln w="9525">
              <a:noFill/>
              <a:round/>
              <a:headEnd/>
              <a:tailEnd/>
            </a:ln>
          </p:spPr>
          <p:txBody>
            <a:bodyPr lIns="53280" tIns="53280" rIns="53280" bIns="53280" anchor="ctr"/>
            <a:lstStyle/>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b="1" dirty="0">
                <a:solidFill>
                  <a:srgbClr val="003264"/>
                </a:solidFill>
                <a:latin typeface="Calibri" pitchFamily="34" charset="0"/>
              </a:endParaRPr>
            </a:p>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b="1" dirty="0">
                <a:solidFill>
                  <a:srgbClr val="003264"/>
                </a:solidFill>
                <a:latin typeface="Calibri" pitchFamily="34" charset="0"/>
              </a:endParaRPr>
            </a:p>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b="1" dirty="0">
                <a:solidFill>
                  <a:srgbClr val="003264"/>
                </a:solidFill>
                <a:latin typeface="Calibri" pitchFamily="34" charset="0"/>
              </a:endParaRPr>
            </a:p>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dirty="0">
                  <a:solidFill>
                    <a:srgbClr val="003264"/>
                  </a:solidFill>
                  <a:latin typeface="Calibri" pitchFamily="34" charset="0"/>
                </a:rPr>
                <a:t>Entwicklungsbedarfe formulieren:</a:t>
              </a:r>
            </a:p>
            <a:p>
              <a:pP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i="1" dirty="0">
                  <a:solidFill>
                    <a:srgbClr val="002060"/>
                  </a:solidFill>
                  <a:latin typeface="Calibri" pitchFamily="34" charset="0"/>
                </a:rPr>
                <a:t>„</a:t>
              </a:r>
              <a:r>
                <a:rPr lang="de-DE" dirty="0">
                  <a:solidFill>
                    <a:srgbClr val="003264"/>
                  </a:solidFill>
                  <a:latin typeface="Calibri" pitchFamily="34" charset="0"/>
                </a:rPr>
                <a:t>Im Rahmen von individueller Förderung bedeutet Diagnostik für uns …</a:t>
              </a:r>
              <a:r>
                <a:rPr lang="de-DE" altLang="de-DE" dirty="0">
                  <a:solidFill>
                    <a:srgbClr val="003264"/>
                  </a:solidFill>
                  <a:latin typeface="Calibri" pitchFamily="34" charset="0"/>
                </a:rPr>
                <a:t>“</a:t>
              </a:r>
              <a:r>
                <a:rPr lang="de-DE" dirty="0">
                  <a:solidFill>
                    <a:srgbClr val="003264"/>
                  </a:solidFill>
                  <a:latin typeface="Calibri" pitchFamily="34" charset="0"/>
                </a:rPr>
                <a:t> / „Erkennbare Entwicklungsbedarfe </a:t>
              </a:r>
              <a:r>
                <a:rPr lang="de-DE" dirty="0" smtClean="0">
                  <a:solidFill>
                    <a:srgbClr val="003264"/>
                  </a:solidFill>
                  <a:latin typeface="Calibri" pitchFamily="34" charset="0"/>
                </a:rPr>
                <a:t>sind …</a:t>
              </a:r>
              <a:r>
                <a:rPr lang="de-DE" altLang="de-DE" dirty="0" smtClean="0">
                  <a:solidFill>
                    <a:srgbClr val="003264"/>
                  </a:solidFill>
                  <a:latin typeface="Calibri" pitchFamily="34" charset="0"/>
                </a:rPr>
                <a:t>“</a:t>
              </a:r>
              <a:r>
                <a:rPr lang="de-DE" dirty="0" smtClean="0">
                  <a:solidFill>
                    <a:srgbClr val="003264"/>
                  </a:solidFill>
                  <a:latin typeface="Calibri" pitchFamily="34" charset="0"/>
                </a:rPr>
                <a:t> </a:t>
              </a:r>
              <a:endParaRPr lang="de-DE" dirty="0">
                <a:solidFill>
                  <a:srgbClr val="003264"/>
                </a:solidFill>
                <a:latin typeface="Calibri" pitchFamily="34" charset="0"/>
              </a:endParaRPr>
            </a:p>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b="1" dirty="0">
                <a:solidFill>
                  <a:srgbClr val="003264"/>
                </a:solidFill>
                <a:latin typeface="Calibri" pitchFamily="34" charset="0"/>
              </a:endParaRPr>
            </a:p>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b="1" dirty="0">
                <a:solidFill>
                  <a:srgbClr val="003264"/>
                </a:solidFill>
                <a:latin typeface="Calibri" pitchFamily="34" charset="0"/>
              </a:endParaRPr>
            </a:p>
            <a:p>
              <a:pPr algn="ctr">
                <a:lnSpc>
                  <a:spcPct val="90000"/>
                </a:lnSpc>
                <a:spcAft>
                  <a:spcPts val="788"/>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b="1" dirty="0">
                <a:solidFill>
                  <a:srgbClr val="003264"/>
                </a:solidFill>
                <a:latin typeface="Calibri" pitchFamily="34" charset="0"/>
              </a:endParaRPr>
            </a:p>
          </p:txBody>
        </p:sp>
      </p:grpSp>
      <p:pic>
        <p:nvPicPr>
          <p:cNvPr id="56329" name="Picture 18"/>
          <p:cNvPicPr>
            <a:picLocks noChangeAspect="1" noChangeArrowheads="1"/>
          </p:cNvPicPr>
          <p:nvPr/>
        </p:nvPicPr>
        <p:blipFill>
          <a:blip r:embed="rId3" cstate="print"/>
          <a:srcRect/>
          <a:stretch>
            <a:fillRect/>
          </a:stretch>
        </p:blipFill>
        <p:spPr bwMode="auto">
          <a:xfrm rot="-8100000">
            <a:off x="4916165" y="5530057"/>
            <a:ext cx="517525" cy="425450"/>
          </a:xfrm>
          <a:prstGeom prst="rect">
            <a:avLst/>
          </a:prstGeom>
          <a:noFill/>
          <a:ln w="9525">
            <a:noFill/>
            <a:round/>
            <a:headEnd/>
            <a:tailEnd/>
          </a:ln>
        </p:spPr>
      </p:pic>
      <p:pic>
        <p:nvPicPr>
          <p:cNvPr id="56330" name="Picture 19"/>
          <p:cNvPicPr>
            <a:picLocks noChangeAspect="1" noChangeArrowheads="1"/>
          </p:cNvPicPr>
          <p:nvPr/>
        </p:nvPicPr>
        <p:blipFill>
          <a:blip r:embed="rId3" cstate="print"/>
          <a:srcRect/>
          <a:stretch>
            <a:fillRect/>
          </a:stretch>
        </p:blipFill>
        <p:spPr bwMode="auto">
          <a:xfrm rot="-8100000">
            <a:off x="2476178" y="4369595"/>
            <a:ext cx="517525" cy="425450"/>
          </a:xfrm>
          <a:prstGeom prst="rect">
            <a:avLst/>
          </a:prstGeom>
          <a:noFill/>
          <a:ln w="9525">
            <a:noFill/>
            <a:round/>
            <a:headEnd/>
            <a:tailEnd/>
          </a:ln>
        </p:spPr>
      </p:pic>
      <p:pic>
        <p:nvPicPr>
          <p:cNvPr id="56331" name="Picture 20"/>
          <p:cNvPicPr>
            <a:picLocks noChangeAspect="1" noChangeArrowheads="1"/>
          </p:cNvPicPr>
          <p:nvPr/>
        </p:nvPicPr>
        <p:blipFill>
          <a:blip r:embed="rId3" cstate="print"/>
          <a:srcRect/>
          <a:stretch>
            <a:fillRect/>
          </a:stretch>
        </p:blipFill>
        <p:spPr bwMode="auto">
          <a:xfrm rot="-2700000">
            <a:off x="2249166" y="2389982"/>
            <a:ext cx="517525" cy="411162"/>
          </a:xfrm>
          <a:prstGeom prst="rect">
            <a:avLst/>
          </a:prstGeom>
          <a:noFill/>
          <a:ln w="9525">
            <a:noFill/>
            <a:round/>
            <a:headEnd/>
            <a:tailEnd/>
          </a:ln>
        </p:spPr>
      </p:pic>
      <p:sp>
        <p:nvSpPr>
          <p:cNvPr id="22" name="Text Box 3"/>
          <p:cNvSpPr txBox="1">
            <a:spLocks noChangeArrowheads="1"/>
          </p:cNvSpPr>
          <p:nvPr/>
        </p:nvSpPr>
        <p:spPr bwMode="auto">
          <a:xfrm>
            <a:off x="76200" y="685800"/>
            <a:ext cx="8382000" cy="500608"/>
          </a:xfrm>
          <a:prstGeom prst="rect">
            <a:avLst/>
          </a:prstGeom>
          <a:noFill/>
          <a:ln w="9525">
            <a:noFill/>
            <a:round/>
            <a:headEnd/>
            <a:tailEnd/>
          </a:ln>
        </p:spPr>
        <p:txBody>
          <a:bodyPr lIns="90000" tIns="46800" rIns="90000" bIns="46800"/>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300" b="1" dirty="0" smtClean="0">
                <a:solidFill>
                  <a:srgbClr val="003264"/>
                </a:solidFill>
                <a:latin typeface="Calibri" pitchFamily="34" charset="0"/>
              </a:rPr>
              <a:t>Abschluss-Auftrag (Prozessportfolio) (s. M2 B1 Mat3)</a:t>
            </a:r>
            <a:endParaRPr lang="de-DE" sz="2300" b="1" dirty="0">
              <a:solidFill>
                <a:srgbClr val="003264"/>
              </a:solidFill>
              <a:latin typeface="Calibri"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32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33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633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563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latin typeface="Calibri" pitchFamily="34" charset="0"/>
              </a:rPr>
              <a:t>Literaturverzeichnis Modul 2 Baustein 1</a:t>
            </a:r>
            <a:endParaRPr lang="de-DE" dirty="0"/>
          </a:p>
        </p:txBody>
      </p:sp>
      <p:sp>
        <p:nvSpPr>
          <p:cNvPr id="3" name="Inhaltsplatzhalter 2"/>
          <p:cNvSpPr>
            <a:spLocks noGrp="1"/>
          </p:cNvSpPr>
          <p:nvPr>
            <p:ph sz="half" idx="1"/>
          </p:nvPr>
        </p:nvSpPr>
        <p:spPr/>
        <p:txBody>
          <a:bodyPr/>
          <a:lstStyle/>
          <a:p>
            <a:pPr marL="0" indent="0" eaLnBrk="1" hangingPunct="1">
              <a:buClr>
                <a:srgbClr val="003264"/>
              </a:buClr>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pPr>
            <a:r>
              <a:rPr lang="de-DE" sz="1600" b="0" dirty="0" smtClean="0">
                <a:latin typeface="Calibri" pitchFamily="34" charset="0"/>
              </a:rPr>
              <a:t>Bortz, Jürgen/Döring, Nicola: Forschungsmetho-den und Evaluation in den Sozial- und Humanwissenschaften</a:t>
            </a:r>
            <a:r>
              <a:rPr lang="de-DE" sz="1600" b="0" dirty="0">
                <a:latin typeface="Calibri" pitchFamily="34" charset="0"/>
              </a:rPr>
              <a:t>. 5. </a:t>
            </a:r>
            <a:r>
              <a:rPr lang="de-DE" sz="1600" b="0" dirty="0" err="1">
                <a:latin typeface="Calibri" pitchFamily="34" charset="0"/>
              </a:rPr>
              <a:t>vollständig</a:t>
            </a:r>
            <a:r>
              <a:rPr lang="de-DE" sz="1600" b="0" dirty="0">
                <a:latin typeface="Calibri" pitchFamily="34" charset="0"/>
              </a:rPr>
              <a:t> </a:t>
            </a:r>
            <a:r>
              <a:rPr lang="de-DE" sz="1600" b="0" dirty="0" err="1">
                <a:latin typeface="Calibri" pitchFamily="34" charset="0"/>
              </a:rPr>
              <a:t>überarbeitete</a:t>
            </a:r>
            <a:r>
              <a:rPr lang="de-DE" sz="1600" b="0" dirty="0">
                <a:latin typeface="Calibri" pitchFamily="34" charset="0"/>
              </a:rPr>
              <a:t>, aktualisierte und </a:t>
            </a:r>
            <a:r>
              <a:rPr lang="de-DE" sz="1600" b="0">
                <a:latin typeface="Calibri" pitchFamily="34" charset="0"/>
              </a:rPr>
              <a:t>erweiterte </a:t>
            </a:r>
            <a:r>
              <a:rPr lang="de-DE" sz="1600" b="0" smtClean="0">
                <a:latin typeface="Calibri" pitchFamily="34" charset="0"/>
              </a:rPr>
              <a:t>Auflage</a:t>
            </a:r>
            <a:r>
              <a:rPr lang="de-DE" sz="1600" b="0" dirty="0" smtClean="0">
                <a:latin typeface="Calibri" pitchFamily="34" charset="0"/>
              </a:rPr>
              <a:t>. Berlin 2016</a:t>
            </a:r>
          </a:p>
          <a:p>
            <a:pPr marL="0" indent="0" eaLnBrk="1" hangingPunct="1">
              <a:buClr>
                <a:srgbClr val="003264"/>
              </a:buClr>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pPr>
            <a:r>
              <a:rPr lang="de-DE" sz="1600" b="0" dirty="0" smtClean="0">
                <a:latin typeface="Calibri" pitchFamily="34" charset="0"/>
              </a:rPr>
              <a:t>Hesse, Ingrid/Latzko, Brigitte: Diagnostik für Lehrkräfte. Opladen 2011</a:t>
            </a:r>
          </a:p>
          <a:p>
            <a:pPr marL="0" indent="0" eaLnBrk="1" hangingPunct="1">
              <a:buClr>
                <a:srgbClr val="003264"/>
              </a:buClr>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pPr>
            <a:r>
              <a:rPr lang="de-DE" sz="1600" b="0" dirty="0" smtClean="0">
                <a:latin typeface="Calibri" pitchFamily="34" charset="0"/>
              </a:rPr>
              <a:t>Jansen, Christian/Meyer, Markus: Diagnostizieren im Dialog. Weinheim 2016</a:t>
            </a:r>
          </a:p>
          <a:p>
            <a:pPr marL="0" indent="0" eaLnBrk="1" hangingPunct="1">
              <a:buClr>
                <a:srgbClr val="003264"/>
              </a:buClr>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pPr>
            <a:r>
              <a:rPr lang="de-DE" sz="1600" b="0" dirty="0" err="1" smtClean="0">
                <a:latin typeface="Calibri" pitchFamily="34" charset="0"/>
              </a:rPr>
              <a:t>Kahneman</a:t>
            </a:r>
            <a:r>
              <a:rPr lang="de-DE" sz="1600" b="0" dirty="0" smtClean="0">
                <a:latin typeface="Calibri" pitchFamily="34" charset="0"/>
              </a:rPr>
              <a:t>, Daniel: Schnelles Denken, langsames Denken. München 2011</a:t>
            </a:r>
          </a:p>
          <a:p>
            <a:pPr marL="0" indent="0" eaLnBrk="1" hangingPunct="1">
              <a:buClr>
                <a:srgbClr val="003264"/>
              </a:buClr>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pPr>
            <a:r>
              <a:rPr lang="de-DE" sz="1600" b="0" dirty="0" smtClean="0">
                <a:latin typeface="Calibri" pitchFamily="34" charset="0"/>
              </a:rPr>
              <a:t>Kleber, Eduard W.: Diagnostik in pädagogischen Handlungsfeldern. Weinheim 1992</a:t>
            </a:r>
          </a:p>
          <a:p>
            <a:pPr marL="0" indent="0" eaLnBrk="1" hangingPunct="1">
              <a:buClr>
                <a:srgbClr val="003264"/>
              </a:buClr>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pPr>
            <a:r>
              <a:rPr lang="de-DE" sz="1600" b="0" dirty="0">
                <a:latin typeface="Calibri" pitchFamily="34" charset="0"/>
              </a:rPr>
              <a:t>Meyer, Markus/Jansen, Christian: Schulische Diagnostik. Bad Heilbrunn </a:t>
            </a:r>
            <a:r>
              <a:rPr lang="de-DE" sz="1600" b="0" dirty="0" smtClean="0">
                <a:latin typeface="Calibri" pitchFamily="34" charset="0"/>
              </a:rPr>
              <a:t>2016</a:t>
            </a:r>
            <a:endParaRPr lang="de-DE" sz="1600" b="0" dirty="0">
              <a:latin typeface="Calibri" pitchFamily="34" charset="0"/>
            </a:endParaRPr>
          </a:p>
        </p:txBody>
      </p:sp>
      <p:sp>
        <p:nvSpPr>
          <p:cNvPr id="4" name="Rechteck 3"/>
          <p:cNvSpPr/>
          <p:nvPr/>
        </p:nvSpPr>
        <p:spPr>
          <a:xfrm>
            <a:off x="4572000" y="1828800"/>
            <a:ext cx="4114800" cy="1077218"/>
          </a:xfrm>
          <a:prstGeom prst="rect">
            <a:avLst/>
          </a:prstGeom>
        </p:spPr>
        <p:txBody>
          <a:bodyPr wrap="square">
            <a:spAutoFit/>
          </a:bodyPr>
          <a:lstStyle/>
          <a:p>
            <a:pPr marL="0" indent="0" eaLnBrk="1" hangingPunct="1">
              <a:buClr>
                <a:srgbClr val="003264"/>
              </a:buClr>
              <a:tabLst>
                <a:tab pos="358775" algn="l"/>
                <a:tab pos="806450" algn="l"/>
                <a:tab pos="1255713" algn="l"/>
                <a:tab pos="1704975" algn="l"/>
                <a:tab pos="2154238" algn="l"/>
                <a:tab pos="2603500" algn="l"/>
                <a:tab pos="3052763" algn="l"/>
                <a:tab pos="3502025" algn="l"/>
                <a:tab pos="3951288" algn="l"/>
                <a:tab pos="4400550" algn="l"/>
                <a:tab pos="4849813" algn="l"/>
                <a:tab pos="5299075" algn="l"/>
                <a:tab pos="5748338" algn="l"/>
                <a:tab pos="6197600" algn="l"/>
                <a:tab pos="6646863" algn="l"/>
                <a:tab pos="7096125" algn="l"/>
                <a:tab pos="7545388" algn="l"/>
                <a:tab pos="7994650" algn="l"/>
                <a:tab pos="8443913" algn="l"/>
                <a:tab pos="8893175" algn="l"/>
                <a:tab pos="9342438" algn="l"/>
              </a:tabLst>
            </a:pPr>
            <a:r>
              <a:rPr lang="de-DE" sz="1600" dirty="0">
                <a:solidFill>
                  <a:srgbClr val="003264"/>
                </a:solidFill>
                <a:latin typeface="+mn-lt"/>
                <a:ea typeface="Times New Roman"/>
                <a:cs typeface="Times New Roman"/>
              </a:rPr>
              <a:t>Oleśniewicz/Meyer, Lernlandkarten einsetzen – </a:t>
            </a:r>
            <a:r>
              <a:rPr lang="de-DE" sz="1600" dirty="0">
                <a:solidFill>
                  <a:srgbClr val="003264"/>
                </a:solidFill>
                <a:latin typeface="Calibri" pitchFamily="34" charset="0"/>
                <a:ea typeface="ＭＳ Ｐゴシック" charset="0"/>
              </a:rPr>
              <a:t>Lernwege</a:t>
            </a:r>
            <a:r>
              <a:rPr lang="de-DE" sz="1600" dirty="0">
                <a:solidFill>
                  <a:srgbClr val="003264"/>
                </a:solidFill>
                <a:latin typeface="+mn-lt"/>
                <a:ea typeface="Times New Roman"/>
                <a:cs typeface="Times New Roman"/>
              </a:rPr>
              <a:t> sichtbar machen, in: </a:t>
            </a:r>
            <a:r>
              <a:rPr lang="de-DE" sz="1600" dirty="0" err="1">
                <a:solidFill>
                  <a:srgbClr val="003264"/>
                </a:solidFill>
                <a:latin typeface="+mn-lt"/>
                <a:ea typeface="Times New Roman"/>
                <a:cs typeface="Times New Roman"/>
              </a:rPr>
              <a:t>Boßhammer</a:t>
            </a:r>
            <a:r>
              <a:rPr lang="de-DE" sz="1600" dirty="0">
                <a:solidFill>
                  <a:srgbClr val="003264"/>
                </a:solidFill>
                <a:latin typeface="+mn-lt"/>
                <a:ea typeface="Times New Roman"/>
                <a:cs typeface="Times New Roman"/>
              </a:rPr>
              <a:t>/</a:t>
            </a:r>
            <a:r>
              <a:rPr lang="de-DE" sz="1600" dirty="0" err="1">
                <a:solidFill>
                  <a:srgbClr val="003264"/>
                </a:solidFill>
                <a:latin typeface="+mn-lt"/>
                <a:ea typeface="Times New Roman"/>
                <a:cs typeface="Times New Roman"/>
              </a:rPr>
              <a:t>Schüllermann</a:t>
            </a:r>
            <a:r>
              <a:rPr lang="de-DE" sz="1600" dirty="0">
                <a:solidFill>
                  <a:srgbClr val="003264"/>
                </a:solidFill>
                <a:latin typeface="+mn-lt"/>
                <a:ea typeface="Times New Roman"/>
                <a:cs typeface="Times New Roman"/>
              </a:rPr>
              <a:t>, Hgg., Fordern und Fördern in der S I, Stuttgart: Raabe (2013, E 6.5</a:t>
            </a:r>
            <a:r>
              <a:rPr lang="de-DE" sz="1600" dirty="0">
                <a:solidFill>
                  <a:srgbClr val="003264"/>
                </a:solidFill>
                <a:latin typeface="+mn-lt"/>
              </a:rPr>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el 1"/>
          <p:cNvSpPr>
            <a:spLocks noGrp="1"/>
          </p:cNvSpPr>
          <p:nvPr>
            <p:ph type="title"/>
          </p:nvPr>
        </p:nvSpPr>
        <p:spPr/>
        <p:txBody>
          <a:bodyPr/>
          <a:lstStyle/>
          <a:p>
            <a:r>
              <a:rPr lang="de-DE" dirty="0" smtClean="0">
                <a:ea typeface="ＭＳ Ｐゴシック" pitchFamily="34" charset="-128"/>
              </a:rPr>
              <a:t>Bildrechte</a:t>
            </a:r>
          </a:p>
        </p:txBody>
      </p:sp>
      <p:sp>
        <p:nvSpPr>
          <p:cNvPr id="50179" name="Textfeld 5"/>
          <p:cNvSpPr>
            <a:spLocks noGrp="1" noChangeArrowheads="1"/>
          </p:cNvSpPr>
          <p:nvPr>
            <p:ph idx="1"/>
          </p:nvPr>
        </p:nvSpPr>
        <p:spPr>
          <a:xfrm>
            <a:off x="304800" y="1816100"/>
            <a:ext cx="8458200" cy="2476500"/>
          </a:xfrm>
        </p:spPr>
        <p:txBody>
          <a:bodyPr>
            <a:spAutoFit/>
          </a:bodyPr>
          <a:lstStyle/>
          <a:p>
            <a:pPr marL="0" indent="0"/>
            <a:r>
              <a:rPr lang="de-DE" b="0" dirty="0" smtClean="0">
                <a:ea typeface="ＭＳ Ｐゴシック" pitchFamily="34" charset="-128"/>
              </a:rPr>
              <a:t>Diese Präsentation enthält urheberrechtlich geschütztes Bildmaterial (Fotos, Illustrationen, Grafiken, Cliparts), das im Rahmen des Projekts genutzt, aber nicht weitergegeben oder in anderen Kontexten verwendet werden darf.</a:t>
            </a:r>
          </a:p>
          <a:p>
            <a:pPr marL="0" indent="0"/>
            <a:r>
              <a:rPr lang="de-DE" b="0" dirty="0" smtClean="0">
                <a:ea typeface="ＭＳ Ｐゴシック" pitchFamily="34" charset="-128"/>
              </a:rPr>
              <a:t>Eine Ausnahme stellen diejenigen Bildelemente dar, die unter einer CC-Lizenz stehen. Diese dürfen entsprechend der angegebenen Lizenzbedingungen auch in anderen Kontexten genutzt werden.</a:t>
            </a:r>
          </a:p>
          <a:p>
            <a:pPr marL="0" indent="0">
              <a:spcAft>
                <a:spcPts val="600"/>
              </a:spcAft>
            </a:pPr>
            <a:r>
              <a:rPr lang="de-DE" b="0" dirty="0" smtClean="0">
                <a:ea typeface="ＭＳ Ｐゴシック" pitchFamily="34" charset="-128"/>
              </a:rPr>
              <a:t>Wir danken für Ihr Verständnis!</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RESENTATIONLANGUAGE" val="deutsch"/>
  <p:tag name="FOOTERHASBEENPREPAREDFOR12" val="True"/>
</p:tagLst>
</file>

<file path=ppt/theme/theme1.xml><?xml version="1.0" encoding="utf-8"?>
<a:theme xmlns:a="http://schemas.openxmlformats.org/drawingml/2006/main" name="Larissa-Design">
  <a:themeElements>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Design">
      <a:majorFont>
        <a:latin typeface="Calibri"/>
        <a:ea typeface="Calibri"/>
        <a:cs typeface="Calibri"/>
      </a:majorFont>
      <a:minorFont>
        <a:latin typeface="Calibri"/>
        <a:ea typeface="Calibri"/>
        <a:cs typeface="Calibri"/>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Larissa-Design">
  <a:themeElements>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Design">
      <a:majorFont>
        <a:latin typeface="Calibri"/>
        <a:ea typeface="Calibri"/>
        <a:cs typeface="Calibri"/>
      </a:majorFont>
      <a:minorFont>
        <a:latin typeface="Calibri"/>
        <a:ea typeface="Calibri"/>
        <a:cs typeface="Calibri"/>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Larissa-Design">
  <a:themeElements>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Design">
      <a:majorFont>
        <a:latin typeface="Calibri"/>
        <a:ea typeface="Calibri"/>
        <a:cs typeface="Calibri"/>
      </a:majorFont>
      <a:minorFont>
        <a:latin typeface="Calibri"/>
        <a:ea typeface="Calibri"/>
        <a:cs typeface="Calibri"/>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Larissa-Design">
  <a:themeElements>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Design">
      <a:majorFont>
        <a:latin typeface="Calibri"/>
        <a:ea typeface="Calibri"/>
        <a:cs typeface="Calibri"/>
      </a:majorFont>
      <a:minorFont>
        <a:latin typeface="Calibri"/>
        <a:ea typeface="Calibri"/>
        <a:cs typeface="Calibri"/>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Larissa-Design">
  <a:themeElements>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Design">
      <a:majorFont>
        <a:latin typeface="Calibri"/>
        <a:ea typeface="Calibri"/>
        <a:cs typeface="Calibri"/>
      </a:majorFont>
      <a:minorFont>
        <a:latin typeface="Calibri"/>
        <a:ea typeface="Calibri"/>
        <a:cs typeface="Calibri"/>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9_Larissa-Design">
  <a:themeElements>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Design">
      <a:majorFont>
        <a:latin typeface="Calibri"/>
        <a:ea typeface="Calibri"/>
        <a:cs typeface="Calibri"/>
      </a:majorFont>
      <a:minorFont>
        <a:latin typeface="Calibri"/>
        <a:ea typeface="Calibri"/>
        <a:cs typeface="Calibri"/>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1_Larissa-Design">
  <a:themeElements>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Design">
      <a:majorFont>
        <a:latin typeface="Calibri"/>
        <a:ea typeface="Calibri"/>
        <a:cs typeface="Calibri"/>
      </a:majorFont>
      <a:minorFont>
        <a:latin typeface="Calibri"/>
        <a:ea typeface="Calibri"/>
        <a:cs typeface="Calibri"/>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5_Larissa-Design">
  <a:themeElements>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Design">
      <a:majorFont>
        <a:latin typeface="Calibri"/>
        <a:ea typeface="Calibri"/>
        <a:cs typeface="Calibri"/>
      </a:majorFont>
      <a:minorFont>
        <a:latin typeface="Calibri"/>
        <a:ea typeface="Calibri"/>
        <a:cs typeface="Calibri"/>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8_Larissa-Design">
  <a:themeElements>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Design">
      <a:majorFont>
        <a:latin typeface="Calibri"/>
        <a:ea typeface="Calibri"/>
        <a:cs typeface="Calibri"/>
      </a:majorFont>
      <a:minorFont>
        <a:latin typeface="Calibri"/>
        <a:ea typeface="Calibri"/>
        <a:cs typeface="Calibri"/>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1_Larissa-Design">
  <a:themeElements>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Design">
      <a:majorFont>
        <a:latin typeface="Calibri"/>
        <a:ea typeface="Calibri"/>
        <a:cs typeface="Calibri"/>
      </a:majorFont>
      <a:minorFont>
        <a:latin typeface="Calibri"/>
        <a:ea typeface="Calibri"/>
        <a:cs typeface="Calibri"/>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Larissa-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Benutzerdefiniertes Design">
  <a:themeElements>
    <a:clrScheme name="Vielfalt fördern 1">
      <a:dk1>
        <a:srgbClr val="003264"/>
      </a:dk1>
      <a:lt1>
        <a:srgbClr val="FFFFFF"/>
      </a:lt1>
      <a:dk2>
        <a:srgbClr val="DDDDDD"/>
      </a:dk2>
      <a:lt2>
        <a:srgbClr val="E3EBF1"/>
      </a:lt2>
      <a:accent1>
        <a:srgbClr val="64C9F0"/>
      </a:accent1>
      <a:accent2>
        <a:srgbClr val="DD2722"/>
      </a:accent2>
      <a:accent3>
        <a:srgbClr val="BF5096"/>
      </a:accent3>
      <a:accent4>
        <a:srgbClr val="F19829"/>
      </a:accent4>
      <a:accent5>
        <a:srgbClr val="6DAA31"/>
      </a:accent5>
      <a:accent6>
        <a:srgbClr val="FBDC2F"/>
      </a:accent6>
      <a:hlink>
        <a:srgbClr val="003264"/>
      </a:hlink>
      <a:folHlink>
        <a:srgbClr val="808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2cb3c7e7-15a3-44e8-82c5-84198a232de3" ContentTypeId="0x010100C64714D3303144EA857505AF7D511DD6"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PowerPoint" ma:contentTypeID="0x010100C64714D3303144EA857505AF7D511DD600C8A85CE48EF74B4EBF252DCD580682EC" ma:contentTypeVersion="8" ma:contentTypeDescription="" ma:contentTypeScope="" ma:versionID="5b46fb244993521ef9c54df9f9aae8af">
  <xsd:schema xmlns:xsd="http://www.w3.org/2001/XMLSchema" xmlns:xs="http://www.w3.org/2001/XMLSchema" xmlns:p="http://schemas.microsoft.com/office/2006/metadata/properties" targetNamespace="http://schemas.microsoft.com/office/2006/metadata/properties" ma:root="true" ma:fieldsID="b4f5dc90cf06628c3b90945c8266c24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1D9FA2-AD6A-4AB8-B075-FCA9AEF6324A}">
  <ds:schemaRefs>
    <ds:schemaRef ds:uri="Microsoft.SharePoint.Taxonomy.ContentTypeSync"/>
  </ds:schemaRefs>
</ds:datastoreItem>
</file>

<file path=customXml/itemProps2.xml><?xml version="1.0" encoding="utf-8"?>
<ds:datastoreItem xmlns:ds="http://schemas.openxmlformats.org/officeDocument/2006/customXml" ds:itemID="{18C41872-C189-49BD-8F90-A926541BC65B}">
  <ds:schemaRefs>
    <ds:schemaRef ds:uri="http://schemas.microsoft.com/sharepoint/v3/contenttype/forms"/>
  </ds:schemaRefs>
</ds:datastoreItem>
</file>

<file path=customXml/itemProps3.xml><?xml version="1.0" encoding="utf-8"?>
<ds:datastoreItem xmlns:ds="http://schemas.openxmlformats.org/officeDocument/2006/customXml" ds:itemID="{17D2EDB4-196D-426C-ACC0-34E917126D2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37B6CD0D-C1E1-4E3A-A460-B57CFC0168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Words>5303</Words>
  <Application>Microsoft Office PowerPoint</Application>
  <PresentationFormat>Bildschirmpräsentation (4:3)</PresentationFormat>
  <Paragraphs>586</Paragraphs>
  <Slides>37</Slides>
  <Notes>30</Notes>
  <HiddenSlides>0</HiddenSlides>
  <MMClips>0</MMClips>
  <ScaleCrop>false</ScaleCrop>
  <HeadingPairs>
    <vt:vector size="4" baseType="variant">
      <vt:variant>
        <vt:lpstr>Design</vt:lpstr>
      </vt:variant>
      <vt:variant>
        <vt:i4>11</vt:i4>
      </vt:variant>
      <vt:variant>
        <vt:lpstr>Folientitel</vt:lpstr>
      </vt:variant>
      <vt:variant>
        <vt:i4>37</vt:i4>
      </vt:variant>
    </vt:vector>
  </HeadingPairs>
  <TitlesOfParts>
    <vt:vector size="48" baseType="lpstr">
      <vt:lpstr>Larissa-Design</vt:lpstr>
      <vt:lpstr>3_Larissa-Design</vt:lpstr>
      <vt:lpstr>4_Larissa-Design</vt:lpstr>
      <vt:lpstr>7_Larissa-Design</vt:lpstr>
      <vt:lpstr>8_Larissa-Design</vt:lpstr>
      <vt:lpstr>9_Larissa-Design</vt:lpstr>
      <vt:lpstr>11_Larissa-Design</vt:lpstr>
      <vt:lpstr>15_Larissa-Design</vt:lpstr>
      <vt:lpstr>18_Larissa-Design</vt:lpstr>
      <vt:lpstr>21_Larissa-Design</vt:lpstr>
      <vt:lpstr>Benutzerdefiniertes Design</vt:lpstr>
      <vt:lpstr>Identifizierung von Potenzialen und Interessen/Evaluation – Diagnostik im individualisierenden Unterricht   </vt:lpstr>
      <vt:lpstr>Blick voraus zurück </vt:lpstr>
      <vt:lpstr>Folie 3</vt:lpstr>
      <vt:lpstr>Folie 4</vt:lpstr>
      <vt:lpstr>Folie 5</vt:lpstr>
      <vt:lpstr>Folie 6</vt:lpstr>
      <vt:lpstr>Folie 7</vt:lpstr>
      <vt:lpstr>      Implizite Diagnostik                                                Explizite Diagnostik                  </vt:lpstr>
      <vt:lpstr>Folie 9</vt:lpstr>
      <vt:lpstr>Kernziele schulischer Diagnostik </vt:lpstr>
      <vt:lpstr>Baustein 1: Ziele</vt:lpstr>
      <vt:lpstr>Folie 12</vt:lpstr>
      <vt:lpstr>Folie 13</vt:lpstr>
      <vt:lpstr>Folie 14</vt:lpstr>
      <vt:lpstr>Folie 15</vt:lpstr>
      <vt:lpstr>Folie 16</vt:lpstr>
      <vt:lpstr>Folie 17</vt:lpstr>
      <vt:lpstr>Folie 18</vt:lpstr>
      <vt:lpstr>Folie 19</vt:lpstr>
      <vt:lpstr>Merkmalslinse (auf einer „impliziten Theorie“ beruhend) </vt:lpstr>
      <vt:lpstr>Merkmalslinse (auf psychologisch fundierten Merkmalen von Intelligenz [hier Hochbegabung] beruhend)</vt:lpstr>
      <vt:lpstr>Folie 22</vt:lpstr>
      <vt:lpstr>Folie 23</vt:lpstr>
      <vt:lpstr>Folie 24</vt:lpstr>
      <vt:lpstr>Folie 25</vt:lpstr>
      <vt:lpstr>Folie 26</vt:lpstr>
      <vt:lpstr>Folie 27</vt:lpstr>
      <vt:lpstr>Folie 28</vt:lpstr>
      <vt:lpstr>Folie 29</vt:lpstr>
      <vt:lpstr>Folie 30</vt:lpstr>
      <vt:lpstr>Folie 31</vt:lpstr>
      <vt:lpstr>Folie 32</vt:lpstr>
      <vt:lpstr>Folie 33</vt:lpstr>
      <vt:lpstr>Folie 34</vt:lpstr>
      <vt:lpstr>Folie 35</vt:lpstr>
      <vt:lpstr>Literaturverzeichnis Modul 2 Baustein 1</vt:lpstr>
      <vt:lpstr>Bildrechte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Christine</dc:creator>
  <cp:lastModifiedBy>Ute Ködderitzsch</cp:lastModifiedBy>
  <cp:revision>438</cp:revision>
  <cp:lastPrinted>1601-01-01T00:00:00Z</cp:lastPrinted>
  <dcterms:created xsi:type="dcterms:W3CDTF">2013-01-10T14:36:04Z</dcterms:created>
  <dcterms:modified xsi:type="dcterms:W3CDTF">2019-06-12T09:03:57Z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0x010100C64714D3303144EA857505AF7D511DD600C8A85CE48EF74B4EBF252DCD580682EC</vt:lpwstr>
  </property>
  <property fmtid="{D5CDD505-2E9C-101B-9397-08002B2CF9AE}" pid="3" name="Date">
    <vt:lpwstr>2014-02-20</vt:lpwstr>
  </property>
  <property fmtid="{D5CDD505-2E9C-101B-9397-08002B2CF9AE}" pid="4" name="Project">
    <vt:lpwstr/>
  </property>
  <property fmtid="{D5CDD505-2E9C-101B-9397-08002B2CF9AE}" pid="5" name="Template">
    <vt:lpwstr>BSt_template.potx</vt:lpwstr>
  </property>
  <property fmtid="{D5CDD505-2E9C-101B-9397-08002B2CF9AE}" pid="6" name="VersionTemplate">
    <vt:lpwstr>2.0</vt:lpwstr>
  </property>
</Properties>
</file>