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61" r:id="rId4"/>
    <p:sldId id="259" r:id="rId5"/>
    <p:sldId id="260" r:id="rId6"/>
  </p:sldIdLst>
  <p:sldSz cx="12192000" cy="6858000"/>
  <p:notesSz cx="6865938" cy="99980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fanie" initials="S" lastIdx="1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63" d="100"/>
          <a:sy n="163" d="100"/>
        </p:scale>
        <p:origin x="150" y="1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5-10-31T15:26:38.424" idx="7">
    <p:pos x="6709" y="838"/>
    <p:text>Schulen werden über die Praktikumsbüros der Universitäten angefragt. Über einen Datenbank-Login mit Schulnummer auf der ZLB-Homepage können die Studierendendaten eingesehen werden.</p:text>
    <p:extLst>
      <p:ext uri="{C676402C-5697-4E1C-873F-D02D1690AC5C}">
        <p15:threadingInfo xmlns:p15="http://schemas.microsoft.com/office/powerpoint/2012/main" timeZoneBias="-60"/>
      </p:ext>
    </p:extLst>
  </p:cm>
  <p:cm authorId="1" dt="2015-10-31T15:30:21.764" idx="8">
    <p:pos x="7203" y="1443"/>
    <p:text>Die entsprechenden Formulare werden von den PraktikantInnen vorgelegt.</p:text>
    <p:extLst mod="1">
      <p:ext uri="{C676402C-5697-4E1C-873F-D02D1690AC5C}">
        <p15:threadingInfo xmlns:p15="http://schemas.microsoft.com/office/powerpoint/2012/main" timeZoneBias="-60"/>
      </p:ext>
    </p:extLst>
  </p:cm>
  <p:cm authorId="1" dt="2017-06-06T16:02:51.853" idx="10">
    <p:pos x="5149" y="157"/>
    <p:text>Das EOP gilt verbindlich für Studierende, die sich ab dem WiSe 2016/17 an der Hochschule eingeschrieben haben. Für Studierende, die sich bis zum SoSe 2016 immatrikuliert haben, gilt das bisherige OP (Orientierungspraktikum) mit ähnlichem Inhalt. Das bisher nachzuweisende Eignungspraktikum zwischen Abitur und Studienbeginn entfällt.</p:text>
    <p:extLst>
      <p:ext uri="{C676402C-5697-4E1C-873F-D02D1690AC5C}">
        <p15:threadingInfo xmlns:p15="http://schemas.microsoft.com/office/powerpoint/2012/main" timeZoneBias="-12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7-06-06T16:19:27.338" idx="11">
    <p:pos x="3066" y="157"/>
    <p:text>Das Berufsfeldpraktikum ist i.d.R. kein schulisches Praxiselement. Es kann bei Studienbeginn ab dem WiSe 2016/17 nicht mehr als Schulpraktikum absolviert werden. Diese Folie ist hier der Information und des Überblicks halber eingefügt.</p:text>
    <p:extLst>
      <p:ext uri="{C676402C-5697-4E1C-873F-D02D1690AC5C}">
        <p15:threadingInfo xmlns:p15="http://schemas.microsoft.com/office/powerpoint/2012/main" timeZoneBias="-12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5-10-31T13:42:54.230" idx="3">
    <p:pos x="4258" y="2489"/>
    <p:text>Selbstständige Entwicklung, Bearbeitung und Auswertung einer fachdidaktischen bzw. bildungswissenschaftlichen Fragestellung auf der Basis theoretischer Vorüberlegungen.</p:text>
    <p:extLst>
      <p:ext uri="{C676402C-5697-4E1C-873F-D02D1690AC5C}">
        <p15:threadingInfo xmlns:p15="http://schemas.microsoft.com/office/powerpoint/2012/main" timeZoneBias="-60"/>
      </p:ext>
    </p:extLst>
  </p:cm>
  <p:cm authorId="1" dt="2015-10-31T14:09:36.894" idx="4">
    <p:pos x="5149" y="1111"/>
    <p:text>PVP = Portal zur Vergabe von Praktikumsplätzen im Praxissemester, administriert durch die Hochschule</p:text>
    <p:extLst>
      <p:ext uri="{C676402C-5697-4E1C-873F-D02D1690AC5C}">
        <p15:threadingInfo xmlns:p15="http://schemas.microsoft.com/office/powerpoint/2012/main" timeZoneBias="-60"/>
      </p:ext>
    </p:extLst>
  </p:cm>
  <p:cm authorId="1" dt="2015-10-31T14:34:47.101" idx="5">
    <p:pos x="2112" y="2391"/>
    <p:text>PSS = Praxissemesterstudierende/r</p:text>
    <p:extLst>
      <p:ext uri="{C676402C-5697-4E1C-873F-D02D1690AC5C}">
        <p15:threadingInfo xmlns:p15="http://schemas.microsoft.com/office/powerpoint/2012/main" timeZoneBias="-60"/>
      </p:ext>
    </p:extLst>
  </p:cm>
  <p:cm authorId="1" dt="2015-10-31T14:49:25.885" idx="6">
    <p:pos x="5213" y="1926"/>
    <p:text>ABB = Ausbildungsbeauftragte</p:text>
    <p:extLst>
      <p:ext uri="{C676402C-5697-4E1C-873F-D02D1690AC5C}">
        <p15:threadingInfo xmlns:p15="http://schemas.microsoft.com/office/powerpoint/2012/main" timeZoneBias="-60"/>
      </p:ext>
    </p:extLst>
  </p:cm>
  <p:cm authorId="1" dt="2015-10-31T16:26:25.935" idx="9">
    <p:pos x="5646" y="3311"/>
    <p:text>BuP- Gespräch = Beratungs- und Perspektiv - Gespräch</p:text>
    <p:extLst>
      <p:ext uri="{C676402C-5697-4E1C-873F-D02D1690AC5C}">
        <p15:threadingInfo xmlns:p15="http://schemas.microsoft.com/office/powerpoint/2012/main" timeZoneBias="-6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686C24-6096-4325-8E28-0050BD5BBCFD}" type="doc">
      <dgm:prSet loTypeId="urn:microsoft.com/office/officeart/2005/8/layout/chevron1" loCatId="process" qsTypeId="urn:microsoft.com/office/officeart/2005/8/quickstyle/simple1" qsCatId="simple" csTypeId="urn:microsoft.com/office/officeart/2005/8/colors/accent1_2" csCatId="accent1" phldr="1"/>
      <dgm:spPr/>
    </dgm:pt>
    <dgm:pt modelId="{D4268D4F-CE37-4E84-9796-5141E4863005}">
      <dgm:prSet phldrT="[Text]"/>
      <dgm:spPr/>
      <dgm:t>
        <a:bodyPr/>
        <a:lstStyle/>
        <a:p>
          <a:r>
            <a:rPr lang="de-DE" dirty="0" smtClean="0"/>
            <a:t>Eignungs- und Orientierungspraktikum</a:t>
          </a:r>
          <a:endParaRPr lang="de-DE" dirty="0"/>
        </a:p>
      </dgm:t>
    </dgm:pt>
    <dgm:pt modelId="{0E9C5FAD-359B-4CA4-A620-CE961EDAF4AF}" type="parTrans" cxnId="{2E308A34-DF76-4141-A88B-82499554B975}">
      <dgm:prSet/>
      <dgm:spPr/>
      <dgm:t>
        <a:bodyPr/>
        <a:lstStyle/>
        <a:p>
          <a:endParaRPr lang="de-DE"/>
        </a:p>
      </dgm:t>
    </dgm:pt>
    <dgm:pt modelId="{7C25D156-6DA2-49B1-95A4-C84A3D66344E}" type="sibTrans" cxnId="{2E308A34-DF76-4141-A88B-82499554B975}">
      <dgm:prSet/>
      <dgm:spPr/>
      <dgm:t>
        <a:bodyPr/>
        <a:lstStyle/>
        <a:p>
          <a:endParaRPr lang="de-DE"/>
        </a:p>
      </dgm:t>
    </dgm:pt>
    <dgm:pt modelId="{6A0100AF-2925-4E46-ADDD-25A3018F2181}">
      <dgm:prSet phldrT="[Text]"/>
      <dgm:spPr/>
      <dgm:t>
        <a:bodyPr/>
        <a:lstStyle/>
        <a:p>
          <a:r>
            <a:rPr lang="de-DE" dirty="0" smtClean="0"/>
            <a:t>Berufsfeldpraktikum</a:t>
          </a:r>
          <a:endParaRPr lang="de-DE" dirty="0"/>
        </a:p>
      </dgm:t>
    </dgm:pt>
    <dgm:pt modelId="{54636A33-1D6F-41A5-8B47-640B92B2CEDE}" type="parTrans" cxnId="{F147B6C2-804C-42EE-B612-52C0A5144579}">
      <dgm:prSet/>
      <dgm:spPr/>
      <dgm:t>
        <a:bodyPr/>
        <a:lstStyle/>
        <a:p>
          <a:endParaRPr lang="de-DE"/>
        </a:p>
      </dgm:t>
    </dgm:pt>
    <dgm:pt modelId="{1E4A4B87-6F39-429E-A06E-F1B9C0B49CD3}" type="sibTrans" cxnId="{F147B6C2-804C-42EE-B612-52C0A5144579}">
      <dgm:prSet/>
      <dgm:spPr/>
      <dgm:t>
        <a:bodyPr/>
        <a:lstStyle/>
        <a:p>
          <a:endParaRPr lang="de-DE"/>
        </a:p>
      </dgm:t>
    </dgm:pt>
    <dgm:pt modelId="{FF60E488-0EE7-49F9-A88E-C7630EC657D3}">
      <dgm:prSet phldrT="[Text]"/>
      <dgm:spPr/>
      <dgm:t>
        <a:bodyPr/>
        <a:lstStyle/>
        <a:p>
          <a:r>
            <a:rPr lang="de-DE" dirty="0" smtClean="0"/>
            <a:t>Praxissemester</a:t>
          </a:r>
          <a:endParaRPr lang="de-DE" dirty="0"/>
        </a:p>
      </dgm:t>
    </dgm:pt>
    <dgm:pt modelId="{C4BDF79E-3193-48CD-BC4C-88A39BB1E31B}" type="parTrans" cxnId="{EB9D8B16-4958-42C5-993F-1F7DEB10720E}">
      <dgm:prSet/>
      <dgm:spPr/>
      <dgm:t>
        <a:bodyPr/>
        <a:lstStyle/>
        <a:p>
          <a:endParaRPr lang="de-DE"/>
        </a:p>
      </dgm:t>
    </dgm:pt>
    <dgm:pt modelId="{594EA11D-9279-409D-9036-20967E930FF1}" type="sibTrans" cxnId="{EB9D8B16-4958-42C5-993F-1F7DEB10720E}">
      <dgm:prSet/>
      <dgm:spPr/>
      <dgm:t>
        <a:bodyPr/>
        <a:lstStyle/>
        <a:p>
          <a:endParaRPr lang="de-DE"/>
        </a:p>
      </dgm:t>
    </dgm:pt>
    <dgm:pt modelId="{33E435D9-B90B-44B6-B4DC-459196BC8857}" type="pres">
      <dgm:prSet presAssocID="{13686C24-6096-4325-8E28-0050BD5BBCFD}" presName="Name0" presStyleCnt="0">
        <dgm:presLayoutVars>
          <dgm:dir/>
          <dgm:animLvl val="lvl"/>
          <dgm:resizeHandles val="exact"/>
        </dgm:presLayoutVars>
      </dgm:prSet>
      <dgm:spPr/>
    </dgm:pt>
    <dgm:pt modelId="{18BF9A58-B63D-4FEA-817A-19C55A24612F}" type="pres">
      <dgm:prSet presAssocID="{D4268D4F-CE37-4E84-9796-5141E4863005}" presName="parTxOnly" presStyleLbl="node1" presStyleIdx="0" presStyleCnt="3" custLinFactNeighborX="17039" custLinFactNeighborY="-587">
        <dgm:presLayoutVars>
          <dgm:chMax val="0"/>
          <dgm:chPref val="0"/>
          <dgm:bulletEnabled val="1"/>
        </dgm:presLayoutVars>
      </dgm:prSet>
      <dgm:spPr/>
      <dgm:t>
        <a:bodyPr/>
        <a:lstStyle/>
        <a:p>
          <a:endParaRPr lang="de-DE"/>
        </a:p>
      </dgm:t>
    </dgm:pt>
    <dgm:pt modelId="{18514609-AD9B-47CF-A584-37325093933B}" type="pres">
      <dgm:prSet presAssocID="{7C25D156-6DA2-49B1-95A4-C84A3D66344E}" presName="parTxOnlySpace" presStyleCnt="0"/>
      <dgm:spPr/>
    </dgm:pt>
    <dgm:pt modelId="{12B773F9-BD9B-41C9-AF1A-57EE71CD859E}" type="pres">
      <dgm:prSet presAssocID="{6A0100AF-2925-4E46-ADDD-25A3018F2181}" presName="parTxOnly" presStyleLbl="node1" presStyleIdx="1" presStyleCnt="3" custScaleX="99586" custLinFactNeighborX="-51632" custLinFactNeighborY="909">
        <dgm:presLayoutVars>
          <dgm:chMax val="0"/>
          <dgm:chPref val="0"/>
          <dgm:bulletEnabled val="1"/>
        </dgm:presLayoutVars>
      </dgm:prSet>
      <dgm:spPr/>
      <dgm:t>
        <a:bodyPr/>
        <a:lstStyle/>
        <a:p>
          <a:endParaRPr lang="de-DE"/>
        </a:p>
      </dgm:t>
    </dgm:pt>
    <dgm:pt modelId="{825A6D05-F9FD-4651-AADC-3D8EC7A948C1}" type="pres">
      <dgm:prSet presAssocID="{1E4A4B87-6F39-429E-A06E-F1B9C0B49CD3}" presName="parTxOnlySpace" presStyleCnt="0"/>
      <dgm:spPr/>
    </dgm:pt>
    <dgm:pt modelId="{24F4CD07-1F63-4F2C-9EF5-8D7A52D4E256}" type="pres">
      <dgm:prSet presAssocID="{FF60E488-0EE7-49F9-A88E-C7630EC657D3}" presName="parTxOnly" presStyleLbl="node1" presStyleIdx="2" presStyleCnt="3" custLinFactX="6221" custLinFactNeighborX="100000" custLinFactNeighborY="161">
        <dgm:presLayoutVars>
          <dgm:chMax val="0"/>
          <dgm:chPref val="0"/>
          <dgm:bulletEnabled val="1"/>
        </dgm:presLayoutVars>
      </dgm:prSet>
      <dgm:spPr/>
      <dgm:t>
        <a:bodyPr/>
        <a:lstStyle/>
        <a:p>
          <a:endParaRPr lang="de-DE"/>
        </a:p>
      </dgm:t>
    </dgm:pt>
  </dgm:ptLst>
  <dgm:cxnLst>
    <dgm:cxn modelId="{2E308A34-DF76-4141-A88B-82499554B975}" srcId="{13686C24-6096-4325-8E28-0050BD5BBCFD}" destId="{D4268D4F-CE37-4E84-9796-5141E4863005}" srcOrd="0" destOrd="0" parTransId="{0E9C5FAD-359B-4CA4-A620-CE961EDAF4AF}" sibTransId="{7C25D156-6DA2-49B1-95A4-C84A3D66344E}"/>
    <dgm:cxn modelId="{411C7C4A-6492-4576-8010-1206916F75FB}" type="presOf" srcId="{D4268D4F-CE37-4E84-9796-5141E4863005}" destId="{18BF9A58-B63D-4FEA-817A-19C55A24612F}" srcOrd="0" destOrd="0" presId="urn:microsoft.com/office/officeart/2005/8/layout/chevron1"/>
    <dgm:cxn modelId="{911CCE10-6315-4138-B352-7D5B192E8F0E}" type="presOf" srcId="{FF60E488-0EE7-49F9-A88E-C7630EC657D3}" destId="{24F4CD07-1F63-4F2C-9EF5-8D7A52D4E256}" srcOrd="0" destOrd="0" presId="urn:microsoft.com/office/officeart/2005/8/layout/chevron1"/>
    <dgm:cxn modelId="{EB9D8B16-4958-42C5-993F-1F7DEB10720E}" srcId="{13686C24-6096-4325-8E28-0050BD5BBCFD}" destId="{FF60E488-0EE7-49F9-A88E-C7630EC657D3}" srcOrd="2" destOrd="0" parTransId="{C4BDF79E-3193-48CD-BC4C-88A39BB1E31B}" sibTransId="{594EA11D-9279-409D-9036-20967E930FF1}"/>
    <dgm:cxn modelId="{B6985D8D-DEE2-4D53-A183-042BF1984790}" type="presOf" srcId="{13686C24-6096-4325-8E28-0050BD5BBCFD}" destId="{33E435D9-B90B-44B6-B4DC-459196BC8857}" srcOrd="0" destOrd="0" presId="urn:microsoft.com/office/officeart/2005/8/layout/chevron1"/>
    <dgm:cxn modelId="{08676C36-7E42-44B5-8814-781FD17BB064}" type="presOf" srcId="{6A0100AF-2925-4E46-ADDD-25A3018F2181}" destId="{12B773F9-BD9B-41C9-AF1A-57EE71CD859E}" srcOrd="0" destOrd="0" presId="urn:microsoft.com/office/officeart/2005/8/layout/chevron1"/>
    <dgm:cxn modelId="{F147B6C2-804C-42EE-B612-52C0A5144579}" srcId="{13686C24-6096-4325-8E28-0050BD5BBCFD}" destId="{6A0100AF-2925-4E46-ADDD-25A3018F2181}" srcOrd="1" destOrd="0" parTransId="{54636A33-1D6F-41A5-8B47-640B92B2CEDE}" sibTransId="{1E4A4B87-6F39-429E-A06E-F1B9C0B49CD3}"/>
    <dgm:cxn modelId="{77506256-F818-4F9C-8EFE-DE1436011F0D}" type="presParOf" srcId="{33E435D9-B90B-44B6-B4DC-459196BC8857}" destId="{18BF9A58-B63D-4FEA-817A-19C55A24612F}" srcOrd="0" destOrd="0" presId="urn:microsoft.com/office/officeart/2005/8/layout/chevron1"/>
    <dgm:cxn modelId="{771E80FA-8A1C-4055-9D26-902D73CC5CB1}" type="presParOf" srcId="{33E435D9-B90B-44B6-B4DC-459196BC8857}" destId="{18514609-AD9B-47CF-A584-37325093933B}" srcOrd="1" destOrd="0" presId="urn:microsoft.com/office/officeart/2005/8/layout/chevron1"/>
    <dgm:cxn modelId="{69BD2B64-024A-4FA3-84CD-EEC531D5360F}" type="presParOf" srcId="{33E435D9-B90B-44B6-B4DC-459196BC8857}" destId="{12B773F9-BD9B-41C9-AF1A-57EE71CD859E}" srcOrd="2" destOrd="0" presId="urn:microsoft.com/office/officeart/2005/8/layout/chevron1"/>
    <dgm:cxn modelId="{61BEB798-93C1-404B-B9A0-45E443DEDB2F}" type="presParOf" srcId="{33E435D9-B90B-44B6-B4DC-459196BC8857}" destId="{825A6D05-F9FD-4651-AADC-3D8EC7A948C1}" srcOrd="3" destOrd="0" presId="urn:microsoft.com/office/officeart/2005/8/layout/chevron1"/>
    <dgm:cxn modelId="{32E48217-622C-4E72-9B6A-20004BB81585}" type="presParOf" srcId="{33E435D9-B90B-44B6-B4DC-459196BC8857}" destId="{24F4CD07-1F63-4F2C-9EF5-8D7A52D4E256}"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de-DE" smtClean="0"/>
              <a:t>Titelmasterformat durch Klicken bearbeiten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smtClean="0"/>
              <a:t>Formatvorlage des Untertitelmasters durch Klicken bearbeiten</a:t>
            </a:r>
            <a:endParaRPr lang="en-US" dirty="0"/>
          </a:p>
        </p:txBody>
      </p:sp>
      <p:sp>
        <p:nvSpPr>
          <p:cNvPr id="4" name="Date Placeholder 3"/>
          <p:cNvSpPr>
            <a:spLocks noGrp="1"/>
          </p:cNvSpPr>
          <p:nvPr>
            <p:ph type="dt" sz="half" idx="10"/>
          </p:nvPr>
        </p:nvSpPr>
        <p:spPr/>
        <p:txBody>
          <a:bodyPr/>
          <a:lstStyle/>
          <a:p>
            <a:fld id="{93B10012-84A0-4A95-B40B-FE589A009323}" type="datetimeFigureOut">
              <a:rPr lang="de-DE" smtClean="0"/>
              <a:t>26.07.2019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B42FD8B6-3602-4E67-9D65-352B429E082D}" type="slidenum">
              <a:rPr lang="de-DE" smtClean="0"/>
              <a:t>‹Nr.›</a:t>
            </a:fld>
            <a:endParaRPr lang="de-D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1056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93B10012-84A0-4A95-B40B-FE589A009323}" type="datetimeFigureOut">
              <a:rPr lang="de-DE" smtClean="0"/>
              <a:t>26.07.2019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B42FD8B6-3602-4E67-9D65-352B429E082D}" type="slidenum">
              <a:rPr lang="de-DE" smtClean="0"/>
              <a:t>‹Nr.›</a:t>
            </a:fld>
            <a:endParaRPr lang="de-DE"/>
          </a:p>
        </p:txBody>
      </p:sp>
    </p:spTree>
    <p:extLst>
      <p:ext uri="{BB962C8B-B14F-4D97-AF65-F5344CB8AC3E}">
        <p14:creationId xmlns:p14="http://schemas.microsoft.com/office/powerpoint/2010/main" val="3345481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93B10012-84A0-4A95-B40B-FE589A009323}" type="datetimeFigureOut">
              <a:rPr lang="de-DE" smtClean="0"/>
              <a:t>26.07.2019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B42FD8B6-3602-4E67-9D65-352B429E082D}" type="slidenum">
              <a:rPr lang="de-DE" smtClean="0"/>
              <a:t>‹Nr.›</a:t>
            </a:fld>
            <a:endParaRPr lang="de-DE"/>
          </a:p>
        </p:txBody>
      </p:sp>
    </p:spTree>
    <p:extLst>
      <p:ext uri="{BB962C8B-B14F-4D97-AF65-F5344CB8AC3E}">
        <p14:creationId xmlns:p14="http://schemas.microsoft.com/office/powerpoint/2010/main" val="2276180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de-DE" smtClean="0"/>
              <a:t>Titelmasterformat durch Klicken bearbeiten</a:t>
            </a:r>
            <a:endParaRPr lang="en-US" dirty="0"/>
          </a:p>
        </p:txBody>
      </p:sp>
      <p:sp>
        <p:nvSpPr>
          <p:cNvPr id="3" name="Content Placehold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93B10012-84A0-4A95-B40B-FE589A009323}" type="datetimeFigureOut">
              <a:rPr lang="de-DE" smtClean="0"/>
              <a:t>26.07.2019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B42FD8B6-3602-4E67-9D65-352B429E082D}" type="slidenum">
              <a:rPr lang="de-DE" smtClean="0"/>
              <a:t>‹Nr.›</a:t>
            </a:fld>
            <a:endParaRPr lang="de-DE"/>
          </a:p>
        </p:txBody>
      </p:sp>
    </p:spTree>
    <p:extLst>
      <p:ext uri="{BB962C8B-B14F-4D97-AF65-F5344CB8AC3E}">
        <p14:creationId xmlns:p14="http://schemas.microsoft.com/office/powerpoint/2010/main" val="1997895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de-DE" smtClean="0"/>
              <a:t>Titelmasterformat durch Klicken bearbeiten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e Placeholder 3"/>
          <p:cNvSpPr>
            <a:spLocks noGrp="1"/>
          </p:cNvSpPr>
          <p:nvPr>
            <p:ph type="dt" sz="half" idx="10"/>
          </p:nvPr>
        </p:nvSpPr>
        <p:spPr/>
        <p:txBody>
          <a:bodyPr/>
          <a:lstStyle/>
          <a:p>
            <a:fld id="{93B10012-84A0-4A95-B40B-FE589A009323}" type="datetimeFigureOut">
              <a:rPr lang="de-DE" smtClean="0"/>
              <a:t>26.07.2019</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B42FD8B6-3602-4E67-9D65-352B429E082D}" type="slidenum">
              <a:rPr lang="de-DE" smtClean="0"/>
              <a:t>‹Nr.›</a:t>
            </a:fld>
            <a:endParaRPr lang="de-D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133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93B10012-84A0-4A95-B40B-FE589A009323}" type="datetimeFigureOut">
              <a:rPr lang="de-DE" smtClean="0"/>
              <a:t>26.07.2019</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B42FD8B6-3602-4E67-9D65-352B429E082D}" type="slidenum">
              <a:rPr lang="de-DE" smtClean="0"/>
              <a:t>‹Nr.›</a:t>
            </a:fld>
            <a:endParaRPr lang="de-DE"/>
          </a:p>
        </p:txBody>
      </p:sp>
    </p:spTree>
    <p:extLst>
      <p:ext uri="{BB962C8B-B14F-4D97-AF65-F5344CB8AC3E}">
        <p14:creationId xmlns:p14="http://schemas.microsoft.com/office/powerpoint/2010/main" val="1096007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de-DE" smtClean="0"/>
              <a:t>Titelmasterformat durch Klicken bearbeiten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Content Placeholder 3"/>
          <p:cNvSpPr>
            <a:spLocks noGrp="1"/>
          </p:cNvSpPr>
          <p:nvPr>
            <p:ph sz="half" idx="2"/>
          </p:nvPr>
        </p:nvSpPr>
        <p:spPr>
          <a:xfrm>
            <a:off x="1097280" y="2582334"/>
            <a:ext cx="4937760" cy="337820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Content Placeholder 5"/>
          <p:cNvSpPr>
            <a:spLocks noGrp="1"/>
          </p:cNvSpPr>
          <p:nvPr>
            <p:ph sz="quarter" idx="4"/>
          </p:nvPr>
        </p:nvSpPr>
        <p:spPr>
          <a:xfrm>
            <a:off x="6217920" y="2582334"/>
            <a:ext cx="4937760" cy="337820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fld id="{93B10012-84A0-4A95-B40B-FE589A009323}" type="datetimeFigureOut">
              <a:rPr lang="de-DE" smtClean="0"/>
              <a:t>26.07.2019</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B42FD8B6-3602-4E67-9D65-352B429E082D}" type="slidenum">
              <a:rPr lang="de-DE" smtClean="0"/>
              <a:t>‹Nr.›</a:t>
            </a:fld>
            <a:endParaRPr lang="de-DE"/>
          </a:p>
        </p:txBody>
      </p:sp>
    </p:spTree>
    <p:extLst>
      <p:ext uri="{BB962C8B-B14F-4D97-AF65-F5344CB8AC3E}">
        <p14:creationId xmlns:p14="http://schemas.microsoft.com/office/powerpoint/2010/main" val="547947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fld id="{93B10012-84A0-4A95-B40B-FE589A009323}" type="datetimeFigureOut">
              <a:rPr lang="de-DE" smtClean="0"/>
              <a:t>26.07.2019</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B42FD8B6-3602-4E67-9D65-352B429E082D}" type="slidenum">
              <a:rPr lang="de-DE" smtClean="0"/>
              <a:t>‹Nr.›</a:t>
            </a:fld>
            <a:endParaRPr lang="de-DE"/>
          </a:p>
        </p:txBody>
      </p:sp>
    </p:spTree>
    <p:extLst>
      <p:ext uri="{BB962C8B-B14F-4D97-AF65-F5344CB8AC3E}">
        <p14:creationId xmlns:p14="http://schemas.microsoft.com/office/powerpoint/2010/main" val="3265880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3B10012-84A0-4A95-B40B-FE589A009323}" type="datetimeFigureOut">
              <a:rPr lang="de-DE" smtClean="0"/>
              <a:t>26.07.2019</a:t>
            </a:fld>
            <a:endParaRPr lang="de-D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de-DE"/>
          </a:p>
        </p:txBody>
      </p:sp>
      <p:sp>
        <p:nvSpPr>
          <p:cNvPr id="9" name="Slide Number Placeholder 8"/>
          <p:cNvSpPr>
            <a:spLocks noGrp="1"/>
          </p:cNvSpPr>
          <p:nvPr>
            <p:ph type="sldNum" sz="quarter" idx="12"/>
          </p:nvPr>
        </p:nvSpPr>
        <p:spPr/>
        <p:txBody>
          <a:bodyPr/>
          <a:lstStyle/>
          <a:p>
            <a:fld id="{B42FD8B6-3602-4E67-9D65-352B429E082D}" type="slidenum">
              <a:rPr lang="de-DE" smtClean="0"/>
              <a:t>‹Nr.›</a:t>
            </a:fld>
            <a:endParaRPr lang="de-DE"/>
          </a:p>
        </p:txBody>
      </p:sp>
    </p:spTree>
    <p:extLst>
      <p:ext uri="{BB962C8B-B14F-4D97-AF65-F5344CB8AC3E}">
        <p14:creationId xmlns:p14="http://schemas.microsoft.com/office/powerpoint/2010/main" val="1473201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de-DE" smtClean="0"/>
              <a:t>Titelmasterformat durch Klicken bearbeiten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3B10012-84A0-4A95-B40B-FE589A009323}" type="datetimeFigureOut">
              <a:rPr lang="de-DE" smtClean="0"/>
              <a:t>26.07.2019</a:t>
            </a:fld>
            <a:endParaRPr lang="de-DE"/>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de-D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42FD8B6-3602-4E67-9D65-352B429E082D}" type="slidenum">
              <a:rPr lang="de-DE" smtClean="0"/>
              <a:t>‹Nr.›</a:t>
            </a:fld>
            <a:endParaRPr lang="de-DE"/>
          </a:p>
        </p:txBody>
      </p:sp>
    </p:spTree>
    <p:extLst>
      <p:ext uri="{BB962C8B-B14F-4D97-AF65-F5344CB8AC3E}">
        <p14:creationId xmlns:p14="http://schemas.microsoft.com/office/powerpoint/2010/main" val="3201201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de-DE" smtClean="0"/>
              <a:t>Titelmasterformat durch Klicken bearbeiten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e Placeholder 4"/>
          <p:cNvSpPr>
            <a:spLocks noGrp="1"/>
          </p:cNvSpPr>
          <p:nvPr>
            <p:ph type="dt" sz="half" idx="10"/>
          </p:nvPr>
        </p:nvSpPr>
        <p:spPr/>
        <p:txBody>
          <a:bodyPr/>
          <a:lstStyle/>
          <a:p>
            <a:fld id="{93B10012-84A0-4A95-B40B-FE589A009323}" type="datetimeFigureOut">
              <a:rPr lang="de-DE" smtClean="0"/>
              <a:t>26.07.2019</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B42FD8B6-3602-4E67-9D65-352B429E082D}" type="slidenum">
              <a:rPr lang="de-DE" smtClean="0"/>
              <a:t>‹Nr.›</a:t>
            </a:fld>
            <a:endParaRPr lang="de-DE"/>
          </a:p>
        </p:txBody>
      </p:sp>
    </p:spTree>
    <p:extLst>
      <p:ext uri="{BB962C8B-B14F-4D97-AF65-F5344CB8AC3E}">
        <p14:creationId xmlns:p14="http://schemas.microsoft.com/office/powerpoint/2010/main" val="4134162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3B10012-84A0-4A95-B40B-FE589A009323}" type="datetimeFigureOut">
              <a:rPr lang="de-DE" smtClean="0"/>
              <a:t>26.07.2019</a:t>
            </a:fld>
            <a:endParaRPr lang="de-DE"/>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de-DE"/>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42FD8B6-3602-4E67-9D65-352B429E082D}" type="slidenum">
              <a:rPr lang="de-DE" smtClean="0"/>
              <a:t>‹Nr.›</a:t>
            </a:fld>
            <a:endParaRPr lang="de-DE"/>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303115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e-DE" dirty="0" smtClean="0"/>
              <a:t>Schulische Praxiselemente im Lehramtsstudium NRW</a:t>
            </a:r>
            <a:endParaRPr lang="de-DE" dirty="0"/>
          </a:p>
        </p:txBody>
      </p:sp>
      <p:sp>
        <p:nvSpPr>
          <p:cNvPr id="3" name="Untertitel 2"/>
          <p:cNvSpPr>
            <a:spLocks noGrp="1"/>
          </p:cNvSpPr>
          <p:nvPr>
            <p:ph type="subTitle" idx="1"/>
          </p:nvPr>
        </p:nvSpPr>
        <p:spPr/>
        <p:txBody>
          <a:bodyPr>
            <a:normAutofit lnSpcReduction="10000"/>
          </a:bodyPr>
          <a:lstStyle/>
          <a:p>
            <a:r>
              <a:rPr lang="de-DE" sz="3200" dirty="0"/>
              <a:t>	</a:t>
            </a:r>
            <a:r>
              <a:rPr lang="de-DE" sz="3200" dirty="0" smtClean="0"/>
              <a:t>					Überblick</a:t>
            </a:r>
          </a:p>
          <a:p>
            <a:endParaRPr lang="de-DE" sz="1200" dirty="0"/>
          </a:p>
          <a:p>
            <a:r>
              <a:rPr lang="de-DE" sz="1200" dirty="0" smtClean="0"/>
              <a:t>Stand: Juni 2017</a:t>
            </a:r>
            <a:endParaRPr lang="de-DE" sz="1200" dirty="0"/>
          </a:p>
        </p:txBody>
      </p:sp>
    </p:spTree>
    <p:extLst>
      <p:ext uri="{BB962C8B-B14F-4D97-AF65-F5344CB8AC3E}">
        <p14:creationId xmlns:p14="http://schemas.microsoft.com/office/powerpoint/2010/main" val="35090348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feil nach rechts 1"/>
          <p:cNvSpPr/>
          <p:nvPr/>
        </p:nvSpPr>
        <p:spPr>
          <a:xfrm>
            <a:off x="314036" y="1383926"/>
            <a:ext cx="8599304"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dirty="0" smtClean="0"/>
              <a:t>Studium</a:t>
            </a:r>
            <a:endParaRPr lang="de-DE" dirty="0"/>
          </a:p>
        </p:txBody>
      </p:sp>
      <p:sp>
        <p:nvSpPr>
          <p:cNvPr id="3" name="Pfeil nach rechts 2"/>
          <p:cNvSpPr/>
          <p:nvPr/>
        </p:nvSpPr>
        <p:spPr>
          <a:xfrm>
            <a:off x="9061620" y="1383926"/>
            <a:ext cx="248782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Vorbereitungsdienst</a:t>
            </a:r>
            <a:endParaRPr lang="de-DE" dirty="0"/>
          </a:p>
        </p:txBody>
      </p:sp>
      <p:graphicFrame>
        <p:nvGraphicFramePr>
          <p:cNvPr id="4" name="Diagramm 3"/>
          <p:cNvGraphicFramePr/>
          <p:nvPr>
            <p:extLst>
              <p:ext uri="{D42A27DB-BD31-4B8C-83A1-F6EECF244321}">
                <p14:modId xmlns:p14="http://schemas.microsoft.com/office/powerpoint/2010/main" val="3546133723"/>
              </p:ext>
            </p:extLst>
          </p:nvPr>
        </p:nvGraphicFramePr>
        <p:xfrm>
          <a:off x="74141" y="2074535"/>
          <a:ext cx="8654223" cy="20512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Eingekerbter Pfeil nach rechts 5"/>
          <p:cNvSpPr/>
          <p:nvPr/>
        </p:nvSpPr>
        <p:spPr>
          <a:xfrm>
            <a:off x="185726" y="4633438"/>
            <a:ext cx="11590638" cy="1153297"/>
          </a:xfrm>
          <a:prstGeom prst="notchedRigh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dirty="0" smtClean="0"/>
              <a:t>Portfoliodokumentation</a:t>
            </a:r>
            <a:endParaRPr lang="de-DE" dirty="0"/>
          </a:p>
        </p:txBody>
      </p:sp>
      <p:sp>
        <p:nvSpPr>
          <p:cNvPr id="7" name="Textfeld 6"/>
          <p:cNvSpPr txBox="1"/>
          <p:nvPr/>
        </p:nvSpPr>
        <p:spPr>
          <a:xfrm>
            <a:off x="2086418" y="319603"/>
            <a:ext cx="7427783"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de-DE" dirty="0" smtClean="0"/>
              <a:t>Praxiselemente der Lehrerausbildung während der universitären Ausbildung</a:t>
            </a:r>
            <a:endParaRPr lang="de-DE" dirty="0"/>
          </a:p>
        </p:txBody>
      </p:sp>
      <p:cxnSp>
        <p:nvCxnSpPr>
          <p:cNvPr id="8" name="Gerader Verbinder 7"/>
          <p:cNvCxnSpPr/>
          <p:nvPr/>
        </p:nvCxnSpPr>
        <p:spPr>
          <a:xfrm flipV="1">
            <a:off x="5246255" y="1043709"/>
            <a:ext cx="0" cy="423344"/>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hteck 8"/>
          <p:cNvSpPr/>
          <p:nvPr/>
        </p:nvSpPr>
        <p:spPr>
          <a:xfrm>
            <a:off x="1579171" y="1103745"/>
            <a:ext cx="2236198" cy="303271"/>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dirty="0" smtClean="0"/>
              <a:t>Bachelorstudiengang</a:t>
            </a:r>
            <a:endParaRPr lang="de-DE" dirty="0"/>
          </a:p>
        </p:txBody>
      </p:sp>
      <p:sp>
        <p:nvSpPr>
          <p:cNvPr id="10" name="Rechteck 9"/>
          <p:cNvSpPr/>
          <p:nvPr/>
        </p:nvSpPr>
        <p:spPr>
          <a:xfrm>
            <a:off x="5703208" y="1080655"/>
            <a:ext cx="2236198" cy="303271"/>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dirty="0" smtClean="0"/>
              <a:t>Masterstudiengang</a:t>
            </a:r>
            <a:endParaRPr lang="de-DE" dirty="0"/>
          </a:p>
        </p:txBody>
      </p:sp>
    </p:spTree>
    <p:extLst>
      <p:ext uri="{BB962C8B-B14F-4D97-AF65-F5344CB8AC3E}">
        <p14:creationId xmlns:p14="http://schemas.microsoft.com/office/powerpoint/2010/main" val="23160627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txBox="1">
            <a:spLocks/>
          </p:cNvSpPr>
          <p:nvPr/>
        </p:nvSpPr>
        <p:spPr>
          <a:xfrm>
            <a:off x="452584" y="212712"/>
            <a:ext cx="11231418" cy="603083"/>
          </a:xfrm>
          <a:prstGeom prst="rect">
            <a:avLst/>
          </a:prstGeom>
          <a:solidFill>
            <a:schemeClr val="accent5">
              <a:lumMod val="60000"/>
              <a:lumOff val="40000"/>
            </a:schemeClr>
          </a:solidFill>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600" dirty="0" smtClean="0"/>
              <a:t>Das Eignungs- und Orientierungspraktikum</a:t>
            </a:r>
            <a:endParaRPr lang="de-DE" sz="3600" dirty="0"/>
          </a:p>
        </p:txBody>
      </p:sp>
      <p:graphicFrame>
        <p:nvGraphicFramePr>
          <p:cNvPr id="3" name="Inhaltsplatzhalter 3"/>
          <p:cNvGraphicFramePr>
            <a:graphicFrameLocks/>
          </p:cNvGraphicFramePr>
          <p:nvPr>
            <p:extLst>
              <p:ext uri="{D42A27DB-BD31-4B8C-83A1-F6EECF244321}">
                <p14:modId xmlns:p14="http://schemas.microsoft.com/office/powerpoint/2010/main" val="2644268201"/>
              </p:ext>
            </p:extLst>
          </p:nvPr>
        </p:nvGraphicFramePr>
        <p:xfrm>
          <a:off x="452584" y="815795"/>
          <a:ext cx="11231418" cy="5363331"/>
        </p:xfrm>
        <a:graphic>
          <a:graphicData uri="http://schemas.openxmlformats.org/drawingml/2006/table">
            <a:tbl>
              <a:tblPr firstRow="1" bandRow="1">
                <a:tableStyleId>{5C22544A-7EE6-4342-B048-85BDC9FD1C3A}</a:tableStyleId>
              </a:tblPr>
              <a:tblGrid>
                <a:gridCol w="2257748"/>
                <a:gridCol w="2257748"/>
                <a:gridCol w="2257748"/>
                <a:gridCol w="2257748"/>
                <a:gridCol w="2200426"/>
              </a:tblGrid>
              <a:tr h="0">
                <a:tc>
                  <a:txBody>
                    <a:bodyPr/>
                    <a:lstStyle/>
                    <a:p>
                      <a:pPr algn="ctr"/>
                      <a:r>
                        <a:rPr lang="de-DE" sz="1400" dirty="0" smtClean="0"/>
                        <a:t>Ziele</a:t>
                      </a:r>
                      <a:endParaRPr lang="de-DE" sz="14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1400" dirty="0" smtClean="0"/>
                        <a:t>Zeit</a:t>
                      </a:r>
                    </a:p>
                  </a:txBody>
                  <a:tcPr anchor="ctr"/>
                </a:tc>
                <a:tc>
                  <a:txBody>
                    <a:bodyPr/>
                    <a:lstStyle/>
                    <a:p>
                      <a:pPr algn="ctr"/>
                      <a:r>
                        <a:rPr lang="de-DE" sz="1400" dirty="0" smtClean="0"/>
                        <a:t>Inhalte</a:t>
                      </a:r>
                      <a:endParaRPr lang="de-DE" sz="1400" dirty="0"/>
                    </a:p>
                  </a:txBody>
                  <a:tcPr anchor="ctr"/>
                </a:tc>
                <a:tc>
                  <a:txBody>
                    <a:bodyPr/>
                    <a:lstStyle/>
                    <a:p>
                      <a:pPr algn="ctr"/>
                      <a:r>
                        <a:rPr lang="de-DE" sz="1400" dirty="0" smtClean="0"/>
                        <a:t>Zuständigkeit</a:t>
                      </a:r>
                      <a:endParaRPr lang="de-DE" sz="1400" dirty="0"/>
                    </a:p>
                  </a:txBody>
                  <a:tcPr anchor="ctr"/>
                </a:tc>
                <a:tc>
                  <a:txBody>
                    <a:bodyPr/>
                    <a:lstStyle/>
                    <a:p>
                      <a:pPr algn="ctr"/>
                      <a:r>
                        <a:rPr lang="de-DE" sz="1400" dirty="0" smtClean="0"/>
                        <a:t>Schulleitung</a:t>
                      </a:r>
                      <a:endParaRPr lang="de-DE" sz="1400" dirty="0"/>
                    </a:p>
                  </a:txBody>
                  <a:tcPr anchor="ctr"/>
                </a:tc>
              </a:tr>
              <a:tr h="5058532">
                <a:tc>
                  <a:txBody>
                    <a:bodyPr/>
                    <a:lstStyle/>
                    <a:p>
                      <a:pPr marL="285750" indent="-285750">
                        <a:buFont typeface="Arial" panose="020B0604020202020204" pitchFamily="34" charset="0"/>
                        <a:buChar char="•"/>
                      </a:pPr>
                      <a:r>
                        <a:rPr lang="de-DE" sz="1200" baseline="0" dirty="0" smtClean="0"/>
                        <a:t>Erkundung des Arbeitsfeldes „Schule“</a:t>
                      </a:r>
                    </a:p>
                    <a:p>
                      <a:pPr marL="285750" indent="-285750">
                        <a:buFont typeface="Arial" panose="020B0604020202020204" pitchFamily="34" charset="0"/>
                        <a:buChar char="•"/>
                      </a:pPr>
                      <a:r>
                        <a:rPr lang="de-DE" sz="1200" baseline="0" dirty="0" smtClean="0"/>
                        <a:t>Reflexion der Berufsentscheidung und der persönlichen Eignung  </a:t>
                      </a:r>
                    </a:p>
                    <a:p>
                      <a:pPr marL="285750" indent="-285750">
                        <a:buFont typeface="Arial" panose="020B0604020202020204" pitchFamily="34" charset="0"/>
                        <a:buChar char="•"/>
                      </a:pPr>
                      <a:r>
                        <a:rPr lang="de-DE" sz="1200" baseline="0" dirty="0" smtClean="0"/>
                        <a:t>Kritisch-analytische Auseinandersetzung mit der Schulpraxis</a:t>
                      </a:r>
                    </a:p>
                    <a:p>
                      <a:pPr marL="285750" indent="-285750">
                        <a:buFont typeface="Arial" panose="020B0604020202020204" pitchFamily="34" charset="0"/>
                        <a:buChar char="•"/>
                      </a:pPr>
                      <a:r>
                        <a:rPr lang="de-DE" sz="1200" baseline="0" dirty="0" smtClean="0"/>
                        <a:t>Überprüfung des erworbenen theoretischen Wissens am Praxisfeld Schule</a:t>
                      </a:r>
                    </a:p>
                    <a:p>
                      <a:pPr marL="285750" indent="-285750">
                        <a:buFont typeface="Arial" panose="020B0604020202020204" pitchFamily="34" charset="0"/>
                        <a:buChar char="•"/>
                      </a:pPr>
                      <a:r>
                        <a:rPr lang="de-DE" sz="1200" baseline="0" dirty="0" smtClean="0"/>
                        <a:t>Theoriegeleitete „Erforschung“ von Schule</a:t>
                      </a:r>
                    </a:p>
                    <a:p>
                      <a:endParaRPr lang="de-DE" sz="1200" dirty="0" smtClean="0"/>
                    </a:p>
                    <a:p>
                      <a:endParaRPr lang="de-DE" sz="1200" dirty="0" smtClean="0"/>
                    </a:p>
                    <a:p>
                      <a:endParaRPr lang="de-DE" sz="1200" dirty="0" smtClean="0"/>
                    </a:p>
                    <a:p>
                      <a:r>
                        <a:rPr lang="de-DE" sz="1200" b="1" dirty="0" smtClean="0"/>
                        <a:t>Voraussetzung:</a:t>
                      </a:r>
                    </a:p>
                    <a:p>
                      <a:r>
                        <a:rPr lang="de-DE" sz="1200" dirty="0" smtClean="0"/>
                        <a:t>Es darf für das EOP keine Schule ausgewählt</a:t>
                      </a:r>
                      <a:r>
                        <a:rPr lang="de-DE" sz="1200" baseline="0" dirty="0" smtClean="0"/>
                        <a:t> werden, die die Praktikantin/der Praktikant selbst als Schülerin/Schüler besucht hat.</a:t>
                      </a:r>
                      <a:endParaRPr lang="de-DE" sz="1200" dirty="0" smtClean="0"/>
                    </a:p>
                    <a:p>
                      <a:endParaRPr lang="de-DE" sz="1200" dirty="0"/>
                    </a:p>
                  </a:txBody>
                  <a:tcPr/>
                </a:tc>
                <a:tc>
                  <a:txBody>
                    <a:bodyPr/>
                    <a:lstStyle/>
                    <a:p>
                      <a:pPr marL="285750" indent="-285750">
                        <a:buFont typeface="Arial" panose="020B0604020202020204" pitchFamily="34" charset="0"/>
                        <a:buChar char="•"/>
                      </a:pPr>
                      <a:r>
                        <a:rPr lang="de-DE" sz="1200" dirty="0" smtClean="0"/>
                        <a:t>1. Studienjahr des Bachelorstudiums</a:t>
                      </a:r>
                    </a:p>
                    <a:p>
                      <a:pPr marL="0" indent="0">
                        <a:buFont typeface="Arial" panose="020B0604020202020204" pitchFamily="34" charset="0"/>
                        <a:buNone/>
                      </a:pPr>
                      <a:r>
                        <a:rPr lang="de-DE" sz="1200" dirty="0" smtClean="0"/>
                        <a:t>Zeitumfang:</a:t>
                      </a:r>
                    </a:p>
                    <a:p>
                      <a:pPr marL="171450" indent="-171450">
                        <a:buFont typeface="Arial" panose="020B0604020202020204" pitchFamily="34" charset="0"/>
                        <a:buChar char="•"/>
                      </a:pPr>
                      <a:r>
                        <a:rPr lang="de-DE" sz="1200" dirty="0" smtClean="0"/>
                        <a:t>90 </a:t>
                      </a:r>
                      <a:r>
                        <a:rPr lang="de-DE" sz="1200" baseline="0" dirty="0" smtClean="0"/>
                        <a:t>Zeitstunden innerhalb von 5 Wochen an mindestens 25 Praktikumstagen</a:t>
                      </a:r>
                      <a:endParaRPr lang="de-DE" sz="1200" dirty="0" smtClean="0"/>
                    </a:p>
                    <a:p>
                      <a:pPr marL="0" indent="0">
                        <a:buFont typeface="Arial" panose="020B0604020202020204" pitchFamily="34" charset="0"/>
                        <a:buNone/>
                      </a:pPr>
                      <a:endParaRPr lang="de-DE" sz="1200" dirty="0"/>
                    </a:p>
                  </a:txBody>
                  <a:tcPr/>
                </a:tc>
                <a:tc>
                  <a:txBody>
                    <a:bodyPr/>
                    <a:lstStyle/>
                    <a:p>
                      <a:pPr marL="171450" indent="-171450">
                        <a:buFont typeface="Arial" panose="020B0604020202020204" pitchFamily="34" charset="0"/>
                        <a:buChar char="•"/>
                      </a:pPr>
                      <a:r>
                        <a:rPr lang="de-DE" sz="1200" dirty="0" smtClean="0"/>
                        <a:t>Systematische Beobachtung und kritisch-</a:t>
                      </a:r>
                      <a:r>
                        <a:rPr lang="de-DE" sz="1200" baseline="0" dirty="0" smtClean="0"/>
                        <a:t> analytische</a:t>
                      </a:r>
                      <a:r>
                        <a:rPr lang="de-DE" sz="1200" dirty="0" smtClean="0"/>
                        <a:t> Reflexion von Schule und Unterricht</a:t>
                      </a:r>
                    </a:p>
                    <a:p>
                      <a:pPr marL="171450" indent="-171450">
                        <a:buFont typeface="Arial" panose="020B0604020202020204" pitchFamily="34" charset="0"/>
                        <a:buChar char="•"/>
                      </a:pPr>
                      <a:r>
                        <a:rPr lang="de-DE" sz="1200" dirty="0" smtClean="0"/>
                        <a:t>Aktive Gestaltung: z.B. Förderung einzelner </a:t>
                      </a:r>
                      <a:r>
                        <a:rPr lang="de-DE" sz="1200" dirty="0" err="1" smtClean="0"/>
                        <a:t>SchülerInnen</a:t>
                      </a:r>
                      <a:r>
                        <a:rPr lang="de-DE" sz="1200" dirty="0" smtClean="0"/>
                        <a:t>, Mithilfe in Freiarbeitsphasen, bei der Entwicklung von Unterrichtsmaterialien, bei</a:t>
                      </a:r>
                      <a:r>
                        <a:rPr lang="de-DE" sz="1200" baseline="0" dirty="0" smtClean="0"/>
                        <a:t> der Gestaltung von Schulfesten</a:t>
                      </a:r>
                    </a:p>
                    <a:p>
                      <a:pPr marL="171450" indent="-171450">
                        <a:buFont typeface="Arial" panose="020B0604020202020204" pitchFamily="34" charset="0"/>
                        <a:buChar char="•"/>
                      </a:pPr>
                      <a:r>
                        <a:rPr lang="de-DE" sz="1200" baseline="0" dirty="0" smtClean="0"/>
                        <a:t>Angeleitete Durchführung eigener Unterrichtssequenzen möglich, aber nicht zwingend notwendig</a:t>
                      </a:r>
                    </a:p>
                    <a:p>
                      <a:pPr marL="171450" indent="-171450">
                        <a:buFont typeface="Arial" panose="020B0604020202020204" pitchFamily="34" charset="0"/>
                        <a:buChar char="•"/>
                      </a:pPr>
                      <a:r>
                        <a:rPr lang="de-DE" sz="1200" baseline="0" dirty="0" smtClean="0"/>
                        <a:t>Begleitseminarrahmen an der Universität (stellt konkrete Beobachtungsaufgaben)</a:t>
                      </a:r>
                    </a:p>
                    <a:p>
                      <a:pPr marL="171450" indent="-171450">
                        <a:buFont typeface="Arial" panose="020B0604020202020204" pitchFamily="34" charset="0"/>
                        <a:buChar char="•"/>
                      </a:pPr>
                      <a:r>
                        <a:rPr lang="de-DE" sz="1200" dirty="0" smtClean="0"/>
                        <a:t>Dokumentation in einem Portfolio</a:t>
                      </a:r>
                    </a:p>
                  </a:txBody>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200" b="1" dirty="0" err="1" smtClean="0"/>
                        <a:t>PraktikantInnen</a:t>
                      </a:r>
                      <a:endParaRPr lang="de-DE" sz="1200" b="1"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dirty="0" smtClean="0"/>
                        <a:t>Die Studierenden suchen selbstständig eine Praktikumsschule</a:t>
                      </a:r>
                      <a:r>
                        <a:rPr lang="de-DE" sz="1200" baseline="0" dirty="0" smtClean="0"/>
                        <a:t> entsprechend der studierten Schulform.</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sz="1200" baseline="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200" b="1" baseline="0" dirty="0" smtClean="0"/>
                        <a:t>Universität</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dirty="0" smtClean="0"/>
                        <a:t>Fakultäten für Bildungswissenschaften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dirty="0" smtClean="0"/>
                        <a:t>Praktikumsbüro der ZLB</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sz="120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200" b="1" dirty="0" smtClean="0"/>
                        <a:t>Schule </a:t>
                      </a:r>
                      <a:r>
                        <a:rPr lang="de-DE" sz="1200" b="0" dirty="0" smtClean="0"/>
                        <a:t>(</a:t>
                      </a:r>
                      <a:r>
                        <a:rPr lang="de-DE" sz="1200" b="0" dirty="0" err="1" smtClean="0"/>
                        <a:t>MentorIn</a:t>
                      </a:r>
                      <a:r>
                        <a:rPr lang="de-DE" sz="1200" b="0" dirty="0" smtClean="0"/>
                        <a:t>)</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dirty="0" smtClean="0"/>
                        <a:t>Organisation</a:t>
                      </a:r>
                      <a:r>
                        <a:rPr lang="de-DE" sz="1200" baseline="0" dirty="0" smtClean="0"/>
                        <a:t> von Unterrichtshospitationen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aseline="0" dirty="0" smtClean="0"/>
                        <a:t>Praktikumsbescheinigung (</a:t>
                      </a:r>
                      <a:r>
                        <a:rPr lang="de-DE" sz="1200" baseline="0" dirty="0" err="1" smtClean="0"/>
                        <a:t>MentorIn</a:t>
                      </a:r>
                      <a:r>
                        <a:rPr lang="de-DE" sz="1200" baseline="0" dirty="0" smtClean="0"/>
                        <a:t> oder SL)</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sz="1200" dirty="0" smtClean="0"/>
                    </a:p>
                    <a:p>
                      <a:pPr marL="171450" indent="-171450">
                        <a:buFont typeface="Arial" panose="020B0604020202020204" pitchFamily="34" charset="0"/>
                        <a:buChar char="•"/>
                      </a:pPr>
                      <a:endParaRPr lang="de-DE" sz="1200" dirty="0"/>
                    </a:p>
                  </a:txBody>
                  <a:tcPr/>
                </a:tc>
                <a:tc>
                  <a:txBody>
                    <a:bodyPr/>
                    <a:lstStyle/>
                    <a:p>
                      <a:pPr marL="285750" indent="-285750">
                        <a:buFont typeface="Arial" panose="020B0604020202020204" pitchFamily="34" charset="0"/>
                        <a:buChar char="•"/>
                      </a:pPr>
                      <a:r>
                        <a:rPr lang="de-DE" sz="1200" dirty="0" smtClean="0"/>
                        <a:t>stellt Praktikumsplatz zur Verfügung</a:t>
                      </a:r>
                    </a:p>
                    <a:p>
                      <a:pPr marL="285750" indent="-285750">
                        <a:buFont typeface="Arial" panose="020B0604020202020204" pitchFamily="34" charset="0"/>
                        <a:buChar char="•"/>
                      </a:pPr>
                      <a:r>
                        <a:rPr lang="de-DE" sz="1200" dirty="0" smtClean="0"/>
                        <a:t>beauftragt eine Lehrkraft mit der Begleitung der/des Praktikantin/en</a:t>
                      </a:r>
                    </a:p>
                    <a:p>
                      <a:pPr marL="285750" indent="-285750">
                        <a:buFont typeface="Arial" panose="020B0604020202020204" pitchFamily="34" charset="0"/>
                        <a:buChar char="•"/>
                      </a:pPr>
                      <a:r>
                        <a:rPr lang="de-DE" sz="1200" dirty="0" smtClean="0"/>
                        <a:t>stellt Schulbescheinigung aus</a:t>
                      </a:r>
                    </a:p>
                    <a:p>
                      <a:pPr marL="285750" indent="-285750">
                        <a:buFont typeface="Arial" panose="020B0604020202020204" pitchFamily="34" charset="0"/>
                        <a:buChar char="•"/>
                      </a:pPr>
                      <a:r>
                        <a:rPr lang="de-DE" sz="1200" dirty="0" smtClean="0"/>
                        <a:t>nimmt die Bescheinigungen</a:t>
                      </a:r>
                      <a:r>
                        <a:rPr lang="de-DE" sz="1200" baseline="0" dirty="0" smtClean="0"/>
                        <a:t> über die Verschwiegenheitspflicht und zu § 35 Infektionsschutzgesetz zur Kenntnis und bewahrt diese auf.</a:t>
                      </a:r>
                      <a:endParaRPr lang="de-DE" sz="1200" dirty="0" smtClean="0"/>
                    </a:p>
                  </a:txBody>
                  <a:tcPr/>
                </a:tc>
              </a:tr>
            </a:tbl>
          </a:graphicData>
        </a:graphic>
      </p:graphicFrame>
    </p:spTree>
    <p:extLst>
      <p:ext uri="{BB962C8B-B14F-4D97-AF65-F5344CB8AC3E}">
        <p14:creationId xmlns:p14="http://schemas.microsoft.com/office/powerpoint/2010/main" val="7758555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txBox="1">
            <a:spLocks/>
          </p:cNvSpPr>
          <p:nvPr/>
        </p:nvSpPr>
        <p:spPr>
          <a:xfrm>
            <a:off x="452584" y="212712"/>
            <a:ext cx="11231418" cy="603083"/>
          </a:xfrm>
          <a:prstGeom prst="rect">
            <a:avLst/>
          </a:prstGeom>
          <a:solidFill>
            <a:schemeClr val="accent5">
              <a:lumMod val="60000"/>
              <a:lumOff val="40000"/>
            </a:schemeClr>
          </a:solidFill>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600" dirty="0" smtClean="0"/>
              <a:t>Das Berufsfeldpraktikum</a:t>
            </a:r>
            <a:endParaRPr lang="de-DE" sz="3600" dirty="0"/>
          </a:p>
        </p:txBody>
      </p:sp>
      <p:graphicFrame>
        <p:nvGraphicFramePr>
          <p:cNvPr id="3" name="Inhaltsplatzhalter 3"/>
          <p:cNvGraphicFramePr>
            <a:graphicFrameLocks/>
          </p:cNvGraphicFramePr>
          <p:nvPr>
            <p:extLst>
              <p:ext uri="{D42A27DB-BD31-4B8C-83A1-F6EECF244321}">
                <p14:modId xmlns:p14="http://schemas.microsoft.com/office/powerpoint/2010/main" val="1998131666"/>
              </p:ext>
            </p:extLst>
          </p:nvPr>
        </p:nvGraphicFramePr>
        <p:xfrm>
          <a:off x="452584" y="815794"/>
          <a:ext cx="11231418" cy="5520552"/>
        </p:xfrm>
        <a:graphic>
          <a:graphicData uri="http://schemas.openxmlformats.org/drawingml/2006/table">
            <a:tbl>
              <a:tblPr firstRow="1" bandRow="1">
                <a:tableStyleId>{5C22544A-7EE6-4342-B048-85BDC9FD1C3A}</a:tableStyleId>
              </a:tblPr>
              <a:tblGrid>
                <a:gridCol w="2257748"/>
                <a:gridCol w="2257748"/>
                <a:gridCol w="2257748"/>
                <a:gridCol w="2257748"/>
                <a:gridCol w="2200426"/>
              </a:tblGrid>
              <a:tr h="308474">
                <a:tc>
                  <a:txBody>
                    <a:bodyPr/>
                    <a:lstStyle/>
                    <a:p>
                      <a:pPr algn="ctr"/>
                      <a:r>
                        <a:rPr lang="de-DE" sz="1400" dirty="0" smtClean="0"/>
                        <a:t>Ziele</a:t>
                      </a:r>
                      <a:endParaRPr lang="de-DE" sz="14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1400" dirty="0" smtClean="0"/>
                        <a:t>Zeit</a:t>
                      </a:r>
                    </a:p>
                  </a:txBody>
                  <a:tcPr anchor="ctr"/>
                </a:tc>
                <a:tc>
                  <a:txBody>
                    <a:bodyPr/>
                    <a:lstStyle/>
                    <a:p>
                      <a:pPr algn="ctr"/>
                      <a:r>
                        <a:rPr lang="de-DE" sz="1400" dirty="0" smtClean="0"/>
                        <a:t>Inhalte</a:t>
                      </a:r>
                      <a:endParaRPr lang="de-DE" sz="1400" dirty="0"/>
                    </a:p>
                  </a:txBody>
                  <a:tcPr anchor="ctr"/>
                </a:tc>
                <a:tc>
                  <a:txBody>
                    <a:bodyPr/>
                    <a:lstStyle/>
                    <a:p>
                      <a:pPr algn="ctr"/>
                      <a:r>
                        <a:rPr lang="de-DE" sz="1400" dirty="0" smtClean="0"/>
                        <a:t>Zuständigkeit</a:t>
                      </a:r>
                      <a:endParaRPr lang="de-DE" sz="1400" dirty="0"/>
                    </a:p>
                  </a:txBody>
                  <a:tcPr anchor="ctr"/>
                </a:tc>
                <a:tc>
                  <a:txBody>
                    <a:bodyPr/>
                    <a:lstStyle/>
                    <a:p>
                      <a:pPr algn="ctr"/>
                      <a:r>
                        <a:rPr lang="de-DE" sz="1400" dirty="0" smtClean="0"/>
                        <a:t>Schulleitung</a:t>
                      </a:r>
                      <a:endParaRPr lang="de-DE" sz="1400" dirty="0"/>
                    </a:p>
                  </a:txBody>
                  <a:tcPr anchor="ctr"/>
                </a:tc>
              </a:tr>
              <a:tr h="5119513">
                <a:tc>
                  <a:txBody>
                    <a:bodyPr/>
                    <a:lstStyle/>
                    <a:p>
                      <a:pPr marL="285750" indent="-285750">
                        <a:buFont typeface="Arial" panose="020B0604020202020204" pitchFamily="34" charset="0"/>
                        <a:buChar char="•"/>
                      </a:pPr>
                      <a:r>
                        <a:rPr lang="de-DE" sz="1200" baseline="0" dirty="0" smtClean="0"/>
                        <a:t>Kennenlernen schulnaher Berufsfelder</a:t>
                      </a:r>
                    </a:p>
                    <a:p>
                      <a:pPr marL="285750" indent="-285750">
                        <a:buFont typeface="Arial" panose="020B0604020202020204" pitchFamily="34" charset="0"/>
                        <a:buChar char="•"/>
                      </a:pPr>
                      <a:r>
                        <a:rPr lang="de-DE" sz="1200" baseline="0" dirty="0" smtClean="0"/>
                        <a:t>Übertragung schulpraktischen Handlungswissens auf außerschulische Kontexte</a:t>
                      </a:r>
                    </a:p>
                    <a:p>
                      <a:pPr marL="285750" indent="-285750">
                        <a:buFont typeface="Arial" panose="020B0604020202020204" pitchFamily="34" charset="0"/>
                        <a:buChar char="•"/>
                      </a:pPr>
                      <a:r>
                        <a:rPr lang="de-DE" sz="1200" baseline="0" dirty="0" smtClean="0"/>
                        <a:t>Kritisches Reflektieren des Berufswunsches sowie eigener Überzeugungen</a:t>
                      </a:r>
                    </a:p>
                    <a:p>
                      <a:pPr marL="285750" indent="-285750">
                        <a:buFont typeface="Arial" panose="020B0604020202020204" pitchFamily="34" charset="0"/>
                        <a:buChar char="•"/>
                      </a:pPr>
                      <a:r>
                        <a:rPr lang="de-DE" sz="1200" baseline="0" dirty="0" smtClean="0"/>
                        <a:t>Erkundung fachbezogener Berufsfelder</a:t>
                      </a:r>
                    </a:p>
                    <a:p>
                      <a:endParaRPr lang="de-DE" sz="1200" dirty="0" smtClean="0"/>
                    </a:p>
                    <a:p>
                      <a:endParaRPr lang="de-DE" sz="1200" dirty="0" smtClean="0"/>
                    </a:p>
                    <a:p>
                      <a:endParaRPr lang="de-DE" sz="1200" dirty="0" smtClean="0"/>
                    </a:p>
                    <a:p>
                      <a:endParaRPr lang="de-DE" sz="1200" dirty="0" smtClean="0"/>
                    </a:p>
                    <a:p>
                      <a:endParaRPr lang="de-DE" sz="1200" dirty="0"/>
                    </a:p>
                  </a:txBody>
                  <a:tcPr/>
                </a:tc>
                <a:tc>
                  <a:txBody>
                    <a:bodyPr/>
                    <a:lstStyle/>
                    <a:p>
                      <a:pPr marL="285750" indent="-285750">
                        <a:buFont typeface="Arial" panose="020B0604020202020204" pitchFamily="34" charset="0"/>
                        <a:buChar char="•"/>
                      </a:pPr>
                      <a:r>
                        <a:rPr lang="de-DE" sz="1200" dirty="0" smtClean="0"/>
                        <a:t>4./5. Semester des Bachelorstudiums</a:t>
                      </a:r>
                    </a:p>
                    <a:p>
                      <a:pPr marL="0" indent="0">
                        <a:buFont typeface="Arial" panose="020B0604020202020204" pitchFamily="34" charset="0"/>
                        <a:buNone/>
                      </a:pPr>
                      <a:r>
                        <a:rPr lang="de-DE" sz="1200" dirty="0" smtClean="0"/>
                        <a:t>Zeitumfang:</a:t>
                      </a:r>
                    </a:p>
                    <a:p>
                      <a:pPr marL="171450" indent="-171450">
                        <a:buFont typeface="Arial" panose="020B0604020202020204" pitchFamily="34" charset="0"/>
                        <a:buChar char="•"/>
                      </a:pPr>
                      <a:r>
                        <a:rPr lang="de-DE" sz="1200" dirty="0" smtClean="0"/>
                        <a:t>4 Wochen</a:t>
                      </a:r>
                    </a:p>
                    <a:p>
                      <a:pPr marL="0" indent="0">
                        <a:buFont typeface="Arial" panose="020B0604020202020204" pitchFamily="34" charset="0"/>
                        <a:buNone/>
                      </a:pPr>
                      <a:endParaRPr lang="de-DE" sz="1200" dirty="0"/>
                    </a:p>
                  </a:txBody>
                  <a:tcPr/>
                </a:tc>
                <a:tc>
                  <a:txBody>
                    <a:bodyPr/>
                    <a:lstStyle/>
                    <a:p>
                      <a:pPr marL="0" indent="0">
                        <a:buFont typeface="Arial" panose="020B0604020202020204" pitchFamily="34" charset="0"/>
                        <a:buNone/>
                      </a:pPr>
                      <a:r>
                        <a:rPr lang="de-DE" sz="1200" b="1" dirty="0" smtClean="0"/>
                        <a:t>TYP</a:t>
                      </a:r>
                      <a:r>
                        <a:rPr lang="de-DE" sz="1200" b="1" baseline="0" dirty="0" smtClean="0"/>
                        <a:t> 1:</a:t>
                      </a:r>
                    </a:p>
                    <a:p>
                      <a:pPr marL="0" indent="0">
                        <a:buFont typeface="Arial" panose="020B0604020202020204" pitchFamily="34" charset="0"/>
                        <a:buNone/>
                      </a:pPr>
                      <a:r>
                        <a:rPr lang="de-DE" sz="1200" b="1" dirty="0" smtClean="0"/>
                        <a:t>Praktikum in einem für den</a:t>
                      </a:r>
                      <a:r>
                        <a:rPr lang="de-DE" sz="1200" b="1" baseline="0" dirty="0" smtClean="0"/>
                        <a:t> Lehrberuf relevanten, außerschulischen Tätigkeitsfeld</a:t>
                      </a:r>
                    </a:p>
                    <a:p>
                      <a:pPr marL="171450" indent="-171450">
                        <a:buFont typeface="Arial" panose="020B0604020202020204" pitchFamily="34" charset="0"/>
                        <a:buChar char="•"/>
                      </a:pPr>
                      <a:r>
                        <a:rPr lang="de-DE" sz="1200" b="0" baseline="0" dirty="0" smtClean="0"/>
                        <a:t>Einblicke in Institutionen, mit denen Schulen kooperieren oder die der außerschulischen Bildung dienen (z.B. Jugendhilfen, Einrichtungen sozialer Arbeit, Vereine, etc.)</a:t>
                      </a:r>
                    </a:p>
                    <a:p>
                      <a:pPr marL="171450" indent="-171450">
                        <a:buFont typeface="Arial" panose="020B0604020202020204" pitchFamily="34" charset="0"/>
                        <a:buChar char="•"/>
                      </a:pPr>
                      <a:r>
                        <a:rPr lang="de-DE" sz="1200" b="0" baseline="0" dirty="0" smtClean="0"/>
                        <a:t>Möglichkeit der Auswahl eines Berufsfeldes, das einen Bezug zu einem der Unterrichtsfächer der/des Studierenden hat.</a:t>
                      </a:r>
                    </a:p>
                    <a:p>
                      <a:pPr marL="0" indent="0">
                        <a:buFont typeface="Arial" panose="020B0604020202020204" pitchFamily="34" charset="0"/>
                        <a:buNone/>
                      </a:pPr>
                      <a:r>
                        <a:rPr lang="de-DE" sz="1200" b="1" baseline="0" dirty="0" smtClean="0"/>
                        <a:t>TYP 2:</a:t>
                      </a:r>
                    </a:p>
                    <a:p>
                      <a:pPr marL="0" indent="0">
                        <a:buFont typeface="Arial" panose="020B0604020202020204" pitchFamily="34" charset="0"/>
                        <a:buNone/>
                      </a:pPr>
                      <a:r>
                        <a:rPr lang="de-DE" sz="1200" b="1" baseline="0" dirty="0" smtClean="0"/>
                        <a:t>Praktikum, das konkrete berufliche Perspektiven außerhalb des Schuldienstes eröffnet</a:t>
                      </a:r>
                    </a:p>
                    <a:p>
                      <a:pPr marL="171450" indent="-171450">
                        <a:buFont typeface="Arial" panose="020B0604020202020204" pitchFamily="34" charset="0"/>
                        <a:buChar char="•"/>
                      </a:pPr>
                      <a:r>
                        <a:rPr lang="de-DE" sz="1200" b="0" baseline="0" dirty="0" smtClean="0"/>
                        <a:t>Auswahl eines Berufsfeldes, das einen fachwissenschaftlichen Bezug zu einem der studierten Fächer oder einen außerschulischen, pädagogischen Arbeitsbereich abdeckt. </a:t>
                      </a:r>
                    </a:p>
                  </a:txBody>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200" b="1" dirty="0" smtClean="0"/>
                        <a:t>Hochschulen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dirty="0" smtClean="0"/>
                        <a:t>Die fachliche Verantwortung und Durchführung</a:t>
                      </a:r>
                      <a:r>
                        <a:rPr lang="de-DE" sz="1200" baseline="0" dirty="0" smtClean="0"/>
                        <a:t> liegt ausschließlich bei den Hochschulen (§12, Absatz 2, LABG)</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sz="1200" baseline="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sz="1200" dirty="0" smtClean="0"/>
                    </a:p>
                    <a:p>
                      <a:pPr marL="171450" indent="-171450">
                        <a:buFont typeface="Arial" panose="020B0604020202020204" pitchFamily="34" charset="0"/>
                        <a:buChar char="•"/>
                      </a:pPr>
                      <a:endParaRPr lang="de-DE" sz="1200" dirty="0"/>
                    </a:p>
                  </a:txBody>
                  <a:tcPr/>
                </a:tc>
                <a:tc>
                  <a:txBody>
                    <a:bodyPr/>
                    <a:lstStyle/>
                    <a:p>
                      <a:pPr marL="0" indent="0">
                        <a:buFont typeface="Arial" panose="020B0604020202020204" pitchFamily="34" charset="0"/>
                        <a:buNone/>
                      </a:pPr>
                      <a:endParaRPr lang="de-DE" sz="1200" dirty="0" smtClean="0"/>
                    </a:p>
                  </a:txBody>
                  <a:tcPr/>
                </a:tc>
              </a:tr>
            </a:tbl>
          </a:graphicData>
        </a:graphic>
      </p:graphicFrame>
    </p:spTree>
    <p:extLst>
      <p:ext uri="{BB962C8B-B14F-4D97-AF65-F5344CB8AC3E}">
        <p14:creationId xmlns:p14="http://schemas.microsoft.com/office/powerpoint/2010/main" val="30414810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txBox="1">
            <a:spLocks/>
          </p:cNvSpPr>
          <p:nvPr/>
        </p:nvSpPr>
        <p:spPr>
          <a:xfrm>
            <a:off x="498764" y="286603"/>
            <a:ext cx="11231418" cy="603083"/>
          </a:xfrm>
          <a:prstGeom prst="rect">
            <a:avLst/>
          </a:prstGeom>
          <a:solidFill>
            <a:schemeClr val="accent5">
              <a:lumMod val="60000"/>
              <a:lumOff val="40000"/>
            </a:schemeClr>
          </a:solidFill>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de-DE" sz="3600" dirty="0" smtClean="0"/>
              <a:t>Das Praxissemester</a:t>
            </a:r>
            <a:endParaRPr lang="de-DE" sz="3600" dirty="0"/>
          </a:p>
        </p:txBody>
      </p:sp>
      <p:graphicFrame>
        <p:nvGraphicFramePr>
          <p:cNvPr id="3" name="Inhaltsplatzhalter 3"/>
          <p:cNvGraphicFramePr>
            <a:graphicFrameLocks/>
          </p:cNvGraphicFramePr>
          <p:nvPr>
            <p:extLst>
              <p:ext uri="{D42A27DB-BD31-4B8C-83A1-F6EECF244321}">
                <p14:modId xmlns:p14="http://schemas.microsoft.com/office/powerpoint/2010/main" val="258326416"/>
              </p:ext>
            </p:extLst>
          </p:nvPr>
        </p:nvGraphicFramePr>
        <p:xfrm>
          <a:off x="498766" y="889686"/>
          <a:ext cx="11231418" cy="5363331"/>
        </p:xfrm>
        <a:graphic>
          <a:graphicData uri="http://schemas.openxmlformats.org/drawingml/2006/table">
            <a:tbl>
              <a:tblPr firstRow="1" bandRow="1">
                <a:tableStyleId>{5C22544A-7EE6-4342-B048-85BDC9FD1C3A}</a:tableStyleId>
              </a:tblPr>
              <a:tblGrid>
                <a:gridCol w="2257748"/>
                <a:gridCol w="2257748"/>
                <a:gridCol w="2257748"/>
                <a:gridCol w="2176790"/>
                <a:gridCol w="2281384"/>
              </a:tblGrid>
              <a:tr h="0">
                <a:tc>
                  <a:txBody>
                    <a:bodyPr/>
                    <a:lstStyle/>
                    <a:p>
                      <a:pPr algn="ctr"/>
                      <a:r>
                        <a:rPr lang="de-DE" sz="1400" dirty="0" smtClean="0"/>
                        <a:t>Ziele</a:t>
                      </a:r>
                      <a:endParaRPr lang="de-DE" sz="14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1400" dirty="0" smtClean="0"/>
                        <a:t>Zeit</a:t>
                      </a:r>
                    </a:p>
                  </a:txBody>
                  <a:tcPr anchor="ctr"/>
                </a:tc>
                <a:tc>
                  <a:txBody>
                    <a:bodyPr/>
                    <a:lstStyle/>
                    <a:p>
                      <a:pPr algn="ctr"/>
                      <a:r>
                        <a:rPr lang="de-DE" sz="1400" dirty="0" smtClean="0"/>
                        <a:t>Inhalte</a:t>
                      </a:r>
                      <a:endParaRPr lang="de-DE" sz="1400" dirty="0"/>
                    </a:p>
                  </a:txBody>
                  <a:tcPr anchor="ctr"/>
                </a:tc>
                <a:tc>
                  <a:txBody>
                    <a:bodyPr/>
                    <a:lstStyle/>
                    <a:p>
                      <a:pPr algn="ctr"/>
                      <a:r>
                        <a:rPr lang="de-DE" sz="1400" dirty="0" smtClean="0"/>
                        <a:t>Zuständigkeit</a:t>
                      </a:r>
                      <a:endParaRPr lang="de-DE" sz="1400" dirty="0"/>
                    </a:p>
                  </a:txBody>
                  <a:tcPr anchor="ctr"/>
                </a:tc>
                <a:tc>
                  <a:txBody>
                    <a:bodyPr/>
                    <a:lstStyle/>
                    <a:p>
                      <a:pPr algn="ctr"/>
                      <a:r>
                        <a:rPr lang="de-DE" sz="1400" dirty="0" smtClean="0"/>
                        <a:t>Schulleitung</a:t>
                      </a:r>
                      <a:endParaRPr lang="de-DE" sz="1400" dirty="0"/>
                    </a:p>
                  </a:txBody>
                  <a:tcPr anchor="ctr"/>
                </a:tc>
              </a:tr>
              <a:tr h="5058532">
                <a:tc>
                  <a:txBody>
                    <a:bodyPr/>
                    <a:lstStyle/>
                    <a:p>
                      <a:pPr marL="171450" indent="-171450">
                        <a:buFont typeface="Arial" panose="020B0604020202020204" pitchFamily="34" charset="0"/>
                        <a:buChar char="•"/>
                      </a:pPr>
                      <a:r>
                        <a:rPr lang="de-DE" sz="1200" dirty="0" smtClean="0"/>
                        <a:t>Impulse und Anstöße aus dem Praxisfeld Schule für nachfolgende</a:t>
                      </a:r>
                      <a:r>
                        <a:rPr lang="de-DE" sz="1200" baseline="0" dirty="0" smtClean="0"/>
                        <a:t> Studienelemente sammeln – erste Grundlagen für den Vorbereitungsdienst</a:t>
                      </a:r>
                    </a:p>
                    <a:p>
                      <a:pPr marL="171450" indent="-171450">
                        <a:buFont typeface="Arial" panose="020B0604020202020204" pitchFamily="34" charset="0"/>
                        <a:buChar char="•"/>
                      </a:pPr>
                      <a:r>
                        <a:rPr lang="de-DE" sz="1200" baseline="0" dirty="0" smtClean="0"/>
                        <a:t>Verknüpfung von theoretischem Basiswissen aus dem Studium mit schulischer Praxiserfahrung</a:t>
                      </a:r>
                    </a:p>
                    <a:p>
                      <a:pPr marL="171450" indent="-171450">
                        <a:buFont typeface="Arial" panose="020B0604020202020204" pitchFamily="34" charset="0"/>
                        <a:buChar char="•"/>
                      </a:pPr>
                      <a:r>
                        <a:rPr lang="de-DE" sz="1200" baseline="0" dirty="0" smtClean="0"/>
                        <a:t>Kritisch-konstruktive Auseinandersetzung mit für den Lehrerberuf relevanten Fragestellungen</a:t>
                      </a:r>
                    </a:p>
                    <a:p>
                      <a:pPr marL="171450" indent="-171450">
                        <a:buFont typeface="Arial" panose="020B0604020202020204" pitchFamily="34" charset="0"/>
                        <a:buChar char="•"/>
                      </a:pPr>
                      <a:endParaRPr lang="de-DE" sz="1200" dirty="0" smtClean="0"/>
                    </a:p>
                    <a:p>
                      <a:endParaRPr lang="de-DE" sz="1200" dirty="0" smtClean="0"/>
                    </a:p>
                    <a:p>
                      <a:endParaRPr lang="de-DE" sz="1200" dirty="0" smtClean="0"/>
                    </a:p>
                    <a:p>
                      <a:endParaRPr lang="de-DE" sz="1200" dirty="0" smtClean="0"/>
                    </a:p>
                    <a:p>
                      <a:endParaRPr lang="de-DE" sz="1200" dirty="0" smtClean="0"/>
                    </a:p>
                    <a:p>
                      <a:r>
                        <a:rPr lang="de-DE" sz="1200" b="1" dirty="0" smtClean="0"/>
                        <a:t>Hinweis:</a:t>
                      </a:r>
                    </a:p>
                    <a:p>
                      <a:r>
                        <a:rPr lang="de-DE" sz="1200" dirty="0" smtClean="0"/>
                        <a:t>Es soll </a:t>
                      </a:r>
                      <a:r>
                        <a:rPr lang="de-DE" sz="1200" dirty="0" err="1" smtClean="0"/>
                        <a:t>i.d.Regel</a:t>
                      </a:r>
                      <a:r>
                        <a:rPr lang="de-DE" sz="1200" dirty="0" smtClean="0"/>
                        <a:t> für das PS keine Schule ausgewählt</a:t>
                      </a:r>
                      <a:r>
                        <a:rPr lang="de-DE" sz="1200" baseline="0" dirty="0" smtClean="0"/>
                        <a:t> werden, die die/der Studierende selbst als Schülerin/Schüler besucht hat.</a:t>
                      </a:r>
                      <a:endParaRPr lang="de-DE" sz="1200" dirty="0" smtClean="0"/>
                    </a:p>
                    <a:p>
                      <a:endParaRPr lang="de-DE" sz="1200" dirty="0" smtClean="0"/>
                    </a:p>
                    <a:p>
                      <a:endParaRPr lang="de-DE" sz="1200" dirty="0" smtClean="0"/>
                    </a:p>
                  </a:txBody>
                  <a:tcPr/>
                </a:tc>
                <a:tc>
                  <a:txBody>
                    <a:bodyPr/>
                    <a:lstStyle/>
                    <a:p>
                      <a:pPr marL="285750" indent="-285750">
                        <a:buFont typeface="Arial" panose="020B0604020202020204" pitchFamily="34" charset="0"/>
                        <a:buChar char="•"/>
                      </a:pPr>
                      <a:r>
                        <a:rPr lang="de-DE" sz="1200" dirty="0" smtClean="0"/>
                        <a:t>Studierende im 2. oder 3. Mastersemester</a:t>
                      </a:r>
                    </a:p>
                    <a:p>
                      <a:pPr marL="285750" indent="-285750">
                        <a:buFont typeface="Arial" panose="020B0604020202020204" pitchFamily="34" charset="0"/>
                        <a:buChar char="•"/>
                      </a:pPr>
                      <a:r>
                        <a:rPr lang="de-DE" sz="1200" dirty="0" smtClean="0"/>
                        <a:t>Zeitumfang: 5 Monate –</a:t>
                      </a:r>
                      <a:r>
                        <a:rPr lang="de-DE" sz="1200" baseline="0" dirty="0" smtClean="0"/>
                        <a:t> orientiert sich am Schulhalbjahr (Beginn: 15.02 oder 15.09.)</a:t>
                      </a:r>
                    </a:p>
                    <a:p>
                      <a:pPr marL="171450" indent="-171450">
                        <a:buFont typeface="Arial" panose="020B0604020202020204" pitchFamily="34" charset="0"/>
                        <a:buChar char="•"/>
                      </a:pPr>
                      <a:r>
                        <a:rPr lang="de-DE" sz="1200" baseline="0" dirty="0" smtClean="0"/>
                        <a:t>Präsenz an der Schule 250 Std. an</a:t>
                      </a:r>
                    </a:p>
                    <a:p>
                      <a:pPr marL="171450" indent="-171450">
                        <a:buFont typeface="Arial" panose="020B0604020202020204" pitchFamily="34" charset="0"/>
                        <a:buChar char="•"/>
                      </a:pPr>
                      <a:r>
                        <a:rPr lang="de-DE" sz="1200" baseline="0" dirty="0" smtClean="0"/>
                        <a:t>vier Tagen (Mo-Do) in</a:t>
                      </a:r>
                    </a:p>
                    <a:p>
                      <a:pPr marL="171450" indent="-171450">
                        <a:buFont typeface="Arial" panose="020B0604020202020204" pitchFamily="34" charset="0"/>
                        <a:buChar char="•"/>
                      </a:pPr>
                      <a:r>
                        <a:rPr lang="de-DE" sz="1200" baseline="0" dirty="0" smtClean="0"/>
                        <a:t>ca. 16 Wochen (ca. 4 Std/Tag)</a:t>
                      </a:r>
                    </a:p>
                    <a:p>
                      <a:pPr marL="0" indent="0">
                        <a:buFont typeface="Arial" panose="020B0604020202020204" pitchFamily="34" charset="0"/>
                        <a:buNone/>
                      </a:pPr>
                      <a:r>
                        <a:rPr lang="de-DE" sz="1200" baseline="0" dirty="0" smtClean="0"/>
                        <a:t>→ Anwesenheit im Unterricht unter Begleitung in den Fächern (bis zu 70 </a:t>
                      </a:r>
                      <a:r>
                        <a:rPr lang="de-DE" sz="1200" baseline="0" dirty="0" err="1" smtClean="0"/>
                        <a:t>Ustd</a:t>
                      </a:r>
                      <a:r>
                        <a:rPr lang="de-DE" sz="1200" baseline="0" dirty="0" smtClean="0"/>
                        <a:t>.) + Teilnahme an außerunterrichtlichen Aktivitäten</a:t>
                      </a:r>
                    </a:p>
                    <a:p>
                      <a:pPr marL="0" indent="0">
                        <a:buFont typeface="Arial" panose="020B0604020202020204" pitchFamily="34" charset="0"/>
                        <a:buNone/>
                      </a:pPr>
                      <a:endParaRPr lang="de-DE" sz="1200" baseline="0" dirty="0" smtClean="0"/>
                    </a:p>
                    <a:p>
                      <a:pPr marL="171450" indent="-171450">
                        <a:buFont typeface="Arial" panose="020B0604020202020204" pitchFamily="34" charset="0"/>
                        <a:buChar char="•"/>
                      </a:pPr>
                      <a:r>
                        <a:rPr lang="de-DE" sz="1200" dirty="0" smtClean="0"/>
                        <a:t>Pro PSS</a:t>
                      </a:r>
                      <a:r>
                        <a:rPr lang="de-DE" sz="1200" baseline="0" dirty="0" smtClean="0"/>
                        <a:t> 2 Entlastungsstunden pro Schulhalbjahr für die Schule</a:t>
                      </a:r>
                      <a:endParaRPr lang="de-DE" sz="1200" dirty="0"/>
                    </a:p>
                  </a:txBody>
                  <a:tcPr/>
                </a:tc>
                <a:tc>
                  <a:txBody>
                    <a:bodyPr/>
                    <a:lstStyle/>
                    <a:p>
                      <a:pPr marL="171450" indent="-171450">
                        <a:buFont typeface="Arial" panose="020B0604020202020204" pitchFamily="34" charset="0"/>
                        <a:buChar char="•"/>
                      </a:pPr>
                      <a:r>
                        <a:rPr lang="de-DE" sz="1200" dirty="0" smtClean="0"/>
                        <a:t>Lernerfahrungen in den Kernhandlungsfeldern „Unterrichten und Erziehen“</a:t>
                      </a:r>
                    </a:p>
                    <a:p>
                      <a:pPr marL="171450" indent="-171450">
                        <a:buFont typeface="Arial" panose="020B0604020202020204" pitchFamily="34" charset="0"/>
                        <a:buChar char="•"/>
                      </a:pPr>
                      <a:r>
                        <a:rPr lang="de-DE" sz="1200" dirty="0" smtClean="0"/>
                        <a:t>Wahrnehmung, Reflexion, Entwicklung der eigenen Lehrerpersönlichkeit</a:t>
                      </a:r>
                    </a:p>
                    <a:p>
                      <a:pPr marL="171450" indent="-171450">
                        <a:buFont typeface="Arial" panose="020B0604020202020204" pitchFamily="34" charset="0"/>
                        <a:buChar char="•"/>
                      </a:pPr>
                      <a:r>
                        <a:rPr lang="de-DE" sz="1200" dirty="0" smtClean="0"/>
                        <a:t>Planung,</a:t>
                      </a:r>
                      <a:r>
                        <a:rPr lang="de-DE" sz="1200" baseline="0" dirty="0" smtClean="0"/>
                        <a:t> Durchführung, Auswertung erster Unterrichtsstunden</a:t>
                      </a:r>
                    </a:p>
                    <a:p>
                      <a:pPr marL="171450" indent="-171450">
                        <a:buFont typeface="Arial" panose="020B0604020202020204" pitchFamily="34" charset="0"/>
                        <a:buChar char="•"/>
                      </a:pPr>
                      <a:r>
                        <a:rPr lang="de-DE" sz="1200" b="1" baseline="0" dirty="0" smtClean="0"/>
                        <a:t>Schrittweise Heranführung an das Unterrichten</a:t>
                      </a:r>
                      <a:r>
                        <a:rPr lang="de-DE" sz="1200" baseline="0" dirty="0" smtClean="0"/>
                        <a:t>: zunächst kleinere Unterrichtssequenzen, dann 2 Unterrichtsvorhaben in beiden Fächern (12-15 Std.)</a:t>
                      </a:r>
                    </a:p>
                    <a:p>
                      <a:pPr marL="171450" indent="-171450">
                        <a:buFont typeface="Arial" panose="020B0604020202020204" pitchFamily="34" charset="0"/>
                        <a:buChar char="•"/>
                      </a:pPr>
                      <a:r>
                        <a:rPr lang="de-DE" sz="1200" b="1" baseline="0" dirty="0" smtClean="0"/>
                        <a:t>Studienprojekte</a:t>
                      </a:r>
                      <a:r>
                        <a:rPr lang="de-DE" sz="1200" baseline="0" dirty="0" smtClean="0"/>
                        <a:t>: je ein Projekt in beiden Fächern, ein Projekt in Bildungswissenschaften</a:t>
                      </a:r>
                    </a:p>
                    <a:p>
                      <a:pPr marL="171450" indent="-171450">
                        <a:buFont typeface="Arial" panose="020B0604020202020204" pitchFamily="34" charset="0"/>
                        <a:buChar char="•"/>
                      </a:pPr>
                      <a:r>
                        <a:rPr lang="de-DE" sz="1200" baseline="0" dirty="0" smtClean="0"/>
                        <a:t>Bilanz- und Perspektivgespräch</a:t>
                      </a:r>
                    </a:p>
                    <a:p>
                      <a:pPr marL="171450" indent="-171450">
                        <a:buFont typeface="Arial" panose="020B0604020202020204" pitchFamily="34" charset="0"/>
                        <a:buChar char="•"/>
                      </a:pPr>
                      <a:r>
                        <a:rPr lang="de-DE" sz="1200" baseline="0" dirty="0" smtClean="0"/>
                        <a:t>Begleitseminar am zugewiesenen </a:t>
                      </a:r>
                      <a:r>
                        <a:rPr lang="de-DE" sz="1200" baseline="0" dirty="0" err="1" smtClean="0"/>
                        <a:t>ZfsL</a:t>
                      </a:r>
                      <a:endParaRPr lang="de-DE" sz="1200" baseline="0" dirty="0" smtClean="0"/>
                    </a:p>
                    <a:p>
                      <a:pPr marL="171450" indent="-171450">
                        <a:buFont typeface="Arial" panose="020B0604020202020204" pitchFamily="34" charset="0"/>
                        <a:buChar char="•"/>
                      </a:pPr>
                      <a:r>
                        <a:rPr lang="de-DE" sz="1200" baseline="0" dirty="0" smtClean="0"/>
                        <a:t>Dokumentation in einem Portfolio</a:t>
                      </a:r>
                      <a:endParaRPr lang="de-DE"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200" b="1" dirty="0" smtClean="0"/>
                        <a:t>Universität</a:t>
                      </a:r>
                      <a:r>
                        <a:rPr lang="de-DE" sz="1200" b="1" baseline="0" dirty="0" smtClean="0"/>
                        <a:t>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aseline="0" dirty="0" smtClean="0"/>
                        <a:t>Zuweisung an die Schulen, Kontakt mit den Schulen über PVP</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aseline="0" dirty="0" smtClean="0"/>
                        <a:t>Modulabschlussprüfungen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sz="1200" baseline="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200" b="1" baseline="0" dirty="0" err="1" smtClean="0"/>
                        <a:t>ZfsL</a:t>
                      </a:r>
                      <a:endParaRPr lang="de-DE" sz="1200" b="1" baseline="0" dirty="0" smtClean="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aseline="0" dirty="0" smtClean="0"/>
                        <a:t>Begleitseminar und Unterrichtsbesuche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sz="1200" baseline="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sz="1200" b="1" baseline="0" dirty="0" smtClean="0"/>
                        <a:t>Schule</a:t>
                      </a:r>
                      <a:r>
                        <a:rPr lang="de-DE" sz="1200" baseline="0" dirty="0" smtClean="0"/>
                        <a:t> (ABB)</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aseline="0" dirty="0" smtClean="0"/>
                        <a:t>Informationsaustausch mit der Universität über PVP</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aseline="0" dirty="0" smtClean="0"/>
                        <a:t>Organisation von Unterrichtsbegleitung, Hospitationen, Konferenzen, Elterngesprächen, außerunterrichtlichen Aktivitäten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aseline="0" dirty="0" smtClean="0"/>
                        <a:t>Hilfestellung bei der Durchführung der Studienprojekte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baseline="0" dirty="0" smtClean="0"/>
                        <a:t>Durchführung des </a:t>
                      </a:r>
                      <a:r>
                        <a:rPr lang="de-DE" sz="1200" baseline="0" dirty="0" err="1" smtClean="0"/>
                        <a:t>BuP</a:t>
                      </a:r>
                      <a:r>
                        <a:rPr lang="de-DE" sz="1200" baseline="0" dirty="0" smtClean="0"/>
                        <a:t>-Gesprächs mit Vertretern des </a:t>
                      </a:r>
                      <a:r>
                        <a:rPr lang="de-DE" sz="1200" baseline="0" dirty="0" err="1" smtClean="0"/>
                        <a:t>ZfsL</a:t>
                      </a:r>
                      <a:endParaRPr lang="de-DE" sz="1200" baseline="0" dirty="0" smtClean="0"/>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sz="1200" baseline="0" dirty="0" smtClean="0"/>
                    </a:p>
                  </a:txBody>
                  <a:tcPr/>
                </a:tc>
                <a:tc>
                  <a:txBody>
                    <a:bodyPr/>
                    <a:lstStyle/>
                    <a:p>
                      <a:pPr marL="171450" indent="-171450">
                        <a:buFont typeface="Arial" panose="020B0604020202020204" pitchFamily="34" charset="0"/>
                        <a:buChar char="•"/>
                      </a:pPr>
                      <a:r>
                        <a:rPr lang="de-DE" sz="1200" dirty="0" smtClean="0"/>
                        <a:t>Beauftragung von Lehrkräften mit der schulpraktischen Ausbildung</a:t>
                      </a:r>
                    </a:p>
                    <a:p>
                      <a:pPr marL="171450" indent="-171450">
                        <a:buFont typeface="Arial" panose="020B0604020202020204" pitchFamily="34" charset="0"/>
                        <a:buChar char="•"/>
                      </a:pPr>
                      <a:r>
                        <a:rPr lang="de-DE" sz="1200" dirty="0" smtClean="0"/>
                        <a:t>Benennen der Fächer, in denen Ausbildung an der Schule möglich ist</a:t>
                      </a:r>
                    </a:p>
                    <a:p>
                      <a:pPr marL="171450" indent="-171450">
                        <a:buFont typeface="Arial" panose="020B0604020202020204" pitchFamily="34" charset="0"/>
                        <a:buChar char="•"/>
                      </a:pPr>
                      <a:r>
                        <a:rPr lang="de-DE" sz="1200" dirty="0" smtClean="0"/>
                        <a:t>Kooperation mit</a:t>
                      </a:r>
                      <a:r>
                        <a:rPr lang="de-DE" sz="1200" baseline="0" dirty="0" smtClean="0"/>
                        <a:t> der/dem Ausbildungsbeauftragten</a:t>
                      </a:r>
                    </a:p>
                    <a:p>
                      <a:pPr marL="171450" indent="-171450">
                        <a:buFont typeface="Arial" panose="020B0604020202020204" pitchFamily="34" charset="0"/>
                        <a:buChar char="•"/>
                      </a:pPr>
                      <a:r>
                        <a:rPr lang="de-DE" sz="1200" baseline="0" dirty="0" smtClean="0"/>
                        <a:t>Genehmigung der Studienprojekte</a:t>
                      </a:r>
                    </a:p>
                    <a:p>
                      <a:pPr marL="171450" indent="-171450">
                        <a:buFont typeface="Arial" panose="020B0604020202020204" pitchFamily="34" charset="0"/>
                        <a:buChar char="•"/>
                      </a:pPr>
                      <a:r>
                        <a:rPr lang="de-DE" sz="1200" dirty="0" smtClean="0"/>
                        <a:t>Kenntnisnahme und </a:t>
                      </a:r>
                      <a:r>
                        <a:rPr lang="de-DE" sz="1200" dirty="0" err="1" smtClean="0"/>
                        <a:t>Zuraktennahme</a:t>
                      </a:r>
                      <a:r>
                        <a:rPr lang="de-DE" sz="1200" dirty="0" smtClean="0"/>
                        <a:t> der</a:t>
                      </a:r>
                      <a:r>
                        <a:rPr lang="de-DE" sz="1200" baseline="0" dirty="0" smtClean="0"/>
                        <a:t> </a:t>
                      </a:r>
                      <a:r>
                        <a:rPr lang="de-DE" sz="1200" dirty="0" smtClean="0"/>
                        <a:t>Bescheinigungen</a:t>
                      </a:r>
                      <a:r>
                        <a:rPr lang="de-DE" sz="1200" baseline="0" dirty="0" smtClean="0"/>
                        <a:t> über die Verschwiegenheitspflicht und zu § 35 Infektionsschutzgesetz</a:t>
                      </a:r>
                      <a:endParaRPr lang="de-DE" sz="1200" dirty="0" smtClean="0"/>
                    </a:p>
                    <a:p>
                      <a:pPr marL="0" indent="0">
                        <a:buFont typeface="Arial" panose="020B0604020202020204" pitchFamily="34" charset="0"/>
                        <a:buNone/>
                      </a:pPr>
                      <a:endParaRPr lang="de-DE" sz="1200" baseline="0" dirty="0" smtClean="0"/>
                    </a:p>
                    <a:p>
                      <a:pPr marL="0" indent="0">
                        <a:buFont typeface="Arial" panose="020B0604020202020204" pitchFamily="34" charset="0"/>
                        <a:buNone/>
                      </a:pPr>
                      <a:endParaRPr lang="de-DE" sz="1200" baseline="0" dirty="0" smtClean="0"/>
                    </a:p>
                    <a:p>
                      <a:pPr marL="0" indent="0">
                        <a:buFont typeface="Arial" panose="020B0604020202020204" pitchFamily="34" charset="0"/>
                        <a:buNone/>
                      </a:pPr>
                      <a:r>
                        <a:rPr lang="de-DE" sz="1200" b="1" dirty="0" smtClean="0"/>
                        <a:t>Praktikumsplätze</a:t>
                      </a:r>
                      <a:r>
                        <a:rPr lang="de-DE" sz="1200" dirty="0" smtClean="0"/>
                        <a:t>:</a:t>
                      </a:r>
                    </a:p>
                    <a:p>
                      <a:pPr marL="0" indent="0">
                        <a:buFont typeface="Arial" panose="020B0604020202020204" pitchFamily="34" charset="0"/>
                        <a:buNone/>
                      </a:pPr>
                      <a:r>
                        <a:rPr lang="de-DE" sz="1200" dirty="0" smtClean="0"/>
                        <a:t>&gt; 30 Stellen</a:t>
                      </a:r>
                      <a:r>
                        <a:rPr lang="de-DE" sz="1200" baseline="0" dirty="0" smtClean="0"/>
                        <a:t> = 5 Plätze/Semester</a:t>
                      </a:r>
                    </a:p>
                    <a:p>
                      <a:pPr marL="0" indent="0">
                        <a:buFont typeface="Arial" panose="020B0604020202020204" pitchFamily="34" charset="0"/>
                        <a:buNone/>
                      </a:pPr>
                      <a:r>
                        <a:rPr lang="de-DE" sz="1200" baseline="0" dirty="0" smtClean="0"/>
                        <a:t>&gt; 15 Stellen = 4 Plätze/Semester</a:t>
                      </a:r>
                    </a:p>
                    <a:p>
                      <a:pPr marL="0" indent="0">
                        <a:buFont typeface="Arial" panose="020B0604020202020204" pitchFamily="34" charset="0"/>
                        <a:buNone/>
                      </a:pPr>
                      <a:r>
                        <a:rPr lang="de-DE" sz="1200" baseline="0" dirty="0" smtClean="0"/>
                        <a:t>&lt; 15 Stellen = 2 Plätze/ Semester</a:t>
                      </a:r>
                    </a:p>
                    <a:p>
                      <a:pPr marL="0" indent="0">
                        <a:buFont typeface="Arial" panose="020B0604020202020204" pitchFamily="34" charset="0"/>
                        <a:buNone/>
                      </a:pPr>
                      <a:endParaRPr lang="de-DE" sz="1200" dirty="0" smtClean="0"/>
                    </a:p>
                  </a:txBody>
                  <a:tcPr/>
                </a:tc>
              </a:tr>
            </a:tbl>
          </a:graphicData>
        </a:graphic>
      </p:graphicFrame>
    </p:spTree>
    <p:extLst>
      <p:ext uri="{BB962C8B-B14F-4D97-AF65-F5344CB8AC3E}">
        <p14:creationId xmlns:p14="http://schemas.microsoft.com/office/powerpoint/2010/main" val="787210663"/>
      </p:ext>
    </p:extLst>
  </p:cSld>
  <p:clrMapOvr>
    <a:masterClrMapping/>
  </p:clrMapOvr>
  <p:timing>
    <p:tnLst>
      <p:par>
        <p:cTn id="1" dur="indefinite" restart="never" nodeType="tmRoot"/>
      </p:par>
    </p:tnLst>
  </p:timing>
</p:sld>
</file>

<file path=ppt/theme/theme1.xml><?xml version="1.0" encoding="utf-8"?>
<a:theme xmlns:a="http://schemas.openxmlformats.org/drawingml/2006/main" name="Rückblick">
  <a:themeElements>
    <a:clrScheme name="Rückblick">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ückblick">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ückblic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0</TotalTime>
  <Words>693</Words>
  <Application>Microsoft Office PowerPoint</Application>
  <PresentationFormat>Breitbild</PresentationFormat>
  <Paragraphs>132</Paragraphs>
  <Slides>5</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5</vt:i4>
      </vt:variant>
    </vt:vector>
  </HeadingPairs>
  <TitlesOfParts>
    <vt:vector size="9" baseType="lpstr">
      <vt:lpstr>Arial</vt:lpstr>
      <vt:lpstr>Calibri</vt:lpstr>
      <vt:lpstr>Calibri Light</vt:lpstr>
      <vt:lpstr>Rückblick</vt:lpstr>
      <vt:lpstr>Schulische Praxiselemente im Lehramtsstudium NRW</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Lehrerausbildung NRW</dc:title>
  <dc:creator>Stefanie</dc:creator>
  <cp:lastModifiedBy>peter</cp:lastModifiedBy>
  <cp:revision>57</cp:revision>
  <cp:lastPrinted>2017-06-06T13:54:31Z</cp:lastPrinted>
  <dcterms:created xsi:type="dcterms:W3CDTF">2015-10-26T16:26:08Z</dcterms:created>
  <dcterms:modified xsi:type="dcterms:W3CDTF">2019-07-26T11:18:51Z</dcterms:modified>
</cp:coreProperties>
</file>