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trictFirstAndLastChars="0" saveSubsetFonts="1">
  <p:sldMasterIdLst>
    <p:sldMasterId id="2147483648" r:id="rId4"/>
    <p:sldMasterId id="2147483654" r:id="rId5"/>
  </p:sldMasterIdLst>
  <p:notesMasterIdLst>
    <p:notesMasterId r:id="rId29"/>
  </p:notesMasterIdLst>
  <p:handoutMasterIdLst>
    <p:handoutMasterId r:id="rId30"/>
  </p:handoutMasterIdLst>
  <p:sldIdLst>
    <p:sldId id="294" r:id="rId6"/>
    <p:sldId id="269" r:id="rId7"/>
    <p:sldId id="270" r:id="rId8"/>
    <p:sldId id="271" r:id="rId9"/>
    <p:sldId id="272" r:id="rId10"/>
    <p:sldId id="273" r:id="rId11"/>
    <p:sldId id="274" r:id="rId12"/>
    <p:sldId id="275" r:id="rId13"/>
    <p:sldId id="276" r:id="rId14"/>
    <p:sldId id="277" r:id="rId15"/>
    <p:sldId id="291" r:id="rId16"/>
    <p:sldId id="279" r:id="rId17"/>
    <p:sldId id="280" r:id="rId18"/>
    <p:sldId id="293" r:id="rId19"/>
    <p:sldId id="282" r:id="rId20"/>
    <p:sldId id="283" r:id="rId21"/>
    <p:sldId id="284" r:id="rId22"/>
    <p:sldId id="285" r:id="rId23"/>
    <p:sldId id="286" r:id="rId24"/>
    <p:sldId id="287" r:id="rId25"/>
    <p:sldId id="288" r:id="rId26"/>
    <p:sldId id="290" r:id="rId27"/>
    <p:sldId id="289" r:id="rId28"/>
  </p:sldIdLst>
  <p:sldSz cx="9144000" cy="6858000" type="screen4x3"/>
  <p:notesSz cx="6888163" cy="10017125"/>
  <p:custDataLst>
    <p:tags r:id="rId31"/>
  </p:custDataLst>
  <p:defaultTextStyle>
    <a:defPPr>
      <a:defRPr lang="de-DE"/>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or" initials="A" lastIdx="3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003264"/>
    <a:srgbClr val="79C6F3"/>
    <a:srgbClr val="336699"/>
    <a:srgbClr val="66FFCC"/>
    <a:srgbClr val="339966"/>
    <a:srgbClr val="000000"/>
    <a:srgbClr val="431F28"/>
    <a:srgbClr val="64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8870" autoAdjust="0"/>
    <p:restoredTop sz="92811" autoAdjust="0"/>
  </p:normalViewPr>
  <p:slideViewPr>
    <p:cSldViewPr>
      <p:cViewPr>
        <p:scale>
          <a:sx n="86" d="100"/>
          <a:sy n="86" d="100"/>
        </p:scale>
        <p:origin x="-1363" y="-3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595D7D-6BA3-4D00-ABF4-FF01E968822B}" type="doc">
      <dgm:prSet loTypeId="urn:microsoft.com/office/officeart/2005/8/layout/cycle5" loCatId="cycle" qsTypeId="urn:microsoft.com/office/officeart/2005/8/quickstyle/simple1" qsCatId="simple" csTypeId="urn:microsoft.com/office/officeart/2005/8/colors/accent1_2" csCatId="accent1" phldr="1"/>
      <dgm:spPr/>
      <dgm:t>
        <a:bodyPr/>
        <a:lstStyle/>
        <a:p>
          <a:endParaRPr lang="de-DE"/>
        </a:p>
      </dgm:t>
    </dgm:pt>
    <dgm:pt modelId="{46692FDB-DDB0-402E-B8A1-8ACC0B7285C9}">
      <dgm:prSet phldrT="[Text]" custT="1"/>
      <dgm:spPr/>
      <dgm:t>
        <a:bodyPr/>
        <a:lstStyle/>
        <a:p>
          <a:r>
            <a:rPr lang="de-DE" sz="1500" dirty="0" smtClean="0">
              <a:solidFill>
                <a:srgbClr val="003264"/>
              </a:solidFill>
              <a:latin typeface="Calibri" pitchFamily="34" charset="0"/>
            </a:rPr>
            <a:t>Soziale Anerken-nung (-)</a:t>
          </a:r>
          <a:endParaRPr lang="de-DE" sz="1500" dirty="0">
            <a:solidFill>
              <a:srgbClr val="003264"/>
            </a:solidFill>
            <a:latin typeface="Calibri" pitchFamily="34" charset="0"/>
          </a:endParaRPr>
        </a:p>
      </dgm:t>
    </dgm:pt>
    <dgm:pt modelId="{D0CB2A72-D936-44D2-93AB-8674DCCD0F5C}" type="parTrans" cxnId="{105E9EDF-8D23-4007-A875-063FF79179B2}">
      <dgm:prSet/>
      <dgm:spPr/>
      <dgm:t>
        <a:bodyPr/>
        <a:lstStyle/>
        <a:p>
          <a:endParaRPr lang="de-DE"/>
        </a:p>
      </dgm:t>
    </dgm:pt>
    <dgm:pt modelId="{53BDDF03-26D3-4E71-A9B1-AB82970A4EF5}" type="sibTrans" cxnId="{105E9EDF-8D23-4007-A875-063FF79179B2}">
      <dgm:prSet/>
      <dgm:spPr/>
      <dgm:t>
        <a:bodyPr/>
        <a:lstStyle/>
        <a:p>
          <a:endParaRPr lang="de-DE" sz="1500" dirty="0">
            <a:solidFill>
              <a:srgbClr val="003264"/>
            </a:solidFill>
          </a:endParaRPr>
        </a:p>
      </dgm:t>
    </dgm:pt>
    <dgm:pt modelId="{909F4EDB-ABCF-4B6A-A800-FEEC88FCF8F6}">
      <dgm:prSet phldrT="[Text]" custT="1"/>
      <dgm:spPr/>
      <dgm:t>
        <a:bodyPr/>
        <a:lstStyle/>
        <a:p>
          <a:r>
            <a:rPr lang="de-DE" sz="1500" dirty="0" smtClean="0">
              <a:solidFill>
                <a:srgbClr val="003264"/>
              </a:solidFill>
              <a:latin typeface="Calibri" pitchFamily="34" charset="0"/>
            </a:rPr>
            <a:t>Aggres-sions-rückzug (+)</a:t>
          </a:r>
          <a:endParaRPr lang="de-DE" sz="1500" dirty="0">
            <a:solidFill>
              <a:srgbClr val="003264"/>
            </a:solidFill>
            <a:latin typeface="Calibri" pitchFamily="34" charset="0"/>
          </a:endParaRPr>
        </a:p>
      </dgm:t>
    </dgm:pt>
    <dgm:pt modelId="{D5E5A48C-7588-4E5E-A160-9DE74EE129FE}" type="parTrans" cxnId="{37E7F8B6-890D-4DD0-A8AB-BC163E15DC49}">
      <dgm:prSet/>
      <dgm:spPr/>
      <dgm:t>
        <a:bodyPr/>
        <a:lstStyle/>
        <a:p>
          <a:endParaRPr lang="de-DE"/>
        </a:p>
      </dgm:t>
    </dgm:pt>
    <dgm:pt modelId="{8C45D02D-83C1-498B-A9BE-B8DCF8289117}" type="sibTrans" cxnId="{37E7F8B6-890D-4DD0-A8AB-BC163E15DC49}">
      <dgm:prSet/>
      <dgm:spPr/>
      <dgm:t>
        <a:bodyPr/>
        <a:lstStyle/>
        <a:p>
          <a:endParaRPr lang="de-DE" sz="1500" dirty="0">
            <a:solidFill>
              <a:srgbClr val="003264"/>
            </a:solidFill>
          </a:endParaRPr>
        </a:p>
      </dgm:t>
    </dgm:pt>
    <dgm:pt modelId="{ECAFB23B-CD7B-451E-B24A-36B2A839277F}">
      <dgm:prSet phldrT="[Text]" custT="1"/>
      <dgm:spPr/>
      <dgm:t>
        <a:bodyPr/>
        <a:lstStyle/>
        <a:p>
          <a:r>
            <a:rPr lang="de-DE" sz="1500" dirty="0" smtClean="0">
              <a:solidFill>
                <a:srgbClr val="003264"/>
              </a:solidFill>
              <a:latin typeface="Calibri" pitchFamily="34" charset="0"/>
            </a:rPr>
            <a:t>Anstren-gungsbe-reitschaft </a:t>
          </a:r>
        </a:p>
        <a:p>
          <a:r>
            <a:rPr lang="de-DE" sz="1500" dirty="0" smtClean="0">
              <a:solidFill>
                <a:srgbClr val="003264"/>
              </a:solidFill>
              <a:latin typeface="Calibri" pitchFamily="34" charset="0"/>
            </a:rPr>
            <a:t>(-)</a:t>
          </a:r>
          <a:endParaRPr lang="de-DE" sz="1500" dirty="0">
            <a:solidFill>
              <a:srgbClr val="003264"/>
            </a:solidFill>
            <a:latin typeface="Calibri" pitchFamily="34" charset="0"/>
          </a:endParaRPr>
        </a:p>
      </dgm:t>
    </dgm:pt>
    <dgm:pt modelId="{A9571AC2-5917-4175-8513-3C875737F3B1}" type="parTrans" cxnId="{C757366F-CDBA-49CE-BD47-35D353F40126}">
      <dgm:prSet/>
      <dgm:spPr/>
      <dgm:t>
        <a:bodyPr/>
        <a:lstStyle/>
        <a:p>
          <a:endParaRPr lang="de-DE"/>
        </a:p>
      </dgm:t>
    </dgm:pt>
    <dgm:pt modelId="{A18FCDF0-1136-4677-8B0A-0D1F9ED9E06B}" type="sibTrans" cxnId="{C757366F-CDBA-49CE-BD47-35D353F40126}">
      <dgm:prSet/>
      <dgm:spPr/>
      <dgm:t>
        <a:bodyPr/>
        <a:lstStyle/>
        <a:p>
          <a:endParaRPr lang="de-DE" sz="1500" dirty="0">
            <a:solidFill>
              <a:srgbClr val="003264"/>
            </a:solidFill>
          </a:endParaRPr>
        </a:p>
      </dgm:t>
    </dgm:pt>
    <dgm:pt modelId="{552CC70F-4CF7-4223-AC40-D55F6222B519}">
      <dgm:prSet phldrT="[Text]" custT="1"/>
      <dgm:spPr/>
      <dgm:t>
        <a:bodyPr/>
        <a:lstStyle/>
        <a:p>
          <a:r>
            <a:rPr lang="de-DE" sz="1500" dirty="0" smtClean="0">
              <a:solidFill>
                <a:srgbClr val="003264"/>
              </a:solidFill>
              <a:latin typeface="Calibri" pitchFamily="34" charset="0"/>
            </a:rPr>
            <a:t>Erfolgszu-versicht (-)</a:t>
          </a:r>
          <a:endParaRPr lang="de-DE" sz="1500" dirty="0">
            <a:solidFill>
              <a:srgbClr val="003264"/>
            </a:solidFill>
            <a:latin typeface="Calibri" pitchFamily="34" charset="0"/>
          </a:endParaRPr>
        </a:p>
      </dgm:t>
    </dgm:pt>
    <dgm:pt modelId="{1034B1E6-FD06-4210-A0BE-CDBA88FC3C8A}" type="parTrans" cxnId="{73B651DF-9174-4688-A4C0-A2DDC20A8047}">
      <dgm:prSet/>
      <dgm:spPr/>
      <dgm:t>
        <a:bodyPr/>
        <a:lstStyle/>
        <a:p>
          <a:endParaRPr lang="de-DE"/>
        </a:p>
      </dgm:t>
    </dgm:pt>
    <dgm:pt modelId="{C0D110CC-BC0C-40C1-8849-3F30B14810D1}" type="sibTrans" cxnId="{73B651DF-9174-4688-A4C0-A2DDC20A8047}">
      <dgm:prSet/>
      <dgm:spPr/>
      <dgm:t>
        <a:bodyPr/>
        <a:lstStyle/>
        <a:p>
          <a:endParaRPr lang="de-DE" sz="1500" dirty="0">
            <a:solidFill>
              <a:srgbClr val="003264"/>
            </a:solidFill>
          </a:endParaRPr>
        </a:p>
      </dgm:t>
    </dgm:pt>
    <dgm:pt modelId="{687F50F9-0455-4941-B651-5A71600A46FA}">
      <dgm:prSet phldrT="[Text]" custT="1"/>
      <dgm:spPr/>
      <dgm:t>
        <a:bodyPr/>
        <a:lstStyle/>
        <a:p>
          <a:r>
            <a:rPr lang="de-DE" sz="1500" dirty="0" smtClean="0">
              <a:solidFill>
                <a:srgbClr val="003264"/>
              </a:solidFill>
              <a:latin typeface="Calibri" pitchFamily="34" charset="0"/>
            </a:rPr>
            <a:t>Misserfolg</a:t>
          </a:r>
          <a:endParaRPr lang="de-DE" sz="1500" dirty="0">
            <a:solidFill>
              <a:srgbClr val="003264"/>
            </a:solidFill>
            <a:latin typeface="Calibri" pitchFamily="34" charset="0"/>
          </a:endParaRPr>
        </a:p>
      </dgm:t>
    </dgm:pt>
    <dgm:pt modelId="{CD823848-B631-4DFE-A6D0-C059BC9FCCEF}" type="parTrans" cxnId="{8626B716-F3BD-46ED-A366-01FF389EC027}">
      <dgm:prSet/>
      <dgm:spPr/>
      <dgm:t>
        <a:bodyPr/>
        <a:lstStyle/>
        <a:p>
          <a:endParaRPr lang="de-DE"/>
        </a:p>
      </dgm:t>
    </dgm:pt>
    <dgm:pt modelId="{A3C8FAC8-94EC-41C1-9353-CB5C94CA4B6F}" type="sibTrans" cxnId="{8626B716-F3BD-46ED-A366-01FF389EC027}">
      <dgm:prSet/>
      <dgm:spPr/>
      <dgm:t>
        <a:bodyPr/>
        <a:lstStyle/>
        <a:p>
          <a:endParaRPr lang="de-DE" sz="1500" dirty="0">
            <a:solidFill>
              <a:srgbClr val="003264"/>
            </a:solidFill>
          </a:endParaRPr>
        </a:p>
      </dgm:t>
    </dgm:pt>
    <dgm:pt modelId="{31F198AE-2B78-4A8A-B165-988A9B398220}">
      <dgm:prSet phldrT="[Text]" custT="1"/>
      <dgm:spPr/>
      <dgm:t>
        <a:bodyPr/>
        <a:lstStyle/>
        <a:p>
          <a:r>
            <a:rPr lang="de-DE" sz="1500" dirty="0" smtClean="0">
              <a:solidFill>
                <a:srgbClr val="003264"/>
              </a:solidFill>
              <a:latin typeface="Calibri" pitchFamily="34" charset="0"/>
            </a:rPr>
            <a:t>Über-/ Unter-forderung</a:t>
          </a:r>
          <a:endParaRPr lang="de-DE" sz="1500" dirty="0">
            <a:solidFill>
              <a:srgbClr val="003264"/>
            </a:solidFill>
            <a:latin typeface="Calibri" pitchFamily="34" charset="0"/>
          </a:endParaRPr>
        </a:p>
      </dgm:t>
    </dgm:pt>
    <dgm:pt modelId="{A8CD03F9-0660-4EBA-8A35-5E87645F94C6}" type="parTrans" cxnId="{442D5CE7-F94C-4BD0-8C54-4957FC531D6C}">
      <dgm:prSet/>
      <dgm:spPr/>
      <dgm:t>
        <a:bodyPr/>
        <a:lstStyle/>
        <a:p>
          <a:endParaRPr lang="de-DE"/>
        </a:p>
      </dgm:t>
    </dgm:pt>
    <dgm:pt modelId="{9B999D35-A656-4036-85D3-E6EEE1FE11CD}" type="sibTrans" cxnId="{442D5CE7-F94C-4BD0-8C54-4957FC531D6C}">
      <dgm:prSet/>
      <dgm:spPr/>
      <dgm:t>
        <a:bodyPr/>
        <a:lstStyle/>
        <a:p>
          <a:endParaRPr lang="de-DE" sz="1500" dirty="0">
            <a:solidFill>
              <a:srgbClr val="003264"/>
            </a:solidFill>
          </a:endParaRPr>
        </a:p>
      </dgm:t>
    </dgm:pt>
    <dgm:pt modelId="{8D7508D0-6BBA-49C1-90D7-B88A9EE34F09}">
      <dgm:prSet phldrT="[Text]" custT="1"/>
      <dgm:spPr/>
      <dgm:t>
        <a:bodyPr/>
        <a:lstStyle/>
        <a:p>
          <a:r>
            <a:rPr lang="de-DE" sz="1500" dirty="0" smtClean="0">
              <a:solidFill>
                <a:srgbClr val="003264"/>
              </a:solidFill>
              <a:latin typeface="Calibri" pitchFamily="34" charset="0"/>
            </a:rPr>
            <a:t>Keine individuelle Passung</a:t>
          </a:r>
          <a:endParaRPr lang="de-DE" sz="1500" dirty="0">
            <a:solidFill>
              <a:srgbClr val="003264"/>
            </a:solidFill>
            <a:latin typeface="Calibri" pitchFamily="34" charset="0"/>
          </a:endParaRPr>
        </a:p>
      </dgm:t>
    </dgm:pt>
    <dgm:pt modelId="{FDE117B6-7B1B-4931-8282-59944D3FC8E2}" type="parTrans" cxnId="{CDB4EFC8-A98F-42A6-91BE-B4822DB1DC57}">
      <dgm:prSet/>
      <dgm:spPr/>
      <dgm:t>
        <a:bodyPr/>
        <a:lstStyle/>
        <a:p>
          <a:endParaRPr lang="de-DE"/>
        </a:p>
      </dgm:t>
    </dgm:pt>
    <dgm:pt modelId="{20BEAB91-5EC4-434F-B8DE-523118DEFD95}" type="sibTrans" cxnId="{CDB4EFC8-A98F-42A6-91BE-B4822DB1DC57}">
      <dgm:prSet/>
      <dgm:spPr/>
      <dgm:t>
        <a:bodyPr/>
        <a:lstStyle/>
        <a:p>
          <a:endParaRPr lang="de-DE" sz="1500" dirty="0">
            <a:solidFill>
              <a:srgbClr val="003264"/>
            </a:solidFill>
          </a:endParaRPr>
        </a:p>
      </dgm:t>
    </dgm:pt>
    <dgm:pt modelId="{0BEDEFEE-1586-49CB-9F93-B6D9FC1DF963}">
      <dgm:prSet phldrT="[Text]" custT="1"/>
      <dgm:spPr/>
      <dgm:t>
        <a:bodyPr/>
        <a:lstStyle/>
        <a:p>
          <a:r>
            <a:rPr lang="de-DE" sz="1500" dirty="0" smtClean="0">
              <a:solidFill>
                <a:srgbClr val="003264"/>
              </a:solidFill>
              <a:latin typeface="Calibri" pitchFamily="34" charset="0"/>
            </a:rPr>
            <a:t>Lernge-legen-heiten (-)</a:t>
          </a:r>
          <a:endParaRPr lang="de-DE" sz="1500" dirty="0">
            <a:solidFill>
              <a:srgbClr val="003264"/>
            </a:solidFill>
            <a:latin typeface="Calibri" pitchFamily="34" charset="0"/>
          </a:endParaRPr>
        </a:p>
      </dgm:t>
    </dgm:pt>
    <dgm:pt modelId="{41674C07-110C-4230-B1C5-E260EFCC94BC}" type="parTrans" cxnId="{4A1CEBEF-E8F5-4CB9-BCE6-157BCFA87B7D}">
      <dgm:prSet/>
      <dgm:spPr/>
      <dgm:t>
        <a:bodyPr/>
        <a:lstStyle/>
        <a:p>
          <a:endParaRPr lang="de-DE"/>
        </a:p>
      </dgm:t>
    </dgm:pt>
    <dgm:pt modelId="{35E5944A-3288-4F9D-9CB7-BBEFD6964B86}" type="sibTrans" cxnId="{4A1CEBEF-E8F5-4CB9-BCE6-157BCFA87B7D}">
      <dgm:prSet/>
      <dgm:spPr/>
      <dgm:t>
        <a:bodyPr/>
        <a:lstStyle/>
        <a:p>
          <a:endParaRPr lang="de-DE" sz="1500" dirty="0">
            <a:solidFill>
              <a:srgbClr val="003264"/>
            </a:solidFill>
          </a:endParaRPr>
        </a:p>
      </dgm:t>
    </dgm:pt>
    <dgm:pt modelId="{C67BBD71-83F5-45A0-B5F4-644A3C586198}" type="pres">
      <dgm:prSet presAssocID="{26595D7D-6BA3-4D00-ABF4-FF01E968822B}" presName="cycle" presStyleCnt="0">
        <dgm:presLayoutVars>
          <dgm:dir/>
          <dgm:resizeHandles val="exact"/>
        </dgm:presLayoutVars>
      </dgm:prSet>
      <dgm:spPr/>
      <dgm:t>
        <a:bodyPr/>
        <a:lstStyle/>
        <a:p>
          <a:endParaRPr lang="de-DE"/>
        </a:p>
      </dgm:t>
    </dgm:pt>
    <dgm:pt modelId="{FB4677A3-93D5-4069-9F50-0FF88483BF34}" type="pres">
      <dgm:prSet presAssocID="{8D7508D0-6BBA-49C1-90D7-B88A9EE34F09}" presName="node" presStyleLbl="node1" presStyleIdx="0" presStyleCnt="8" custScaleX="136141" custScaleY="214583">
        <dgm:presLayoutVars>
          <dgm:bulletEnabled val="1"/>
        </dgm:presLayoutVars>
      </dgm:prSet>
      <dgm:spPr/>
      <dgm:t>
        <a:bodyPr/>
        <a:lstStyle/>
        <a:p>
          <a:endParaRPr lang="de-DE"/>
        </a:p>
      </dgm:t>
    </dgm:pt>
    <dgm:pt modelId="{62894BA7-1433-4D1F-A280-B3C9092DF7F9}" type="pres">
      <dgm:prSet presAssocID="{8D7508D0-6BBA-49C1-90D7-B88A9EE34F09}" presName="spNode" presStyleCnt="0"/>
      <dgm:spPr/>
    </dgm:pt>
    <dgm:pt modelId="{9CA0FCE1-2873-4A0E-B638-DC222D1DC921}" type="pres">
      <dgm:prSet presAssocID="{20BEAB91-5EC4-434F-B8DE-523118DEFD95}" presName="sibTrans" presStyleLbl="sibTrans1D1" presStyleIdx="0" presStyleCnt="8"/>
      <dgm:spPr/>
      <dgm:t>
        <a:bodyPr/>
        <a:lstStyle/>
        <a:p>
          <a:endParaRPr lang="de-DE"/>
        </a:p>
      </dgm:t>
    </dgm:pt>
    <dgm:pt modelId="{92332D8D-4259-4F21-A6D9-84D6F3F878F7}" type="pres">
      <dgm:prSet presAssocID="{31F198AE-2B78-4A8A-B165-988A9B398220}" presName="node" presStyleLbl="node1" presStyleIdx="1" presStyleCnt="8" custScaleX="136141" custScaleY="222771">
        <dgm:presLayoutVars>
          <dgm:bulletEnabled val="1"/>
        </dgm:presLayoutVars>
      </dgm:prSet>
      <dgm:spPr/>
      <dgm:t>
        <a:bodyPr/>
        <a:lstStyle/>
        <a:p>
          <a:endParaRPr lang="de-DE"/>
        </a:p>
      </dgm:t>
    </dgm:pt>
    <dgm:pt modelId="{618040F6-A1F5-48A5-8FD2-7360CB673548}" type="pres">
      <dgm:prSet presAssocID="{31F198AE-2B78-4A8A-B165-988A9B398220}" presName="spNode" presStyleCnt="0"/>
      <dgm:spPr/>
    </dgm:pt>
    <dgm:pt modelId="{78A84D5E-E90E-4D83-8EFA-83A58F383CF9}" type="pres">
      <dgm:prSet presAssocID="{9B999D35-A656-4036-85D3-E6EEE1FE11CD}" presName="sibTrans" presStyleLbl="sibTrans1D1" presStyleIdx="1" presStyleCnt="8"/>
      <dgm:spPr/>
      <dgm:t>
        <a:bodyPr/>
        <a:lstStyle/>
        <a:p>
          <a:endParaRPr lang="de-DE"/>
        </a:p>
      </dgm:t>
    </dgm:pt>
    <dgm:pt modelId="{6E51F8E9-5008-4CD6-BA2A-1212362B3587}" type="pres">
      <dgm:prSet presAssocID="{687F50F9-0455-4941-B651-5A71600A46FA}" presName="node" presStyleLbl="node1" presStyleIdx="2" presStyleCnt="8" custScaleX="136141" custScaleY="224558">
        <dgm:presLayoutVars>
          <dgm:bulletEnabled val="1"/>
        </dgm:presLayoutVars>
      </dgm:prSet>
      <dgm:spPr/>
      <dgm:t>
        <a:bodyPr/>
        <a:lstStyle/>
        <a:p>
          <a:endParaRPr lang="de-DE"/>
        </a:p>
      </dgm:t>
    </dgm:pt>
    <dgm:pt modelId="{1618B5C4-D2BD-4C92-AB42-9FF7DE54BA4B}" type="pres">
      <dgm:prSet presAssocID="{687F50F9-0455-4941-B651-5A71600A46FA}" presName="spNode" presStyleCnt="0"/>
      <dgm:spPr/>
    </dgm:pt>
    <dgm:pt modelId="{6C262683-9ADF-4017-9FDC-91EBB1727929}" type="pres">
      <dgm:prSet presAssocID="{A3C8FAC8-94EC-41C1-9353-CB5C94CA4B6F}" presName="sibTrans" presStyleLbl="sibTrans1D1" presStyleIdx="2" presStyleCnt="8"/>
      <dgm:spPr/>
      <dgm:t>
        <a:bodyPr/>
        <a:lstStyle/>
        <a:p>
          <a:endParaRPr lang="de-DE"/>
        </a:p>
      </dgm:t>
    </dgm:pt>
    <dgm:pt modelId="{A8B61581-5471-47B3-B0A3-CF56FE1E11F0}" type="pres">
      <dgm:prSet presAssocID="{552CC70F-4CF7-4223-AC40-D55F6222B519}" presName="node" presStyleLbl="node1" presStyleIdx="3" presStyleCnt="8" custScaleX="136141" custScaleY="213042">
        <dgm:presLayoutVars>
          <dgm:bulletEnabled val="1"/>
        </dgm:presLayoutVars>
      </dgm:prSet>
      <dgm:spPr/>
      <dgm:t>
        <a:bodyPr/>
        <a:lstStyle/>
        <a:p>
          <a:endParaRPr lang="de-DE"/>
        </a:p>
      </dgm:t>
    </dgm:pt>
    <dgm:pt modelId="{5FB5EEFD-6C69-48B8-8039-27F8C373B7F9}" type="pres">
      <dgm:prSet presAssocID="{552CC70F-4CF7-4223-AC40-D55F6222B519}" presName="spNode" presStyleCnt="0"/>
      <dgm:spPr/>
    </dgm:pt>
    <dgm:pt modelId="{1AE1F65E-4583-4CAD-BBA4-F658D173B370}" type="pres">
      <dgm:prSet presAssocID="{C0D110CC-BC0C-40C1-8849-3F30B14810D1}" presName="sibTrans" presStyleLbl="sibTrans1D1" presStyleIdx="3" presStyleCnt="8"/>
      <dgm:spPr/>
      <dgm:t>
        <a:bodyPr/>
        <a:lstStyle/>
        <a:p>
          <a:endParaRPr lang="de-DE"/>
        </a:p>
      </dgm:t>
    </dgm:pt>
    <dgm:pt modelId="{7764F5A0-0238-4717-8713-CB3358BBEF0A}" type="pres">
      <dgm:prSet presAssocID="{ECAFB23B-CD7B-451E-B24A-36B2A839277F}" presName="node" presStyleLbl="node1" presStyleIdx="4" presStyleCnt="8" custScaleX="136141" custScaleY="207778">
        <dgm:presLayoutVars>
          <dgm:bulletEnabled val="1"/>
        </dgm:presLayoutVars>
      </dgm:prSet>
      <dgm:spPr/>
      <dgm:t>
        <a:bodyPr/>
        <a:lstStyle/>
        <a:p>
          <a:endParaRPr lang="de-DE"/>
        </a:p>
      </dgm:t>
    </dgm:pt>
    <dgm:pt modelId="{E6BE49D6-72B5-4A88-AE5C-D37102733729}" type="pres">
      <dgm:prSet presAssocID="{ECAFB23B-CD7B-451E-B24A-36B2A839277F}" presName="spNode" presStyleCnt="0"/>
      <dgm:spPr/>
    </dgm:pt>
    <dgm:pt modelId="{CB030136-CD91-4365-9F26-2294B3D65984}" type="pres">
      <dgm:prSet presAssocID="{A18FCDF0-1136-4677-8B0A-0D1F9ED9E06B}" presName="sibTrans" presStyleLbl="sibTrans1D1" presStyleIdx="4" presStyleCnt="8"/>
      <dgm:spPr/>
      <dgm:t>
        <a:bodyPr/>
        <a:lstStyle/>
        <a:p>
          <a:endParaRPr lang="de-DE"/>
        </a:p>
      </dgm:t>
    </dgm:pt>
    <dgm:pt modelId="{8F7C7346-26E2-4C45-A39C-E449E4360601}" type="pres">
      <dgm:prSet presAssocID="{46692FDB-DDB0-402E-B8A1-8ACC0B7285C9}" presName="node" presStyleLbl="node1" presStyleIdx="5" presStyleCnt="8" custScaleX="136141" custScaleY="215674">
        <dgm:presLayoutVars>
          <dgm:bulletEnabled val="1"/>
        </dgm:presLayoutVars>
      </dgm:prSet>
      <dgm:spPr/>
      <dgm:t>
        <a:bodyPr/>
        <a:lstStyle/>
        <a:p>
          <a:endParaRPr lang="de-DE"/>
        </a:p>
      </dgm:t>
    </dgm:pt>
    <dgm:pt modelId="{CF6E3A11-B8E9-4D2A-9163-1003F93DF9AE}" type="pres">
      <dgm:prSet presAssocID="{46692FDB-DDB0-402E-B8A1-8ACC0B7285C9}" presName="spNode" presStyleCnt="0"/>
      <dgm:spPr/>
    </dgm:pt>
    <dgm:pt modelId="{A685A0BA-E0E6-4683-9B76-CD549145853F}" type="pres">
      <dgm:prSet presAssocID="{53BDDF03-26D3-4E71-A9B1-AB82970A4EF5}" presName="sibTrans" presStyleLbl="sibTrans1D1" presStyleIdx="5" presStyleCnt="8"/>
      <dgm:spPr/>
      <dgm:t>
        <a:bodyPr/>
        <a:lstStyle/>
        <a:p>
          <a:endParaRPr lang="de-DE"/>
        </a:p>
      </dgm:t>
    </dgm:pt>
    <dgm:pt modelId="{238D02C5-3C88-4ACA-80EF-FCBDA061AAD4}" type="pres">
      <dgm:prSet presAssocID="{909F4EDB-ABCF-4B6A-A800-FEEC88FCF8F6}" presName="node" presStyleLbl="node1" presStyleIdx="6" presStyleCnt="8" custScaleX="136141" custScaleY="216172">
        <dgm:presLayoutVars>
          <dgm:bulletEnabled val="1"/>
        </dgm:presLayoutVars>
      </dgm:prSet>
      <dgm:spPr/>
      <dgm:t>
        <a:bodyPr/>
        <a:lstStyle/>
        <a:p>
          <a:endParaRPr lang="de-DE"/>
        </a:p>
      </dgm:t>
    </dgm:pt>
    <dgm:pt modelId="{8A35895C-C0EF-4AA2-A3DA-3FDCE297B068}" type="pres">
      <dgm:prSet presAssocID="{909F4EDB-ABCF-4B6A-A800-FEEC88FCF8F6}" presName="spNode" presStyleCnt="0"/>
      <dgm:spPr/>
    </dgm:pt>
    <dgm:pt modelId="{D957A0A5-6E38-4869-B473-57E159247C8B}" type="pres">
      <dgm:prSet presAssocID="{8C45D02D-83C1-498B-A9BE-B8DCF8289117}" presName="sibTrans" presStyleLbl="sibTrans1D1" presStyleIdx="6" presStyleCnt="8"/>
      <dgm:spPr/>
      <dgm:t>
        <a:bodyPr/>
        <a:lstStyle/>
        <a:p>
          <a:endParaRPr lang="de-DE"/>
        </a:p>
      </dgm:t>
    </dgm:pt>
    <dgm:pt modelId="{66F2417C-0C75-4531-8D59-E96E76FABB9B}" type="pres">
      <dgm:prSet presAssocID="{0BEDEFEE-1586-49CB-9F93-B6D9FC1DF963}" presName="node" presStyleLbl="node1" presStyleIdx="7" presStyleCnt="8" custScaleX="136141" custScaleY="217251">
        <dgm:presLayoutVars>
          <dgm:bulletEnabled val="1"/>
        </dgm:presLayoutVars>
      </dgm:prSet>
      <dgm:spPr/>
      <dgm:t>
        <a:bodyPr/>
        <a:lstStyle/>
        <a:p>
          <a:endParaRPr lang="de-DE"/>
        </a:p>
      </dgm:t>
    </dgm:pt>
    <dgm:pt modelId="{72FCC9D8-9E4C-4C12-80AA-026E4478B402}" type="pres">
      <dgm:prSet presAssocID="{0BEDEFEE-1586-49CB-9F93-B6D9FC1DF963}" presName="spNode" presStyleCnt="0"/>
      <dgm:spPr/>
    </dgm:pt>
    <dgm:pt modelId="{6ACE587F-8425-4691-9539-5D9B57C8386C}" type="pres">
      <dgm:prSet presAssocID="{35E5944A-3288-4F9D-9CB7-BBEFD6964B86}" presName="sibTrans" presStyleLbl="sibTrans1D1" presStyleIdx="7" presStyleCnt="8"/>
      <dgm:spPr/>
      <dgm:t>
        <a:bodyPr/>
        <a:lstStyle/>
        <a:p>
          <a:endParaRPr lang="de-DE"/>
        </a:p>
      </dgm:t>
    </dgm:pt>
  </dgm:ptLst>
  <dgm:cxnLst>
    <dgm:cxn modelId="{53A538F8-6583-4658-8750-336DF4CD5889}" type="presOf" srcId="{46692FDB-DDB0-402E-B8A1-8ACC0B7285C9}" destId="{8F7C7346-26E2-4C45-A39C-E449E4360601}" srcOrd="0" destOrd="0" presId="urn:microsoft.com/office/officeart/2005/8/layout/cycle5"/>
    <dgm:cxn modelId="{FE86F414-8D72-4753-8B93-B7963A4931EC}" type="presOf" srcId="{8C45D02D-83C1-498B-A9BE-B8DCF8289117}" destId="{D957A0A5-6E38-4869-B473-57E159247C8B}" srcOrd="0" destOrd="0" presId="urn:microsoft.com/office/officeart/2005/8/layout/cycle5"/>
    <dgm:cxn modelId="{8626B716-F3BD-46ED-A366-01FF389EC027}" srcId="{26595D7D-6BA3-4D00-ABF4-FF01E968822B}" destId="{687F50F9-0455-4941-B651-5A71600A46FA}" srcOrd="2" destOrd="0" parTransId="{CD823848-B631-4DFE-A6D0-C059BC9FCCEF}" sibTransId="{A3C8FAC8-94EC-41C1-9353-CB5C94CA4B6F}"/>
    <dgm:cxn modelId="{4A1CEBEF-E8F5-4CB9-BCE6-157BCFA87B7D}" srcId="{26595D7D-6BA3-4D00-ABF4-FF01E968822B}" destId="{0BEDEFEE-1586-49CB-9F93-B6D9FC1DF963}" srcOrd="7" destOrd="0" parTransId="{41674C07-110C-4230-B1C5-E260EFCC94BC}" sibTransId="{35E5944A-3288-4F9D-9CB7-BBEFD6964B86}"/>
    <dgm:cxn modelId="{3E8CB78C-FE95-4ED5-8CD4-DC0CDCD5A431}" type="presOf" srcId="{53BDDF03-26D3-4E71-A9B1-AB82970A4EF5}" destId="{A685A0BA-E0E6-4683-9B76-CD549145853F}" srcOrd="0" destOrd="0" presId="urn:microsoft.com/office/officeart/2005/8/layout/cycle5"/>
    <dgm:cxn modelId="{442D5CE7-F94C-4BD0-8C54-4957FC531D6C}" srcId="{26595D7D-6BA3-4D00-ABF4-FF01E968822B}" destId="{31F198AE-2B78-4A8A-B165-988A9B398220}" srcOrd="1" destOrd="0" parTransId="{A8CD03F9-0660-4EBA-8A35-5E87645F94C6}" sibTransId="{9B999D35-A656-4036-85D3-E6EEE1FE11CD}"/>
    <dgm:cxn modelId="{37E7F8B6-890D-4DD0-A8AB-BC163E15DC49}" srcId="{26595D7D-6BA3-4D00-ABF4-FF01E968822B}" destId="{909F4EDB-ABCF-4B6A-A800-FEEC88FCF8F6}" srcOrd="6" destOrd="0" parTransId="{D5E5A48C-7588-4E5E-A160-9DE74EE129FE}" sibTransId="{8C45D02D-83C1-498B-A9BE-B8DCF8289117}"/>
    <dgm:cxn modelId="{AECDC253-5605-447D-B8F7-DCDAD662F23C}" type="presOf" srcId="{552CC70F-4CF7-4223-AC40-D55F6222B519}" destId="{A8B61581-5471-47B3-B0A3-CF56FE1E11F0}" srcOrd="0" destOrd="0" presId="urn:microsoft.com/office/officeart/2005/8/layout/cycle5"/>
    <dgm:cxn modelId="{8878BE58-D9DF-4A35-BBF6-A4EF92887347}" type="presOf" srcId="{26595D7D-6BA3-4D00-ABF4-FF01E968822B}" destId="{C67BBD71-83F5-45A0-B5F4-644A3C586198}" srcOrd="0" destOrd="0" presId="urn:microsoft.com/office/officeart/2005/8/layout/cycle5"/>
    <dgm:cxn modelId="{C757366F-CDBA-49CE-BD47-35D353F40126}" srcId="{26595D7D-6BA3-4D00-ABF4-FF01E968822B}" destId="{ECAFB23B-CD7B-451E-B24A-36B2A839277F}" srcOrd="4" destOrd="0" parTransId="{A9571AC2-5917-4175-8513-3C875737F3B1}" sibTransId="{A18FCDF0-1136-4677-8B0A-0D1F9ED9E06B}"/>
    <dgm:cxn modelId="{9B5348C9-E5BE-4AB5-8ED8-E76762E9989A}" type="presOf" srcId="{8D7508D0-6BBA-49C1-90D7-B88A9EE34F09}" destId="{FB4677A3-93D5-4069-9F50-0FF88483BF34}" srcOrd="0" destOrd="0" presId="urn:microsoft.com/office/officeart/2005/8/layout/cycle5"/>
    <dgm:cxn modelId="{CDB4EFC8-A98F-42A6-91BE-B4822DB1DC57}" srcId="{26595D7D-6BA3-4D00-ABF4-FF01E968822B}" destId="{8D7508D0-6BBA-49C1-90D7-B88A9EE34F09}" srcOrd="0" destOrd="0" parTransId="{FDE117B6-7B1B-4931-8282-59944D3FC8E2}" sibTransId="{20BEAB91-5EC4-434F-B8DE-523118DEFD95}"/>
    <dgm:cxn modelId="{C5EF3A28-E9ED-4E73-8129-F303821619D5}" type="presOf" srcId="{35E5944A-3288-4F9D-9CB7-BBEFD6964B86}" destId="{6ACE587F-8425-4691-9539-5D9B57C8386C}" srcOrd="0" destOrd="0" presId="urn:microsoft.com/office/officeart/2005/8/layout/cycle5"/>
    <dgm:cxn modelId="{4B5147D8-C0CD-4F28-B504-C8DDB48CD80F}" type="presOf" srcId="{ECAFB23B-CD7B-451E-B24A-36B2A839277F}" destId="{7764F5A0-0238-4717-8713-CB3358BBEF0A}" srcOrd="0" destOrd="0" presId="urn:microsoft.com/office/officeart/2005/8/layout/cycle5"/>
    <dgm:cxn modelId="{32E1C2CD-8E9D-4CA1-B6F9-84D07816D860}" type="presOf" srcId="{0BEDEFEE-1586-49CB-9F93-B6D9FC1DF963}" destId="{66F2417C-0C75-4531-8D59-E96E76FABB9B}" srcOrd="0" destOrd="0" presId="urn:microsoft.com/office/officeart/2005/8/layout/cycle5"/>
    <dgm:cxn modelId="{49066D89-9199-48C9-8611-B97815F3CDB0}" type="presOf" srcId="{20BEAB91-5EC4-434F-B8DE-523118DEFD95}" destId="{9CA0FCE1-2873-4A0E-B638-DC222D1DC921}" srcOrd="0" destOrd="0" presId="urn:microsoft.com/office/officeart/2005/8/layout/cycle5"/>
    <dgm:cxn modelId="{73B651DF-9174-4688-A4C0-A2DDC20A8047}" srcId="{26595D7D-6BA3-4D00-ABF4-FF01E968822B}" destId="{552CC70F-4CF7-4223-AC40-D55F6222B519}" srcOrd="3" destOrd="0" parTransId="{1034B1E6-FD06-4210-A0BE-CDBA88FC3C8A}" sibTransId="{C0D110CC-BC0C-40C1-8849-3F30B14810D1}"/>
    <dgm:cxn modelId="{847F53F1-DC10-4010-AAC3-68A41076184B}" type="presOf" srcId="{C0D110CC-BC0C-40C1-8849-3F30B14810D1}" destId="{1AE1F65E-4583-4CAD-BBA4-F658D173B370}" srcOrd="0" destOrd="0" presId="urn:microsoft.com/office/officeart/2005/8/layout/cycle5"/>
    <dgm:cxn modelId="{105E9EDF-8D23-4007-A875-063FF79179B2}" srcId="{26595D7D-6BA3-4D00-ABF4-FF01E968822B}" destId="{46692FDB-DDB0-402E-B8A1-8ACC0B7285C9}" srcOrd="5" destOrd="0" parTransId="{D0CB2A72-D936-44D2-93AB-8674DCCD0F5C}" sibTransId="{53BDDF03-26D3-4E71-A9B1-AB82970A4EF5}"/>
    <dgm:cxn modelId="{4CA8C065-1938-4638-9004-E67A61217AAA}" type="presOf" srcId="{687F50F9-0455-4941-B651-5A71600A46FA}" destId="{6E51F8E9-5008-4CD6-BA2A-1212362B3587}" srcOrd="0" destOrd="0" presId="urn:microsoft.com/office/officeart/2005/8/layout/cycle5"/>
    <dgm:cxn modelId="{32D2F2BA-9093-4125-969B-30484891CF90}" type="presOf" srcId="{A3C8FAC8-94EC-41C1-9353-CB5C94CA4B6F}" destId="{6C262683-9ADF-4017-9FDC-91EBB1727929}" srcOrd="0" destOrd="0" presId="urn:microsoft.com/office/officeart/2005/8/layout/cycle5"/>
    <dgm:cxn modelId="{7BE03D8F-7486-4DD8-8FC9-3073FD9913B0}" type="presOf" srcId="{A18FCDF0-1136-4677-8B0A-0D1F9ED9E06B}" destId="{CB030136-CD91-4365-9F26-2294B3D65984}" srcOrd="0" destOrd="0" presId="urn:microsoft.com/office/officeart/2005/8/layout/cycle5"/>
    <dgm:cxn modelId="{CF9F6CC0-8EE3-4B8E-8FB4-6DBA269C2E6A}" type="presOf" srcId="{31F198AE-2B78-4A8A-B165-988A9B398220}" destId="{92332D8D-4259-4F21-A6D9-84D6F3F878F7}" srcOrd="0" destOrd="0" presId="urn:microsoft.com/office/officeart/2005/8/layout/cycle5"/>
    <dgm:cxn modelId="{89215553-CC85-4D1A-BAF8-EBFAC60A2B2C}" type="presOf" srcId="{909F4EDB-ABCF-4B6A-A800-FEEC88FCF8F6}" destId="{238D02C5-3C88-4ACA-80EF-FCBDA061AAD4}" srcOrd="0" destOrd="0" presId="urn:microsoft.com/office/officeart/2005/8/layout/cycle5"/>
    <dgm:cxn modelId="{CC692C12-54F2-4770-858F-6AEA5FEE91D5}" type="presOf" srcId="{9B999D35-A656-4036-85D3-E6EEE1FE11CD}" destId="{78A84D5E-E90E-4D83-8EFA-83A58F383CF9}" srcOrd="0" destOrd="0" presId="urn:microsoft.com/office/officeart/2005/8/layout/cycle5"/>
    <dgm:cxn modelId="{0095A9A5-A4C0-48B1-9919-3BC475342BB0}" type="presParOf" srcId="{C67BBD71-83F5-45A0-B5F4-644A3C586198}" destId="{FB4677A3-93D5-4069-9F50-0FF88483BF34}" srcOrd="0" destOrd="0" presId="urn:microsoft.com/office/officeart/2005/8/layout/cycle5"/>
    <dgm:cxn modelId="{3533AACD-B7A2-437A-8F5C-394C7E7A8304}" type="presParOf" srcId="{C67BBD71-83F5-45A0-B5F4-644A3C586198}" destId="{62894BA7-1433-4D1F-A280-B3C9092DF7F9}" srcOrd="1" destOrd="0" presId="urn:microsoft.com/office/officeart/2005/8/layout/cycle5"/>
    <dgm:cxn modelId="{4D62D6E8-1F55-44B1-AD84-E0D1512F7F1A}" type="presParOf" srcId="{C67BBD71-83F5-45A0-B5F4-644A3C586198}" destId="{9CA0FCE1-2873-4A0E-B638-DC222D1DC921}" srcOrd="2" destOrd="0" presId="urn:microsoft.com/office/officeart/2005/8/layout/cycle5"/>
    <dgm:cxn modelId="{270EE960-FCE7-413A-8A98-15036D2C7DFC}" type="presParOf" srcId="{C67BBD71-83F5-45A0-B5F4-644A3C586198}" destId="{92332D8D-4259-4F21-A6D9-84D6F3F878F7}" srcOrd="3" destOrd="0" presId="urn:microsoft.com/office/officeart/2005/8/layout/cycle5"/>
    <dgm:cxn modelId="{24716144-FD45-481F-B3D5-F201B5DCD888}" type="presParOf" srcId="{C67BBD71-83F5-45A0-B5F4-644A3C586198}" destId="{618040F6-A1F5-48A5-8FD2-7360CB673548}" srcOrd="4" destOrd="0" presId="urn:microsoft.com/office/officeart/2005/8/layout/cycle5"/>
    <dgm:cxn modelId="{475FE784-69DE-48F0-ABFA-CB23CEB5B134}" type="presParOf" srcId="{C67BBD71-83F5-45A0-B5F4-644A3C586198}" destId="{78A84D5E-E90E-4D83-8EFA-83A58F383CF9}" srcOrd="5" destOrd="0" presId="urn:microsoft.com/office/officeart/2005/8/layout/cycle5"/>
    <dgm:cxn modelId="{494951CD-2AAE-4981-A0FC-EFC3C733EFEF}" type="presParOf" srcId="{C67BBD71-83F5-45A0-B5F4-644A3C586198}" destId="{6E51F8E9-5008-4CD6-BA2A-1212362B3587}" srcOrd="6" destOrd="0" presId="urn:microsoft.com/office/officeart/2005/8/layout/cycle5"/>
    <dgm:cxn modelId="{992E1123-591F-4178-9FD9-4D9AB7F4BEDD}" type="presParOf" srcId="{C67BBD71-83F5-45A0-B5F4-644A3C586198}" destId="{1618B5C4-D2BD-4C92-AB42-9FF7DE54BA4B}" srcOrd="7" destOrd="0" presId="urn:microsoft.com/office/officeart/2005/8/layout/cycle5"/>
    <dgm:cxn modelId="{934E97B8-4A54-44F3-B8CB-115B8119A8BF}" type="presParOf" srcId="{C67BBD71-83F5-45A0-B5F4-644A3C586198}" destId="{6C262683-9ADF-4017-9FDC-91EBB1727929}" srcOrd="8" destOrd="0" presId="urn:microsoft.com/office/officeart/2005/8/layout/cycle5"/>
    <dgm:cxn modelId="{543CB456-9D34-42F2-A5F7-4026848DE3EA}" type="presParOf" srcId="{C67BBD71-83F5-45A0-B5F4-644A3C586198}" destId="{A8B61581-5471-47B3-B0A3-CF56FE1E11F0}" srcOrd="9" destOrd="0" presId="urn:microsoft.com/office/officeart/2005/8/layout/cycle5"/>
    <dgm:cxn modelId="{157A2AA3-BDC3-4653-BAA8-F1EB8408C11B}" type="presParOf" srcId="{C67BBD71-83F5-45A0-B5F4-644A3C586198}" destId="{5FB5EEFD-6C69-48B8-8039-27F8C373B7F9}" srcOrd="10" destOrd="0" presId="urn:microsoft.com/office/officeart/2005/8/layout/cycle5"/>
    <dgm:cxn modelId="{97C115BB-48E8-4366-93A4-A1387BB6F907}" type="presParOf" srcId="{C67BBD71-83F5-45A0-B5F4-644A3C586198}" destId="{1AE1F65E-4583-4CAD-BBA4-F658D173B370}" srcOrd="11" destOrd="0" presId="urn:microsoft.com/office/officeart/2005/8/layout/cycle5"/>
    <dgm:cxn modelId="{2BC17465-94C4-4810-8E54-47F26B6D19E1}" type="presParOf" srcId="{C67BBD71-83F5-45A0-B5F4-644A3C586198}" destId="{7764F5A0-0238-4717-8713-CB3358BBEF0A}" srcOrd="12" destOrd="0" presId="urn:microsoft.com/office/officeart/2005/8/layout/cycle5"/>
    <dgm:cxn modelId="{DE8A9547-7F3A-4454-BDB4-2D00F9468BB9}" type="presParOf" srcId="{C67BBD71-83F5-45A0-B5F4-644A3C586198}" destId="{E6BE49D6-72B5-4A88-AE5C-D37102733729}" srcOrd="13" destOrd="0" presId="urn:microsoft.com/office/officeart/2005/8/layout/cycle5"/>
    <dgm:cxn modelId="{81FA5F09-ACAB-4627-BC1D-A4AFC8194DB1}" type="presParOf" srcId="{C67BBD71-83F5-45A0-B5F4-644A3C586198}" destId="{CB030136-CD91-4365-9F26-2294B3D65984}" srcOrd="14" destOrd="0" presId="urn:microsoft.com/office/officeart/2005/8/layout/cycle5"/>
    <dgm:cxn modelId="{65393CFB-9618-40A9-9414-63AA3D1204BD}" type="presParOf" srcId="{C67BBD71-83F5-45A0-B5F4-644A3C586198}" destId="{8F7C7346-26E2-4C45-A39C-E449E4360601}" srcOrd="15" destOrd="0" presId="urn:microsoft.com/office/officeart/2005/8/layout/cycle5"/>
    <dgm:cxn modelId="{CA9B1D06-5A83-4DF8-9495-642750D972FD}" type="presParOf" srcId="{C67BBD71-83F5-45A0-B5F4-644A3C586198}" destId="{CF6E3A11-B8E9-4D2A-9163-1003F93DF9AE}" srcOrd="16" destOrd="0" presId="urn:microsoft.com/office/officeart/2005/8/layout/cycle5"/>
    <dgm:cxn modelId="{23527976-1086-41D5-B490-770FE7EBF7E9}" type="presParOf" srcId="{C67BBD71-83F5-45A0-B5F4-644A3C586198}" destId="{A685A0BA-E0E6-4683-9B76-CD549145853F}" srcOrd="17" destOrd="0" presId="urn:microsoft.com/office/officeart/2005/8/layout/cycle5"/>
    <dgm:cxn modelId="{B212E359-6B91-4AC4-8F31-36F6FD401F2C}" type="presParOf" srcId="{C67BBD71-83F5-45A0-B5F4-644A3C586198}" destId="{238D02C5-3C88-4ACA-80EF-FCBDA061AAD4}" srcOrd="18" destOrd="0" presId="urn:microsoft.com/office/officeart/2005/8/layout/cycle5"/>
    <dgm:cxn modelId="{23CF53F9-C80D-4132-BBFC-6FEB95EDFBEF}" type="presParOf" srcId="{C67BBD71-83F5-45A0-B5F4-644A3C586198}" destId="{8A35895C-C0EF-4AA2-A3DA-3FDCE297B068}" srcOrd="19" destOrd="0" presId="urn:microsoft.com/office/officeart/2005/8/layout/cycle5"/>
    <dgm:cxn modelId="{EB7BCE57-4300-4BAE-B5F7-CDCE0CC57CDF}" type="presParOf" srcId="{C67BBD71-83F5-45A0-B5F4-644A3C586198}" destId="{D957A0A5-6E38-4869-B473-57E159247C8B}" srcOrd="20" destOrd="0" presId="urn:microsoft.com/office/officeart/2005/8/layout/cycle5"/>
    <dgm:cxn modelId="{40FFE3EA-B9BD-4021-B646-E2D5A23A5F17}" type="presParOf" srcId="{C67BBD71-83F5-45A0-B5F4-644A3C586198}" destId="{66F2417C-0C75-4531-8D59-E96E76FABB9B}" srcOrd="21" destOrd="0" presId="urn:microsoft.com/office/officeart/2005/8/layout/cycle5"/>
    <dgm:cxn modelId="{388BBBA0-198C-40E5-A102-2617F3A49940}" type="presParOf" srcId="{C67BBD71-83F5-45A0-B5F4-644A3C586198}" destId="{72FCC9D8-9E4C-4C12-80AA-026E4478B402}" srcOrd="22" destOrd="0" presId="urn:microsoft.com/office/officeart/2005/8/layout/cycle5"/>
    <dgm:cxn modelId="{8AE6C624-9118-4C57-9EE9-EF1BE509BAA5}" type="presParOf" srcId="{C67BBD71-83F5-45A0-B5F4-644A3C586198}" destId="{6ACE587F-8425-4691-9539-5D9B57C8386C}" srcOrd="23"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677A3-93D5-4069-9F50-0FF88483BF34}">
      <dsp:nvSpPr>
        <dsp:cNvPr id="0" name=""/>
        <dsp:cNvSpPr/>
      </dsp:nvSpPr>
      <dsp:spPr>
        <a:xfrm>
          <a:off x="2482701" y="-298390"/>
          <a:ext cx="1130597" cy="11583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Keine individuelle Passung</a:t>
          </a:r>
          <a:endParaRPr lang="de-DE" sz="1500" kern="1200" dirty="0">
            <a:solidFill>
              <a:srgbClr val="003264"/>
            </a:solidFill>
            <a:latin typeface="Calibri" pitchFamily="34" charset="0"/>
          </a:endParaRPr>
        </a:p>
      </dsp:txBody>
      <dsp:txXfrm>
        <a:off x="2537892" y="-243199"/>
        <a:ext cx="1020215" cy="1047936"/>
      </dsp:txXfrm>
    </dsp:sp>
    <dsp:sp modelId="{9CA0FCE1-2873-4A0E-B638-DC222D1DC921}">
      <dsp:nvSpPr>
        <dsp:cNvPr id="0" name=""/>
        <dsp:cNvSpPr/>
      </dsp:nvSpPr>
      <dsp:spPr>
        <a:xfrm>
          <a:off x="1173285" y="280769"/>
          <a:ext cx="3749428" cy="3749428"/>
        </a:xfrm>
        <a:custGeom>
          <a:avLst/>
          <a:gdLst/>
          <a:ahLst/>
          <a:cxnLst/>
          <a:rect l="0" t="0" r="0" b="0"/>
          <a:pathLst>
            <a:path>
              <a:moveTo>
                <a:pt x="2479636" y="100278"/>
              </a:moveTo>
              <a:arcTo wR="1874714" hR="1874714" stAng="17329483" swAng="22964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2332D8D-4259-4F21-A6D9-84D6F3F878F7}">
      <dsp:nvSpPr>
        <dsp:cNvPr id="0" name=""/>
        <dsp:cNvSpPr/>
      </dsp:nvSpPr>
      <dsp:spPr>
        <a:xfrm>
          <a:off x="3808324" y="228601"/>
          <a:ext cx="1130597" cy="12025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Über-/ Unter-forderung</a:t>
          </a:r>
          <a:endParaRPr lang="de-DE" sz="1500" kern="1200" dirty="0">
            <a:solidFill>
              <a:srgbClr val="003264"/>
            </a:solidFill>
            <a:latin typeface="Calibri" pitchFamily="34" charset="0"/>
          </a:endParaRPr>
        </a:p>
      </dsp:txBody>
      <dsp:txXfrm>
        <a:off x="3863515" y="283792"/>
        <a:ext cx="1020215" cy="1092134"/>
      </dsp:txXfrm>
    </dsp:sp>
    <dsp:sp modelId="{78A84D5E-E90E-4D83-8EFA-83A58F383CF9}">
      <dsp:nvSpPr>
        <dsp:cNvPr id="0" name=""/>
        <dsp:cNvSpPr/>
      </dsp:nvSpPr>
      <dsp:spPr>
        <a:xfrm>
          <a:off x="1173285" y="280769"/>
          <a:ext cx="3749428" cy="3749428"/>
        </a:xfrm>
        <a:custGeom>
          <a:avLst/>
          <a:gdLst/>
          <a:ahLst/>
          <a:cxnLst/>
          <a:rect l="0" t="0" r="0" b="0"/>
          <a:pathLst>
            <a:path>
              <a:moveTo>
                <a:pt x="3613452" y="1173754"/>
              </a:moveTo>
              <a:arcTo wR="1874714" hR="1874714" stAng="20282612" swAng="139254"/>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E51F8E9-5008-4CD6-BA2A-1212362B3587}">
      <dsp:nvSpPr>
        <dsp:cNvPr id="0" name=""/>
        <dsp:cNvSpPr/>
      </dsp:nvSpPr>
      <dsp:spPr>
        <a:xfrm>
          <a:off x="4357415" y="1549401"/>
          <a:ext cx="1130597" cy="121216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Misserfolg</a:t>
          </a:r>
          <a:endParaRPr lang="de-DE" sz="1500" kern="1200" dirty="0">
            <a:solidFill>
              <a:srgbClr val="003264"/>
            </a:solidFill>
            <a:latin typeface="Calibri" pitchFamily="34" charset="0"/>
          </a:endParaRPr>
        </a:p>
      </dsp:txBody>
      <dsp:txXfrm>
        <a:off x="4412606" y="1604592"/>
        <a:ext cx="1020215" cy="1101781"/>
      </dsp:txXfrm>
    </dsp:sp>
    <dsp:sp modelId="{6C262683-9ADF-4017-9FDC-91EBB1727929}">
      <dsp:nvSpPr>
        <dsp:cNvPr id="0" name=""/>
        <dsp:cNvSpPr/>
      </dsp:nvSpPr>
      <dsp:spPr>
        <a:xfrm>
          <a:off x="1173285" y="280769"/>
          <a:ext cx="3749428" cy="3749428"/>
        </a:xfrm>
        <a:custGeom>
          <a:avLst/>
          <a:gdLst/>
          <a:ahLst/>
          <a:cxnLst/>
          <a:rect l="0" t="0" r="0" b="0"/>
          <a:pathLst>
            <a:path>
              <a:moveTo>
                <a:pt x="3638485" y="2510059"/>
              </a:moveTo>
              <a:arcTo wR="1874714" hR="1874714" stAng="1188602" swAng="170694"/>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A8B61581-5471-47B3-B0A3-CF56FE1E11F0}">
      <dsp:nvSpPr>
        <dsp:cNvPr id="0" name=""/>
        <dsp:cNvSpPr/>
      </dsp:nvSpPr>
      <dsp:spPr>
        <a:xfrm>
          <a:off x="3808324" y="2906106"/>
          <a:ext cx="1130597" cy="114999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Erfolgszu-versicht (-)</a:t>
          </a:r>
          <a:endParaRPr lang="de-DE" sz="1500" kern="1200" dirty="0">
            <a:solidFill>
              <a:srgbClr val="003264"/>
            </a:solidFill>
            <a:latin typeface="Calibri" pitchFamily="34" charset="0"/>
          </a:endParaRPr>
        </a:p>
      </dsp:txBody>
      <dsp:txXfrm>
        <a:off x="3863515" y="2961297"/>
        <a:ext cx="1020215" cy="1039617"/>
      </dsp:txXfrm>
    </dsp:sp>
    <dsp:sp modelId="{1AE1F65E-4583-4CAD-BBA4-F658D173B370}">
      <dsp:nvSpPr>
        <dsp:cNvPr id="0" name=""/>
        <dsp:cNvSpPr/>
      </dsp:nvSpPr>
      <dsp:spPr>
        <a:xfrm>
          <a:off x="1173285" y="280769"/>
          <a:ext cx="3749428" cy="3749428"/>
        </a:xfrm>
        <a:custGeom>
          <a:avLst/>
          <a:gdLst/>
          <a:ahLst/>
          <a:cxnLst/>
          <a:rect l="0" t="0" r="0" b="0"/>
          <a:pathLst>
            <a:path>
              <a:moveTo>
                <a:pt x="2596730" y="3604814"/>
              </a:moveTo>
              <a:arcTo wR="1874714" hR="1874714" stAng="4040877" swAng="22964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764F5A0-0238-4717-8713-CB3358BBEF0A}">
      <dsp:nvSpPr>
        <dsp:cNvPr id="0" name=""/>
        <dsp:cNvSpPr/>
      </dsp:nvSpPr>
      <dsp:spPr>
        <a:xfrm>
          <a:off x="2482701" y="3469405"/>
          <a:ext cx="1130597" cy="112158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Anstren-gungsbe-reitschaft </a:t>
          </a:r>
        </a:p>
        <a:p>
          <a:pPr lvl="0" algn="ctr" defTabSz="666750">
            <a:lnSpc>
              <a:spcPct val="90000"/>
            </a:lnSpc>
            <a:spcBef>
              <a:spcPct val="0"/>
            </a:spcBef>
            <a:spcAft>
              <a:spcPct val="35000"/>
            </a:spcAft>
          </a:pPr>
          <a:r>
            <a:rPr lang="de-DE" sz="1500" kern="1200" dirty="0" smtClean="0">
              <a:solidFill>
                <a:srgbClr val="003264"/>
              </a:solidFill>
              <a:latin typeface="Calibri" pitchFamily="34" charset="0"/>
            </a:rPr>
            <a:t>(-)</a:t>
          </a:r>
          <a:endParaRPr lang="de-DE" sz="1500" kern="1200" dirty="0">
            <a:solidFill>
              <a:srgbClr val="003264"/>
            </a:solidFill>
            <a:latin typeface="Calibri" pitchFamily="34" charset="0"/>
          </a:endParaRPr>
        </a:p>
      </dsp:txBody>
      <dsp:txXfrm>
        <a:off x="2537452" y="3524156"/>
        <a:ext cx="1021095" cy="1012082"/>
      </dsp:txXfrm>
    </dsp:sp>
    <dsp:sp modelId="{CB030136-CD91-4365-9F26-2294B3D65984}">
      <dsp:nvSpPr>
        <dsp:cNvPr id="0" name=""/>
        <dsp:cNvSpPr/>
      </dsp:nvSpPr>
      <dsp:spPr>
        <a:xfrm>
          <a:off x="1173285" y="280769"/>
          <a:ext cx="3749428" cy="3749428"/>
        </a:xfrm>
        <a:custGeom>
          <a:avLst/>
          <a:gdLst/>
          <a:ahLst/>
          <a:cxnLst/>
          <a:rect l="0" t="0" r="0" b="0"/>
          <a:pathLst>
            <a:path>
              <a:moveTo>
                <a:pt x="1269792" y="3649150"/>
              </a:moveTo>
              <a:arcTo wR="1874714" hR="1874714" stAng="6529483" swAng="22964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8F7C7346-26E2-4C45-A39C-E449E4360601}">
      <dsp:nvSpPr>
        <dsp:cNvPr id="0" name=""/>
        <dsp:cNvSpPr/>
      </dsp:nvSpPr>
      <dsp:spPr>
        <a:xfrm>
          <a:off x="1157077" y="2899002"/>
          <a:ext cx="1130597" cy="116420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Soziale Anerken-nung (-)</a:t>
          </a:r>
          <a:endParaRPr lang="de-DE" sz="1500" kern="1200" dirty="0">
            <a:solidFill>
              <a:srgbClr val="003264"/>
            </a:solidFill>
            <a:latin typeface="Calibri" pitchFamily="34" charset="0"/>
          </a:endParaRPr>
        </a:p>
      </dsp:txBody>
      <dsp:txXfrm>
        <a:off x="1212268" y="2954193"/>
        <a:ext cx="1020215" cy="1053825"/>
      </dsp:txXfrm>
    </dsp:sp>
    <dsp:sp modelId="{A685A0BA-E0E6-4683-9B76-CD549145853F}">
      <dsp:nvSpPr>
        <dsp:cNvPr id="0" name=""/>
        <dsp:cNvSpPr/>
      </dsp:nvSpPr>
      <dsp:spPr>
        <a:xfrm>
          <a:off x="1173285" y="280769"/>
          <a:ext cx="3749428" cy="3749428"/>
        </a:xfrm>
        <a:custGeom>
          <a:avLst/>
          <a:gdLst/>
          <a:ahLst/>
          <a:cxnLst/>
          <a:rect l="0" t="0" r="0" b="0"/>
          <a:pathLst>
            <a:path>
              <a:moveTo>
                <a:pt x="140455" y="2586684"/>
              </a:moveTo>
              <a:arcTo wR="1874714" hR="1874714" stAng="9460814" swAng="188443"/>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38D02C5-3C88-4ACA-80EF-FCBDA061AAD4}">
      <dsp:nvSpPr>
        <dsp:cNvPr id="0" name=""/>
        <dsp:cNvSpPr/>
      </dsp:nvSpPr>
      <dsp:spPr>
        <a:xfrm>
          <a:off x="607986" y="1572035"/>
          <a:ext cx="1130597" cy="11668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Aggres-sions-rückzug (+)</a:t>
          </a:r>
          <a:endParaRPr lang="de-DE" sz="1500" kern="1200" dirty="0">
            <a:solidFill>
              <a:srgbClr val="003264"/>
            </a:solidFill>
            <a:latin typeface="Calibri" pitchFamily="34" charset="0"/>
          </a:endParaRPr>
        </a:p>
      </dsp:txBody>
      <dsp:txXfrm>
        <a:off x="663177" y="1627226"/>
        <a:ext cx="1020215" cy="1056513"/>
      </dsp:txXfrm>
    </dsp:sp>
    <dsp:sp modelId="{D957A0A5-6E38-4869-B473-57E159247C8B}">
      <dsp:nvSpPr>
        <dsp:cNvPr id="0" name=""/>
        <dsp:cNvSpPr/>
      </dsp:nvSpPr>
      <dsp:spPr>
        <a:xfrm>
          <a:off x="1173285" y="280769"/>
          <a:ext cx="3749428" cy="3749428"/>
        </a:xfrm>
        <a:custGeom>
          <a:avLst/>
          <a:gdLst/>
          <a:ahLst/>
          <a:cxnLst/>
          <a:rect l="0" t="0" r="0" b="0"/>
          <a:pathLst>
            <a:path>
              <a:moveTo>
                <a:pt x="103749" y="1259705"/>
              </a:moveTo>
              <a:arcTo wR="1874714" hR="1874714" stAng="11949045" swAng="183341"/>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6F2417C-0C75-4531-8D59-E96E76FABB9B}">
      <dsp:nvSpPr>
        <dsp:cNvPr id="0" name=""/>
        <dsp:cNvSpPr/>
      </dsp:nvSpPr>
      <dsp:spPr>
        <a:xfrm>
          <a:off x="1157077" y="243500"/>
          <a:ext cx="1130597" cy="117272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kern="1200" dirty="0" smtClean="0">
              <a:solidFill>
                <a:srgbClr val="003264"/>
              </a:solidFill>
              <a:latin typeface="Calibri" pitchFamily="34" charset="0"/>
            </a:rPr>
            <a:t>Lernge-legen-heiten (-)</a:t>
          </a:r>
          <a:endParaRPr lang="de-DE" sz="1500" kern="1200" dirty="0">
            <a:solidFill>
              <a:srgbClr val="003264"/>
            </a:solidFill>
            <a:latin typeface="Calibri" pitchFamily="34" charset="0"/>
          </a:endParaRPr>
        </a:p>
      </dsp:txBody>
      <dsp:txXfrm>
        <a:off x="1212268" y="298691"/>
        <a:ext cx="1020215" cy="1062338"/>
      </dsp:txXfrm>
    </dsp:sp>
    <dsp:sp modelId="{6ACE587F-8425-4691-9539-5D9B57C8386C}">
      <dsp:nvSpPr>
        <dsp:cNvPr id="0" name=""/>
        <dsp:cNvSpPr/>
      </dsp:nvSpPr>
      <dsp:spPr>
        <a:xfrm>
          <a:off x="1173285" y="280769"/>
          <a:ext cx="3749428" cy="3749428"/>
        </a:xfrm>
        <a:custGeom>
          <a:avLst/>
          <a:gdLst/>
          <a:ahLst/>
          <a:cxnLst/>
          <a:rect l="0" t="0" r="0" b="0"/>
          <a:pathLst>
            <a:path>
              <a:moveTo>
                <a:pt x="1152698" y="144614"/>
              </a:moveTo>
              <a:arcTo wR="1874714" hR="1874714" stAng="14840877" swAng="22964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85621" cy="501417"/>
          </a:xfrm>
          <a:prstGeom prst="rect">
            <a:avLst/>
          </a:prstGeom>
        </p:spPr>
        <p:txBody>
          <a:bodyPr vert="horz" lIns="92428" tIns="46214" rIns="92428" bIns="46214" rtlCol="0"/>
          <a:lstStyle>
            <a:lvl1pPr algn="l" eaLnBrk="1" hangingPunct="1">
              <a:defRPr sz="1200">
                <a:latin typeface="Arial" pitchFamily="34" charset="0"/>
                <a:cs typeface="+mn-cs"/>
              </a:defRPr>
            </a:lvl1pPr>
          </a:lstStyle>
          <a:p>
            <a:pPr>
              <a:defRPr/>
            </a:pPr>
            <a:endParaRPr lang="de-DE" dirty="0"/>
          </a:p>
        </p:txBody>
      </p:sp>
      <p:sp>
        <p:nvSpPr>
          <p:cNvPr id="3" name="Datumsplatzhalter 2"/>
          <p:cNvSpPr>
            <a:spLocks noGrp="1"/>
          </p:cNvSpPr>
          <p:nvPr>
            <p:ph type="dt" sz="quarter" idx="1"/>
          </p:nvPr>
        </p:nvSpPr>
        <p:spPr>
          <a:xfrm>
            <a:off x="3900934" y="0"/>
            <a:ext cx="2985621" cy="501417"/>
          </a:xfrm>
          <a:prstGeom prst="rect">
            <a:avLst/>
          </a:prstGeom>
        </p:spPr>
        <p:txBody>
          <a:bodyPr vert="horz" lIns="92428" tIns="46214" rIns="92428" bIns="46214" rtlCol="0"/>
          <a:lstStyle>
            <a:lvl1pPr algn="r" eaLnBrk="1" hangingPunct="1">
              <a:defRPr sz="1200">
                <a:latin typeface="Arial" pitchFamily="34" charset="0"/>
                <a:cs typeface="+mn-cs"/>
              </a:defRPr>
            </a:lvl1pPr>
          </a:lstStyle>
          <a:p>
            <a:pPr>
              <a:defRPr/>
            </a:pPr>
            <a:fld id="{BFF403B1-CD86-454D-AD76-A7B403090921}" type="datetimeFigureOut">
              <a:rPr lang="de-DE"/>
              <a:pPr>
                <a:defRPr/>
              </a:pPr>
              <a:t>31.07.2019</a:t>
            </a:fld>
            <a:endParaRPr lang="de-DE" dirty="0"/>
          </a:p>
        </p:txBody>
      </p:sp>
      <p:sp>
        <p:nvSpPr>
          <p:cNvPr id="4" name="Fußzeilenplatzhalter 3"/>
          <p:cNvSpPr>
            <a:spLocks noGrp="1"/>
          </p:cNvSpPr>
          <p:nvPr>
            <p:ph type="ftr" sz="quarter" idx="2"/>
          </p:nvPr>
        </p:nvSpPr>
        <p:spPr>
          <a:xfrm>
            <a:off x="0" y="9514107"/>
            <a:ext cx="2985621" cy="501416"/>
          </a:xfrm>
          <a:prstGeom prst="rect">
            <a:avLst/>
          </a:prstGeom>
        </p:spPr>
        <p:txBody>
          <a:bodyPr vert="horz" lIns="92428" tIns="46214" rIns="92428" bIns="46214" rtlCol="0" anchor="b"/>
          <a:lstStyle>
            <a:lvl1pPr algn="l" eaLnBrk="1" hangingPunct="1">
              <a:defRPr sz="1200">
                <a:latin typeface="Arial" pitchFamily="34" charset="0"/>
                <a:cs typeface="+mn-cs"/>
              </a:defRPr>
            </a:lvl1pPr>
          </a:lstStyle>
          <a:p>
            <a:pPr>
              <a:defRPr/>
            </a:pPr>
            <a:endParaRPr lang="de-DE" dirty="0"/>
          </a:p>
        </p:txBody>
      </p:sp>
      <p:sp>
        <p:nvSpPr>
          <p:cNvPr id="5" name="Foliennummernplatzhalter 4"/>
          <p:cNvSpPr>
            <a:spLocks noGrp="1"/>
          </p:cNvSpPr>
          <p:nvPr>
            <p:ph type="sldNum" sz="quarter" idx="3"/>
          </p:nvPr>
        </p:nvSpPr>
        <p:spPr>
          <a:xfrm>
            <a:off x="3900934" y="9514107"/>
            <a:ext cx="2985621" cy="501416"/>
          </a:xfrm>
          <a:prstGeom prst="rect">
            <a:avLst/>
          </a:prstGeom>
        </p:spPr>
        <p:txBody>
          <a:bodyPr vert="horz" wrap="square" lIns="92428" tIns="46214" rIns="92428" bIns="46214" numCol="1" anchor="b" anchorCtr="0" compatLnSpc="1">
            <a:prstTxWarp prst="textNoShape">
              <a:avLst/>
            </a:prstTxWarp>
          </a:bodyPr>
          <a:lstStyle>
            <a:lvl1pPr algn="r" eaLnBrk="1" hangingPunct="1">
              <a:defRPr sz="1200"/>
            </a:lvl1pPr>
          </a:lstStyle>
          <a:p>
            <a:fld id="{0036C25D-0C02-40D9-B423-2AFE74E870BE}" type="slidenum">
              <a:rPr lang="de-DE" altLang="de-DE"/>
              <a:pPr/>
              <a:t>‹Nr.›</a:t>
            </a:fld>
            <a:endParaRPr lang="de-DE" altLang="de-DE" dirty="0"/>
          </a:p>
        </p:txBody>
      </p:sp>
    </p:spTree>
    <p:extLst>
      <p:ext uri="{BB962C8B-B14F-4D97-AF65-F5344CB8AC3E}">
        <p14:creationId xmlns:p14="http://schemas.microsoft.com/office/powerpoint/2010/main" val="129153150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85621" cy="501417"/>
          </a:xfrm>
          <a:prstGeom prst="rect">
            <a:avLst/>
          </a:prstGeom>
          <a:noFill/>
          <a:ln w="12700">
            <a:noFill/>
            <a:miter lim="800000"/>
            <a:headEnd/>
            <a:tailEnd/>
          </a:ln>
        </p:spPr>
        <p:txBody>
          <a:bodyPr vert="horz" wrap="square" lIns="76397" tIns="76397" rIns="76397" bIns="43656" numCol="1" anchor="t" anchorCtr="0" compatLnSpc="1">
            <a:prstTxWarp prst="textNoShape">
              <a:avLst/>
            </a:prstTxWarp>
          </a:bodyPr>
          <a:lstStyle>
            <a:lvl1pPr defTabSz="922569" eaLnBrk="0" hangingPunct="0">
              <a:lnSpc>
                <a:spcPts val="2632"/>
              </a:lnSpc>
              <a:defRPr sz="1200">
                <a:solidFill>
                  <a:srgbClr val="FFFFFF"/>
                </a:solidFill>
                <a:latin typeface="Arial" charset="0"/>
                <a:cs typeface="+mn-cs"/>
              </a:defRPr>
            </a:lvl1pPr>
          </a:lstStyle>
          <a:p>
            <a:pPr>
              <a:defRPr/>
            </a:pPr>
            <a:endParaRPr lang="de-DE" dirty="0"/>
          </a:p>
        </p:txBody>
      </p:sp>
      <p:sp>
        <p:nvSpPr>
          <p:cNvPr id="29699" name="Rectangle 3"/>
          <p:cNvSpPr>
            <a:spLocks noGrp="1" noChangeArrowheads="1"/>
          </p:cNvSpPr>
          <p:nvPr>
            <p:ph type="dt" idx="1"/>
          </p:nvPr>
        </p:nvSpPr>
        <p:spPr bwMode="auto">
          <a:xfrm>
            <a:off x="3902542" y="0"/>
            <a:ext cx="2985621" cy="501417"/>
          </a:xfrm>
          <a:prstGeom prst="rect">
            <a:avLst/>
          </a:prstGeom>
          <a:noFill/>
          <a:ln w="12700">
            <a:noFill/>
            <a:miter lim="800000"/>
            <a:headEnd/>
            <a:tailEnd/>
          </a:ln>
        </p:spPr>
        <p:txBody>
          <a:bodyPr vert="horz" wrap="square" lIns="76397" tIns="76397" rIns="76397" bIns="43656" numCol="1" anchor="t" anchorCtr="0" compatLnSpc="1">
            <a:prstTxWarp prst="textNoShape">
              <a:avLst/>
            </a:prstTxWarp>
          </a:bodyPr>
          <a:lstStyle>
            <a:lvl1pPr algn="r" defTabSz="922569" eaLnBrk="0" hangingPunct="0">
              <a:lnSpc>
                <a:spcPts val="2632"/>
              </a:lnSpc>
              <a:defRPr sz="1200">
                <a:solidFill>
                  <a:srgbClr val="FFFFFF"/>
                </a:solidFill>
                <a:latin typeface="Arial" charset="0"/>
                <a:cs typeface="+mn-cs"/>
              </a:defRPr>
            </a:lvl1pPr>
          </a:lstStyle>
          <a:p>
            <a:pPr>
              <a:defRPr/>
            </a:pPr>
            <a:endParaRPr lang="de-DE" dirty="0"/>
          </a:p>
        </p:txBody>
      </p:sp>
      <p:sp>
        <p:nvSpPr>
          <p:cNvPr id="26628" name="Rectangle 4"/>
          <p:cNvSpPr>
            <a:spLocks noGrp="1" noRot="1" noChangeAspect="1" noChangeArrowheads="1" noTextEdit="1"/>
          </p:cNvSpPr>
          <p:nvPr>
            <p:ph type="sldImg" idx="2"/>
          </p:nvPr>
        </p:nvSpPr>
        <p:spPr bwMode="auto">
          <a:xfrm>
            <a:off x="939800" y="752475"/>
            <a:ext cx="5008563" cy="3756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p:cNvSpPr>
            <a:spLocks noGrp="1" noChangeArrowheads="1"/>
          </p:cNvSpPr>
          <p:nvPr>
            <p:ph type="body" sz="quarter" idx="3"/>
          </p:nvPr>
        </p:nvSpPr>
        <p:spPr bwMode="auto">
          <a:xfrm>
            <a:off x="918530" y="4757854"/>
            <a:ext cx="5051105" cy="4507946"/>
          </a:xfrm>
          <a:prstGeom prst="rect">
            <a:avLst/>
          </a:prstGeom>
          <a:noFill/>
          <a:ln w="12700">
            <a:noFill/>
            <a:miter lim="800000"/>
            <a:headEnd/>
            <a:tailEnd/>
          </a:ln>
        </p:spPr>
        <p:txBody>
          <a:bodyPr vert="horz" wrap="square" lIns="76397" tIns="76397" rIns="76397" bIns="43656"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9702" name="Rectangle 6"/>
          <p:cNvSpPr>
            <a:spLocks noGrp="1" noChangeArrowheads="1"/>
          </p:cNvSpPr>
          <p:nvPr>
            <p:ph type="ftr" sz="quarter" idx="4"/>
          </p:nvPr>
        </p:nvSpPr>
        <p:spPr bwMode="auto">
          <a:xfrm>
            <a:off x="0" y="9515708"/>
            <a:ext cx="2985621" cy="501417"/>
          </a:xfrm>
          <a:prstGeom prst="rect">
            <a:avLst/>
          </a:prstGeom>
          <a:noFill/>
          <a:ln w="12700">
            <a:noFill/>
            <a:miter lim="800000"/>
            <a:headEnd/>
            <a:tailEnd/>
          </a:ln>
        </p:spPr>
        <p:txBody>
          <a:bodyPr vert="horz" wrap="square" lIns="76397" tIns="76397" rIns="76397" bIns="43656" numCol="1" anchor="b" anchorCtr="0" compatLnSpc="1">
            <a:prstTxWarp prst="textNoShape">
              <a:avLst/>
            </a:prstTxWarp>
          </a:bodyPr>
          <a:lstStyle>
            <a:lvl1pPr defTabSz="922569" eaLnBrk="0" hangingPunct="0">
              <a:lnSpc>
                <a:spcPts val="2632"/>
              </a:lnSpc>
              <a:defRPr sz="1200">
                <a:solidFill>
                  <a:srgbClr val="FFFFFF"/>
                </a:solidFill>
                <a:latin typeface="Arial" charset="0"/>
                <a:cs typeface="+mn-cs"/>
              </a:defRPr>
            </a:lvl1pPr>
          </a:lstStyle>
          <a:p>
            <a:pPr>
              <a:defRPr/>
            </a:pPr>
            <a:endParaRPr lang="de-DE" dirty="0"/>
          </a:p>
        </p:txBody>
      </p:sp>
      <p:sp>
        <p:nvSpPr>
          <p:cNvPr id="29703" name="Rectangle 7"/>
          <p:cNvSpPr>
            <a:spLocks noGrp="1" noChangeArrowheads="1"/>
          </p:cNvSpPr>
          <p:nvPr>
            <p:ph type="sldNum" sz="quarter" idx="5"/>
          </p:nvPr>
        </p:nvSpPr>
        <p:spPr bwMode="auto">
          <a:xfrm>
            <a:off x="3902542" y="9515708"/>
            <a:ext cx="2985621" cy="501417"/>
          </a:xfrm>
          <a:prstGeom prst="rect">
            <a:avLst/>
          </a:prstGeom>
          <a:noFill/>
          <a:ln w="12700">
            <a:noFill/>
            <a:miter lim="800000"/>
            <a:headEnd/>
            <a:tailEnd/>
          </a:ln>
        </p:spPr>
        <p:txBody>
          <a:bodyPr vert="horz" wrap="square" lIns="76397" tIns="76397" rIns="76397" bIns="43656" numCol="1" anchor="b" anchorCtr="0" compatLnSpc="1">
            <a:prstTxWarp prst="textNoShape">
              <a:avLst/>
            </a:prstTxWarp>
          </a:bodyPr>
          <a:lstStyle>
            <a:lvl1pPr algn="r" defTabSz="921066">
              <a:lnSpc>
                <a:spcPts val="2628"/>
              </a:lnSpc>
              <a:defRPr sz="1200">
                <a:solidFill>
                  <a:srgbClr val="FFFFFF"/>
                </a:solidFill>
              </a:defRPr>
            </a:lvl1pPr>
          </a:lstStyle>
          <a:p>
            <a:fld id="{FCD3F199-B202-4175-A84D-EF64EACAA1E7}" type="slidenum">
              <a:rPr lang="de-DE" altLang="de-DE"/>
              <a:pPr/>
              <a:t>‹Nr.›</a:t>
            </a:fld>
            <a:endParaRPr lang="de-DE" altLang="de-DE" dirty="0"/>
          </a:p>
        </p:txBody>
      </p:sp>
    </p:spTree>
    <p:extLst>
      <p:ext uri="{BB962C8B-B14F-4D97-AF65-F5344CB8AC3E}">
        <p14:creationId xmlns:p14="http://schemas.microsoft.com/office/powerpoint/2010/main" val="328869165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ts val="600"/>
      </a:spcAft>
      <a:defRPr sz="1200" kern="1200">
        <a:solidFill>
          <a:schemeClr val="tx1"/>
        </a:solidFill>
        <a:latin typeface="Arial" charset="0"/>
        <a:ea typeface="+mn-ea"/>
        <a:cs typeface="+mn-cs"/>
      </a:defRPr>
    </a:lvl1pPr>
    <a:lvl2pPr marL="269875" indent="-90488" algn="l" rtl="0" eaLnBrk="0" fontAlgn="base" hangingPunct="0">
      <a:spcBef>
        <a:spcPct val="0"/>
      </a:spcBef>
      <a:spcAft>
        <a:spcPts val="600"/>
      </a:spcAft>
      <a:buChar char="•"/>
      <a:defRPr sz="1200" kern="1200">
        <a:solidFill>
          <a:schemeClr val="tx1"/>
        </a:solidFill>
        <a:latin typeface="Arial" charset="0"/>
        <a:ea typeface="+mn-ea"/>
        <a:cs typeface="+mn-cs"/>
      </a:defRPr>
    </a:lvl2pPr>
    <a:lvl3pPr marL="542925" indent="-93663" algn="l" rtl="0" eaLnBrk="0" fontAlgn="base" hangingPunct="0">
      <a:spcBef>
        <a:spcPct val="0"/>
      </a:spcBef>
      <a:spcAft>
        <a:spcPts val="600"/>
      </a:spcAft>
      <a:buChar char="•"/>
      <a:defRPr sz="1200" kern="1200">
        <a:solidFill>
          <a:schemeClr val="tx1"/>
        </a:solidFill>
        <a:latin typeface="Arial" charset="0"/>
        <a:ea typeface="+mn-ea"/>
        <a:cs typeface="+mn-cs"/>
      </a:defRPr>
    </a:lvl3pPr>
    <a:lvl4pPr marL="809625" indent="-87313" algn="l" rtl="0" eaLnBrk="0" fontAlgn="base" hangingPunct="0">
      <a:spcBef>
        <a:spcPct val="0"/>
      </a:spcBef>
      <a:spcAft>
        <a:spcPts val="600"/>
      </a:spcAft>
      <a:buChar char="•"/>
      <a:defRPr sz="1200" kern="1200">
        <a:solidFill>
          <a:schemeClr val="tx1"/>
        </a:solidFill>
        <a:latin typeface="Arial" charset="0"/>
        <a:ea typeface="+mn-ea"/>
        <a:cs typeface="+mn-cs"/>
      </a:defRPr>
    </a:lvl4pPr>
    <a:lvl5pPr marL="1079500" indent="-90488" algn="l" rtl="0" eaLnBrk="0" fontAlgn="base" hangingPunct="0">
      <a:spcBef>
        <a:spcPct val="0"/>
      </a:spcBef>
      <a:spcAft>
        <a:spcPts val="600"/>
      </a:spcAft>
      <a:buChar char="•"/>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ea typeface="ＭＳ Ｐゴシック" pitchFamily="34" charset="-128"/>
            </a:endParaRPr>
          </a:p>
        </p:txBody>
      </p:sp>
      <p:sp>
        <p:nvSpPr>
          <p:cNvPr id="92165" name="Foliennummernplatzhalt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w Cen MT" pitchFamily="34" charset="0"/>
                <a:ea typeface="ＭＳ Ｐゴシック" pitchFamily="34" charset="-128"/>
              </a:defRPr>
            </a:lvl1pPr>
            <a:lvl2pPr marL="734926" indent="-282664" eaLnBrk="0" hangingPunct="0">
              <a:defRPr>
                <a:solidFill>
                  <a:schemeClr val="tx1"/>
                </a:solidFill>
                <a:latin typeface="Tw Cen MT" pitchFamily="34" charset="0"/>
                <a:ea typeface="ＭＳ Ｐゴシック" pitchFamily="34" charset="-128"/>
              </a:defRPr>
            </a:lvl2pPr>
            <a:lvl3pPr marL="1130656" indent="-226131" eaLnBrk="0" hangingPunct="0">
              <a:defRPr>
                <a:solidFill>
                  <a:schemeClr val="tx1"/>
                </a:solidFill>
                <a:latin typeface="Tw Cen MT" pitchFamily="34" charset="0"/>
                <a:ea typeface="ＭＳ Ｐゴシック" pitchFamily="34" charset="-128"/>
              </a:defRPr>
            </a:lvl3pPr>
            <a:lvl4pPr marL="1582918" indent="-226131" eaLnBrk="0" hangingPunct="0">
              <a:defRPr>
                <a:solidFill>
                  <a:schemeClr val="tx1"/>
                </a:solidFill>
                <a:latin typeface="Tw Cen MT" pitchFamily="34" charset="0"/>
                <a:ea typeface="ＭＳ Ｐゴシック" pitchFamily="34" charset="-128"/>
              </a:defRPr>
            </a:lvl4pPr>
            <a:lvl5pPr marL="2035180" indent="-226131" eaLnBrk="0" hangingPunct="0">
              <a:defRPr>
                <a:solidFill>
                  <a:schemeClr val="tx1"/>
                </a:solidFill>
                <a:latin typeface="Tw Cen MT" pitchFamily="34" charset="0"/>
                <a:ea typeface="ＭＳ Ｐゴシック" pitchFamily="34" charset="-128"/>
              </a:defRPr>
            </a:lvl5pPr>
            <a:lvl6pPr marL="2487442" indent="-226131" eaLnBrk="0" fontAlgn="base" hangingPunct="0">
              <a:spcBef>
                <a:spcPct val="0"/>
              </a:spcBef>
              <a:spcAft>
                <a:spcPct val="0"/>
              </a:spcAft>
              <a:defRPr>
                <a:solidFill>
                  <a:schemeClr val="tx1"/>
                </a:solidFill>
                <a:latin typeface="Tw Cen MT" pitchFamily="34" charset="0"/>
                <a:ea typeface="ＭＳ Ｐゴシック" pitchFamily="34" charset="-128"/>
              </a:defRPr>
            </a:lvl6pPr>
            <a:lvl7pPr marL="2939705" indent="-226131" eaLnBrk="0" fontAlgn="base" hangingPunct="0">
              <a:spcBef>
                <a:spcPct val="0"/>
              </a:spcBef>
              <a:spcAft>
                <a:spcPct val="0"/>
              </a:spcAft>
              <a:defRPr>
                <a:solidFill>
                  <a:schemeClr val="tx1"/>
                </a:solidFill>
                <a:latin typeface="Tw Cen MT" pitchFamily="34" charset="0"/>
                <a:ea typeface="ＭＳ Ｐゴシック" pitchFamily="34" charset="-128"/>
              </a:defRPr>
            </a:lvl7pPr>
            <a:lvl8pPr marL="3391967" indent="-226131" eaLnBrk="0" fontAlgn="base" hangingPunct="0">
              <a:spcBef>
                <a:spcPct val="0"/>
              </a:spcBef>
              <a:spcAft>
                <a:spcPct val="0"/>
              </a:spcAft>
              <a:defRPr>
                <a:solidFill>
                  <a:schemeClr val="tx1"/>
                </a:solidFill>
                <a:latin typeface="Tw Cen MT" pitchFamily="34" charset="0"/>
                <a:ea typeface="ＭＳ Ｐゴシック" pitchFamily="34" charset="-128"/>
              </a:defRPr>
            </a:lvl8pPr>
            <a:lvl9pPr marL="3844229" indent="-226131" eaLnBrk="0" fontAlgn="base" hangingPunct="0">
              <a:spcBef>
                <a:spcPct val="0"/>
              </a:spcBef>
              <a:spcAft>
                <a:spcPct val="0"/>
              </a:spcAft>
              <a:defRPr>
                <a:solidFill>
                  <a:schemeClr val="tx1"/>
                </a:solidFill>
                <a:latin typeface="Tw Cen MT" pitchFamily="34" charset="0"/>
                <a:ea typeface="ＭＳ Ｐゴシック" pitchFamily="34" charset="-128"/>
              </a:defRPr>
            </a:lvl9pPr>
          </a:lstStyle>
          <a:p>
            <a:pPr eaLnBrk="1" hangingPunct="1"/>
            <a:fld id="{959267F1-12DA-4C8D-9359-21E01E092003}" type="slidenum">
              <a:rPr lang="de-DE" smtClean="0">
                <a:latin typeface="Calibri" pitchFamily="34" charset="0"/>
              </a:rPr>
              <a:pPr eaLnBrk="1" hangingPunct="1"/>
              <a:t>1</a:t>
            </a:fld>
            <a:endParaRPr lang="de-DE" dirty="0" smtClean="0">
              <a:latin typeface="Calibri" pitchFamily="34" charset="0"/>
            </a:endParaRPr>
          </a:p>
        </p:txBody>
      </p:sp>
    </p:spTree>
    <p:extLst>
      <p:ext uri="{BB962C8B-B14F-4D97-AF65-F5344CB8AC3E}">
        <p14:creationId xmlns:p14="http://schemas.microsoft.com/office/powerpoint/2010/main" val="115450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olienbildplatzhalter 1"/>
          <p:cNvSpPr>
            <a:spLocks noGrp="1" noRot="1" noChangeAspect="1" noTextEdit="1"/>
          </p:cNvSpPr>
          <p:nvPr>
            <p:ph type="sldImg"/>
          </p:nvPr>
        </p:nvSpPr>
        <p:spPr>
          <a:ln/>
        </p:spPr>
      </p:sp>
      <p:sp>
        <p:nvSpPr>
          <p:cNvPr id="6147" name="Notizenplatzhalter 2"/>
          <p:cNvSpPr>
            <a:spLocks noGrp="1"/>
          </p:cNvSpPr>
          <p:nvPr>
            <p:ph type="body" idx="1"/>
          </p:nvPr>
        </p:nvSpPr>
        <p:spPr>
          <a:noFill/>
          <a:ln/>
        </p:spPr>
        <p:txBody>
          <a:bodyPr/>
          <a:lstStyle/>
          <a:p>
            <a:r>
              <a:rPr lang="de-DE" dirty="0" smtClean="0"/>
              <a:t>Einstieg zur Sensibilisierung der TN. </a:t>
            </a:r>
          </a:p>
        </p:txBody>
      </p:sp>
      <p:sp>
        <p:nvSpPr>
          <p:cNvPr id="6148" name="Foliennummernplatzhalter 3"/>
          <p:cNvSpPr>
            <a:spLocks noGrp="1"/>
          </p:cNvSpPr>
          <p:nvPr>
            <p:ph type="sldNum" sz="quarter" idx="5"/>
          </p:nvPr>
        </p:nvSpPr>
        <p:spPr>
          <a:noFill/>
        </p:spPr>
        <p:txBody>
          <a:bodyPr/>
          <a:lstStyle/>
          <a:p>
            <a:fld id="{BE7C71A7-F30C-4644-A93F-84FA4ACF1CE8}" type="slidenum">
              <a:rPr lang="de-DE" altLang="de-DE"/>
              <a:pPr/>
              <a:t>2</a:t>
            </a:fld>
            <a:endParaRPr lang="de-DE" altLang="de-DE" dirty="0"/>
          </a:p>
        </p:txBody>
      </p:sp>
    </p:spTree>
    <p:extLst>
      <p:ext uri="{BB962C8B-B14F-4D97-AF65-F5344CB8AC3E}">
        <p14:creationId xmlns:p14="http://schemas.microsoft.com/office/powerpoint/2010/main" val="844319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olienbildplatzhalter 1"/>
          <p:cNvSpPr>
            <a:spLocks noGrp="1" noRot="1" noChangeAspect="1" noTextEdit="1"/>
          </p:cNvSpPr>
          <p:nvPr>
            <p:ph type="sldImg"/>
          </p:nvPr>
        </p:nvSpPr>
        <p:spPr>
          <a:ln/>
        </p:spPr>
      </p:sp>
      <p:sp>
        <p:nvSpPr>
          <p:cNvPr id="15363" name="Notizenplatzhalter 2"/>
          <p:cNvSpPr>
            <a:spLocks noGrp="1"/>
          </p:cNvSpPr>
          <p:nvPr>
            <p:ph type="body" idx="1"/>
          </p:nvPr>
        </p:nvSpPr>
        <p:spPr>
          <a:noFill/>
          <a:ln/>
        </p:spPr>
        <p:txBody>
          <a:bodyPr/>
          <a:lstStyle/>
          <a:p>
            <a:r>
              <a:rPr lang="de-DE" dirty="0" smtClean="0"/>
              <a:t>Die Variationen von Matheaufgaben sind immer möglich und helfen bei der Aufgabenkonstruktion.</a:t>
            </a:r>
          </a:p>
        </p:txBody>
      </p:sp>
      <p:sp>
        <p:nvSpPr>
          <p:cNvPr id="15364" name="Foliennummernplatzhalter 3"/>
          <p:cNvSpPr>
            <a:spLocks noGrp="1"/>
          </p:cNvSpPr>
          <p:nvPr>
            <p:ph type="sldNum" sz="quarter" idx="5"/>
          </p:nvPr>
        </p:nvSpPr>
        <p:spPr>
          <a:noFill/>
        </p:spPr>
        <p:txBody>
          <a:bodyPr/>
          <a:lstStyle/>
          <a:p>
            <a:fld id="{848FC065-77B5-4586-9887-B9AE5CF6558C}" type="slidenum">
              <a:rPr lang="de-DE" altLang="de-DE"/>
              <a:pPr/>
              <a:t>10</a:t>
            </a:fld>
            <a:endParaRPr lang="de-DE" altLang="de-DE" dirty="0"/>
          </a:p>
        </p:txBody>
      </p:sp>
    </p:spTree>
    <p:extLst>
      <p:ext uri="{BB962C8B-B14F-4D97-AF65-F5344CB8AC3E}">
        <p14:creationId xmlns:p14="http://schemas.microsoft.com/office/powerpoint/2010/main" val="1045609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olienbildplatzhalter 1"/>
          <p:cNvSpPr>
            <a:spLocks noGrp="1" noRot="1" noChangeAspect="1" noTextEdit="1"/>
          </p:cNvSpPr>
          <p:nvPr>
            <p:ph type="sldImg"/>
          </p:nvPr>
        </p:nvSpPr>
        <p:spPr>
          <a:ln/>
        </p:spPr>
      </p:sp>
      <p:sp>
        <p:nvSpPr>
          <p:cNvPr id="17411" name="Notizenplatzhalter 2"/>
          <p:cNvSpPr>
            <a:spLocks noGrp="1"/>
          </p:cNvSpPr>
          <p:nvPr>
            <p:ph type="body" idx="1"/>
          </p:nvPr>
        </p:nvSpPr>
        <p:spPr>
          <a:noFill/>
          <a:ln/>
        </p:spPr>
        <p:txBody>
          <a:bodyPr/>
          <a:lstStyle/>
          <a:p>
            <a:r>
              <a:rPr lang="de-DE" dirty="0" smtClean="0"/>
              <a:t>Eine andere Systematik, um zu anderen Aufgaben zu kommen.</a:t>
            </a:r>
          </a:p>
        </p:txBody>
      </p:sp>
      <p:sp>
        <p:nvSpPr>
          <p:cNvPr id="17412" name="Foliennummernplatzhalter 3"/>
          <p:cNvSpPr>
            <a:spLocks noGrp="1"/>
          </p:cNvSpPr>
          <p:nvPr>
            <p:ph type="sldNum" sz="quarter" idx="5"/>
          </p:nvPr>
        </p:nvSpPr>
        <p:spPr>
          <a:noFill/>
        </p:spPr>
        <p:txBody>
          <a:bodyPr/>
          <a:lstStyle/>
          <a:p>
            <a:fld id="{FE44C799-71E1-4235-9CFF-96B124E67F27}" type="slidenum">
              <a:rPr lang="de-DE" altLang="de-DE"/>
              <a:pPr/>
              <a:t>11</a:t>
            </a:fld>
            <a:endParaRPr lang="de-DE" altLang="de-DE" dirty="0"/>
          </a:p>
        </p:txBody>
      </p:sp>
    </p:spTree>
    <p:extLst>
      <p:ext uri="{BB962C8B-B14F-4D97-AF65-F5344CB8AC3E}">
        <p14:creationId xmlns:p14="http://schemas.microsoft.com/office/powerpoint/2010/main" val="1112465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Folienbildplatzhalter 1"/>
          <p:cNvSpPr>
            <a:spLocks noGrp="1" noRot="1" noChangeAspect="1" noTextEdit="1"/>
          </p:cNvSpPr>
          <p:nvPr>
            <p:ph type="sldImg"/>
          </p:nvPr>
        </p:nvSpPr>
        <p:spPr>
          <a:ln/>
        </p:spPr>
      </p:sp>
      <p:sp>
        <p:nvSpPr>
          <p:cNvPr id="19459" name="Notizenplatzhalter 2"/>
          <p:cNvSpPr>
            <a:spLocks noGrp="1"/>
          </p:cNvSpPr>
          <p:nvPr>
            <p:ph type="body" idx="1"/>
          </p:nvPr>
        </p:nvSpPr>
        <p:spPr>
          <a:noFill/>
          <a:ln/>
        </p:spPr>
        <p:txBody>
          <a:bodyPr/>
          <a:lstStyle/>
          <a:p>
            <a:r>
              <a:rPr lang="de-DE" dirty="0" smtClean="0"/>
              <a:t>Ein Beispiel für ein Aufgabenset zu linearen Funktionen.</a:t>
            </a:r>
          </a:p>
        </p:txBody>
      </p:sp>
      <p:sp>
        <p:nvSpPr>
          <p:cNvPr id="19460" name="Foliennummernplatzhalter 3"/>
          <p:cNvSpPr>
            <a:spLocks noGrp="1"/>
          </p:cNvSpPr>
          <p:nvPr>
            <p:ph type="sldNum" sz="quarter" idx="5"/>
          </p:nvPr>
        </p:nvSpPr>
        <p:spPr>
          <a:noFill/>
        </p:spPr>
        <p:txBody>
          <a:bodyPr/>
          <a:lstStyle/>
          <a:p>
            <a:fld id="{461942DC-ED47-4296-9E1D-7A420F94E5A6}" type="slidenum">
              <a:rPr lang="de-DE" altLang="de-DE"/>
              <a:pPr/>
              <a:t>12</a:t>
            </a:fld>
            <a:endParaRPr lang="de-DE" altLang="de-DE" dirty="0"/>
          </a:p>
        </p:txBody>
      </p:sp>
    </p:spTree>
    <p:extLst>
      <p:ext uri="{BB962C8B-B14F-4D97-AF65-F5344CB8AC3E}">
        <p14:creationId xmlns:p14="http://schemas.microsoft.com/office/powerpoint/2010/main" val="732806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6DD0A1D0-88D4-4E9C-A2A8-F169AC8E3E0C}" type="slidenum">
              <a:rPr lang="de-DE" altLang="de-DE"/>
              <a:pPr/>
              <a:t>13</a:t>
            </a:fld>
            <a:endParaRPr lang="de-DE" altLang="de-DE" dirty="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lIns="79844" tIns="79844" rIns="79844" bIns="45626"/>
          <a:lstStyle/>
          <a:p>
            <a:pPr eaLnBrk="1" hangingPunct="1"/>
            <a:r>
              <a:rPr lang="de-DE" altLang="de-DE" dirty="0" smtClean="0"/>
              <a:t>Struktur von Blütenaufgaben nach Regina Bruder. In anderen Zusammenhängen (SINUS NRW) werden Blütenaufgaben eher als Zusammenstellungen von Aufgaben (Variationen nach Schupp) zu einer zentralen Lernsituation gesehen – ohne eine Kernaufgabe zu benennen.</a:t>
            </a:r>
          </a:p>
        </p:txBody>
      </p:sp>
    </p:spTree>
    <p:extLst>
      <p:ext uri="{BB962C8B-B14F-4D97-AF65-F5344CB8AC3E}">
        <p14:creationId xmlns:p14="http://schemas.microsoft.com/office/powerpoint/2010/main" val="7944492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4" name="Foliennummernplatzhalter 5"/>
          <p:cNvSpPr txBox="1">
            <a:spLocks/>
          </p:cNvSpPr>
          <p:nvPr userDrawn="1"/>
        </p:nvSpPr>
        <p:spPr bwMode="auto">
          <a:xfrm>
            <a:off x="304800" y="152400"/>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de-DE" sz="1000" dirty="0">
                <a:solidFill>
                  <a:schemeClr val="bg1"/>
                </a:solidFill>
                <a:latin typeface="Calibri" panose="020F0502020204030204" pitchFamily="34" charset="0"/>
              </a:rPr>
              <a:t>Seite </a:t>
            </a:r>
            <a:fld id="{9841C2B9-08A0-436E-B459-BEDC0F8577AC}" type="slidenum">
              <a:rPr lang="de-DE" altLang="de-DE" sz="1000">
                <a:solidFill>
                  <a:schemeClr val="bg1"/>
                </a:solidFill>
                <a:latin typeface="Calibri" panose="020F0502020204030204" pitchFamily="34" charset="0"/>
              </a:rPr>
              <a:pPr eaLnBrk="1" hangingPunct="1"/>
              <a:t>‹Nr.›</a:t>
            </a:fld>
            <a:endParaRPr lang="de-DE" altLang="de-DE" sz="1000" dirty="0">
              <a:solidFill>
                <a:schemeClr val="bg1"/>
              </a:solidFill>
              <a:latin typeface="Calibri" panose="020F0502020204030204" pitchFamily="34" charset="0"/>
            </a:endParaRPr>
          </a:p>
        </p:txBody>
      </p:sp>
      <p:sp>
        <p:nvSpPr>
          <p:cNvPr id="2" name="Titel 1"/>
          <p:cNvSpPr>
            <a:spLocks noGrp="1"/>
          </p:cNvSpPr>
          <p:nvPr>
            <p:ph type="title"/>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lvl1pPr>
              <a:defRPr sz="1800"/>
            </a:lvl1pPr>
            <a:lvl2pPr>
              <a:defRPr sz="1800"/>
            </a:lvl2pPr>
            <a:lvl3pPr>
              <a:defRPr sz="1800"/>
            </a:lvl3pPr>
            <a:lvl4pPr>
              <a:defRPr sz="1800"/>
            </a:lvl4pPr>
            <a:lvl5pPr marL="1206000">
              <a:defRPr sz="1800"/>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p14="http://schemas.microsoft.com/office/powerpoint/2010/main" val="3069786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2" name="Foliennummernplatzhalter 5"/>
          <p:cNvSpPr txBox="1">
            <a:spLocks/>
          </p:cNvSpPr>
          <p:nvPr userDrawn="1"/>
        </p:nvSpPr>
        <p:spPr bwMode="auto">
          <a:xfrm>
            <a:off x="304800" y="152400"/>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de-DE" sz="1000" dirty="0">
                <a:solidFill>
                  <a:schemeClr val="bg1"/>
                </a:solidFill>
                <a:latin typeface="Calibri" panose="020F0502020204030204" pitchFamily="34" charset="0"/>
              </a:rPr>
              <a:t>Seite </a:t>
            </a:r>
            <a:fld id="{D61F48E6-A6B8-4AAD-9560-67F0AF71C724}" type="slidenum">
              <a:rPr lang="de-DE" altLang="de-DE" sz="1000">
                <a:solidFill>
                  <a:schemeClr val="bg1"/>
                </a:solidFill>
                <a:latin typeface="Calibri" panose="020F0502020204030204" pitchFamily="34" charset="0"/>
              </a:rPr>
              <a:pPr eaLnBrk="1" hangingPunct="1"/>
              <a:t>‹Nr.›</a:t>
            </a:fld>
            <a:endParaRPr lang="de-DE" altLang="de-DE" sz="100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556510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3">
    <p:spTree>
      <p:nvGrpSpPr>
        <p:cNvPr id="1" name=""/>
        <p:cNvGrpSpPr/>
        <p:nvPr/>
      </p:nvGrpSpPr>
      <p:grpSpPr>
        <a:xfrm>
          <a:off x="0" y="0"/>
          <a:ext cx="0" cy="0"/>
          <a:chOff x="0" y="0"/>
          <a:chExt cx="0" cy="0"/>
        </a:xfrm>
      </p:grpSpPr>
      <p:sp>
        <p:nvSpPr>
          <p:cNvPr id="5" name="Foliennummernplatzhalter 5"/>
          <p:cNvSpPr txBox="1">
            <a:spLocks/>
          </p:cNvSpPr>
          <p:nvPr userDrawn="1"/>
        </p:nvSpPr>
        <p:spPr bwMode="auto">
          <a:xfrm>
            <a:off x="304800" y="152400"/>
            <a:ext cx="990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de-DE" altLang="de-DE" sz="1000" dirty="0">
                <a:solidFill>
                  <a:schemeClr val="bg1"/>
                </a:solidFill>
                <a:latin typeface="Calibri" panose="020F0502020204030204" pitchFamily="34" charset="0"/>
              </a:rPr>
              <a:t>Seite </a:t>
            </a:r>
            <a:fld id="{8A9B382C-BDE3-4433-B8AE-687F754C8340}" type="slidenum">
              <a:rPr lang="de-DE" altLang="de-DE" sz="1000">
                <a:solidFill>
                  <a:schemeClr val="bg1"/>
                </a:solidFill>
                <a:latin typeface="Calibri" panose="020F0502020204030204" pitchFamily="34" charset="0"/>
              </a:rPr>
              <a:pPr eaLnBrk="1" hangingPunct="1"/>
              <a:t>‹Nr.›</a:t>
            </a:fld>
            <a:endParaRPr lang="de-DE" altLang="de-DE" sz="1000" dirty="0">
              <a:solidFill>
                <a:schemeClr val="bg1"/>
              </a:solidFill>
              <a:latin typeface="Calibri" panose="020F0502020204030204" pitchFamily="34" charset="0"/>
            </a:endParaRPr>
          </a:p>
        </p:txBody>
      </p:sp>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1066799"/>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extLst>
      <p:ext uri="{BB962C8B-B14F-4D97-AF65-F5344CB8AC3E}">
        <p14:creationId xmlns:p14="http://schemas.microsoft.com/office/powerpoint/2010/main" val="145138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smtClean="0"/>
              <a:t>Formatvorlage des Untertitelmasters durch Klicken bearbeiten</a:t>
            </a:r>
            <a:endParaRPr lang="de-DE"/>
          </a:p>
        </p:txBody>
      </p:sp>
    </p:spTree>
    <p:extLst>
      <p:ext uri="{BB962C8B-B14F-4D97-AF65-F5344CB8AC3E}">
        <p14:creationId xmlns:p14="http://schemas.microsoft.com/office/powerpoint/2010/main" val="77922935"/>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1371599"/>
            <a:ext cx="5486400" cy="33559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a:p>
        </p:txBody>
      </p:sp>
      <p:sp>
        <p:nvSpPr>
          <p:cNvPr id="4" name="Textplatzhalter 3"/>
          <p:cNvSpPr>
            <a:spLocks noGrp="1"/>
          </p:cNvSpPr>
          <p:nvPr>
            <p:ph type="body" sz="half" idx="2"/>
          </p:nvPr>
        </p:nvSpPr>
        <p:spPr>
          <a:xfrm>
            <a:off x="1792288" y="5367338"/>
            <a:ext cx="5486400" cy="5000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extLst>
      <p:ext uri="{BB962C8B-B14F-4D97-AF65-F5344CB8AC3E}">
        <p14:creationId xmlns:p14="http://schemas.microsoft.com/office/powerpoint/2010/main" val="3327621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7863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Bild 7" descr="BST-0149 Hintergrund ohne Logo-10-10.jpg"/>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4"/>
          <p:cNvSpPr>
            <a:spLocks noGrp="1" noChangeArrowheads="1"/>
          </p:cNvSpPr>
          <p:nvPr>
            <p:ph type="title"/>
          </p:nvPr>
        </p:nvSpPr>
        <p:spPr bwMode="gray">
          <a:xfrm>
            <a:off x="304800" y="1066800"/>
            <a:ext cx="83820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smtClean="0"/>
              <a:t>Klicken Sie, um das Titelformat zu bearbeiten</a:t>
            </a:r>
          </a:p>
        </p:txBody>
      </p:sp>
      <p:sp>
        <p:nvSpPr>
          <p:cNvPr id="1028" name="Rectangle 5"/>
          <p:cNvSpPr>
            <a:spLocks noGrp="1" noChangeArrowheads="1"/>
          </p:cNvSpPr>
          <p:nvPr>
            <p:ph type="body" idx="1"/>
          </p:nvPr>
        </p:nvSpPr>
        <p:spPr bwMode="gray">
          <a:xfrm>
            <a:off x="304800" y="1905000"/>
            <a:ext cx="8458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de-DE" smtClean="0"/>
              <a:t>Klicken Sie, um die Formate des Vorlagentextes zu bearbeiten</a:t>
            </a:r>
          </a:p>
          <a:p>
            <a:pPr lvl="1"/>
            <a:r>
              <a:rPr lang="de-DE" altLang="de-DE" smtClean="0"/>
              <a:t>Zweite Ebene</a:t>
            </a:r>
          </a:p>
          <a:p>
            <a:pPr lvl="2"/>
            <a:r>
              <a:rPr lang="de-DE" altLang="de-DE" smtClean="0"/>
              <a:t>Dritte Ebene</a:t>
            </a:r>
          </a:p>
          <a:p>
            <a:pPr lvl="3"/>
            <a:r>
              <a:rPr lang="de-DE" altLang="de-DE" smtClean="0"/>
              <a:t>Vierte Ebene</a:t>
            </a: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Lst>
  <p:hf hdr="0"/>
  <p:txStyles>
    <p:titleStyle>
      <a:lvl1pPr algn="l" rtl="0" eaLnBrk="0" fontAlgn="base" hangingPunct="0">
        <a:spcBef>
          <a:spcPct val="0"/>
        </a:spcBef>
        <a:spcAft>
          <a:spcPct val="0"/>
        </a:spcAft>
        <a:defRPr sz="2300" b="1">
          <a:solidFill>
            <a:schemeClr val="hlink"/>
          </a:solidFill>
          <a:latin typeface="Calibri"/>
          <a:ea typeface="Calibri" panose="020F0502020204030204" pitchFamily="34" charset="0"/>
          <a:cs typeface="Calibri"/>
        </a:defRPr>
      </a:lvl1pPr>
      <a:lvl2pPr algn="l" rtl="0" eaLnBrk="0" fontAlgn="base" hangingPunct="0">
        <a:spcBef>
          <a:spcPct val="0"/>
        </a:spcBef>
        <a:spcAft>
          <a:spcPct val="0"/>
        </a:spcAft>
        <a:defRPr sz="2300" b="1">
          <a:solidFill>
            <a:schemeClr val="hlink"/>
          </a:solidFill>
          <a:latin typeface="Calibri" pitchFamily="34" charset="0"/>
          <a:ea typeface="Calibri" panose="020F0502020204030204" pitchFamily="34" charset="0"/>
          <a:cs typeface="Calibri" panose="020F0502020204030204" pitchFamily="34" charset="0"/>
        </a:defRPr>
      </a:lvl2pPr>
      <a:lvl3pPr algn="l" rtl="0" eaLnBrk="0" fontAlgn="base" hangingPunct="0">
        <a:spcBef>
          <a:spcPct val="0"/>
        </a:spcBef>
        <a:spcAft>
          <a:spcPct val="0"/>
        </a:spcAft>
        <a:defRPr sz="2300" b="1">
          <a:solidFill>
            <a:schemeClr val="hlink"/>
          </a:solidFill>
          <a:latin typeface="Calibri" pitchFamily="34" charset="0"/>
          <a:ea typeface="Calibri" panose="020F0502020204030204" pitchFamily="34" charset="0"/>
          <a:cs typeface="Calibri" panose="020F0502020204030204" pitchFamily="34" charset="0"/>
        </a:defRPr>
      </a:lvl3pPr>
      <a:lvl4pPr algn="l" rtl="0" eaLnBrk="0" fontAlgn="base" hangingPunct="0">
        <a:spcBef>
          <a:spcPct val="0"/>
        </a:spcBef>
        <a:spcAft>
          <a:spcPct val="0"/>
        </a:spcAft>
        <a:defRPr sz="2300" b="1">
          <a:solidFill>
            <a:schemeClr val="hlink"/>
          </a:solidFill>
          <a:latin typeface="Calibri" pitchFamily="34" charset="0"/>
          <a:ea typeface="Calibri" panose="020F0502020204030204" pitchFamily="34" charset="0"/>
          <a:cs typeface="Calibri" panose="020F0502020204030204" pitchFamily="34" charset="0"/>
        </a:defRPr>
      </a:lvl4pPr>
      <a:lvl5pPr algn="l" rtl="0" eaLnBrk="0" fontAlgn="base" hangingPunct="0">
        <a:spcBef>
          <a:spcPct val="0"/>
        </a:spcBef>
        <a:spcAft>
          <a:spcPct val="0"/>
        </a:spcAft>
        <a:defRPr sz="2300" b="1">
          <a:solidFill>
            <a:schemeClr val="hlink"/>
          </a:solidFill>
          <a:latin typeface="Calibri" pitchFamily="34" charset="0"/>
          <a:ea typeface="Calibri" panose="020F0502020204030204" pitchFamily="34" charset="0"/>
          <a:cs typeface="Calibri" panose="020F0502020204030204" pitchFamily="34" charset="0"/>
        </a:defRPr>
      </a:lvl5pPr>
      <a:lvl6pPr marL="457200" algn="l" rtl="0" eaLnBrk="0" fontAlgn="base" hangingPunct="0">
        <a:spcBef>
          <a:spcPct val="0"/>
        </a:spcBef>
        <a:spcAft>
          <a:spcPct val="0"/>
        </a:spcAft>
        <a:defRPr sz="2400" b="1">
          <a:solidFill>
            <a:schemeClr val="hlink"/>
          </a:solidFill>
          <a:latin typeface="Arial" charset="0"/>
        </a:defRPr>
      </a:lvl6pPr>
      <a:lvl7pPr marL="914400" algn="l" rtl="0" eaLnBrk="0" fontAlgn="base" hangingPunct="0">
        <a:spcBef>
          <a:spcPct val="0"/>
        </a:spcBef>
        <a:spcAft>
          <a:spcPct val="0"/>
        </a:spcAft>
        <a:defRPr sz="2400" b="1">
          <a:solidFill>
            <a:schemeClr val="hlink"/>
          </a:solidFill>
          <a:latin typeface="Arial" charset="0"/>
        </a:defRPr>
      </a:lvl7pPr>
      <a:lvl8pPr marL="1371600" algn="l" rtl="0" eaLnBrk="0" fontAlgn="base" hangingPunct="0">
        <a:spcBef>
          <a:spcPct val="0"/>
        </a:spcBef>
        <a:spcAft>
          <a:spcPct val="0"/>
        </a:spcAft>
        <a:defRPr sz="2400" b="1">
          <a:solidFill>
            <a:schemeClr val="hlink"/>
          </a:solidFill>
          <a:latin typeface="Arial" charset="0"/>
        </a:defRPr>
      </a:lvl8pPr>
      <a:lvl9pPr marL="1828800" algn="l" rtl="0" eaLnBrk="0" fontAlgn="base" hangingPunct="0">
        <a:spcBef>
          <a:spcPct val="0"/>
        </a:spcBef>
        <a:spcAft>
          <a:spcPct val="0"/>
        </a:spcAft>
        <a:defRPr sz="2400" b="1">
          <a:solidFill>
            <a:schemeClr val="hlink"/>
          </a:solidFill>
          <a:latin typeface="Arial" charset="0"/>
        </a:defRPr>
      </a:lvl9pPr>
    </p:titleStyle>
    <p:bodyStyle>
      <a:lvl1pPr marL="190500" indent="-190500" algn="l" rtl="0" eaLnBrk="0" fontAlgn="base" hangingPunct="0">
        <a:spcBef>
          <a:spcPts val="1200"/>
        </a:spcBef>
        <a:spcAft>
          <a:spcPts val="900"/>
        </a:spcAft>
        <a:buClr>
          <a:schemeClr val="hlink"/>
        </a:buClr>
        <a:defRPr b="1">
          <a:solidFill>
            <a:srgbClr val="003264"/>
          </a:solidFill>
          <a:latin typeface="Calibri"/>
          <a:ea typeface="Calibri" panose="020F0502020204030204" pitchFamily="34" charset="0"/>
          <a:cs typeface="Calibri"/>
        </a:defRPr>
      </a:lvl1pPr>
      <a:lvl2pPr marL="179388" indent="-179388" algn="l" rtl="0" eaLnBrk="0" fontAlgn="base" hangingPunct="0">
        <a:spcBef>
          <a:spcPct val="0"/>
        </a:spcBef>
        <a:spcAft>
          <a:spcPts val="900"/>
        </a:spcAft>
        <a:buClr>
          <a:srgbClr val="003264"/>
        </a:buClr>
        <a:buFont typeface="Arial" panose="020B0604020202020204" pitchFamily="34" charset="0"/>
        <a:buChar char="•"/>
        <a:defRPr>
          <a:solidFill>
            <a:srgbClr val="003264"/>
          </a:solidFill>
          <a:latin typeface="Calibri"/>
          <a:ea typeface="Calibri" panose="020F0502020204030204" pitchFamily="34" charset="0"/>
          <a:cs typeface="Calibri"/>
        </a:defRPr>
      </a:lvl2pPr>
      <a:lvl3pPr marL="381000" indent="-176213" algn="l" rtl="0" eaLnBrk="0" fontAlgn="base" hangingPunct="0">
        <a:spcBef>
          <a:spcPct val="0"/>
        </a:spcBef>
        <a:spcAft>
          <a:spcPts val="900"/>
        </a:spcAft>
        <a:buSzPct val="75000"/>
        <a:buFont typeface="Wingdings" panose="05000000000000000000" pitchFamily="2" charset="2"/>
        <a:buChar char="§"/>
        <a:defRPr>
          <a:solidFill>
            <a:srgbClr val="003264"/>
          </a:solidFill>
          <a:latin typeface="Calibri"/>
          <a:ea typeface="Calibri" panose="020F0502020204030204" pitchFamily="34" charset="0"/>
          <a:cs typeface="Calibri"/>
        </a:defRPr>
      </a:lvl3pPr>
      <a:lvl4pPr indent="449263" algn="l" rtl="0" eaLnBrk="0" fontAlgn="base" hangingPunct="0">
        <a:spcBef>
          <a:spcPct val="0"/>
        </a:spcBef>
        <a:spcAft>
          <a:spcPts val="900"/>
        </a:spcAft>
        <a:buSzPct val="75000"/>
        <a:buFont typeface="Wingdings" panose="05000000000000000000" pitchFamily="2" charset="2"/>
        <a:defRPr>
          <a:solidFill>
            <a:srgbClr val="003264"/>
          </a:solidFill>
          <a:latin typeface="Calibri"/>
          <a:ea typeface="Calibri" panose="020F0502020204030204" pitchFamily="34" charset="0"/>
          <a:cs typeface="Calibri"/>
        </a:defRPr>
      </a:lvl4pPr>
      <a:lvl5pPr marL="2284413" indent="-455613" algn="l" rtl="0" eaLnBrk="0" fontAlgn="base" hangingPunct="0">
        <a:spcBef>
          <a:spcPct val="0"/>
        </a:spcBef>
        <a:spcAft>
          <a:spcPts val="900"/>
        </a:spcAft>
        <a:defRPr>
          <a:solidFill>
            <a:schemeClr val="tx1"/>
          </a:solidFill>
          <a:latin typeface="+mn-lt"/>
          <a:ea typeface="Calibri" panose="020F0502020204030204" pitchFamily="34" charset="0"/>
          <a:cs typeface="Calibri" panose="020F0502020204030204" pitchFamily="34" charset="0"/>
        </a:defRPr>
      </a:lvl5pPr>
      <a:lvl6pPr marL="2741613" algn="l" rtl="0" eaLnBrk="0" fontAlgn="base" hangingPunct="0">
        <a:spcBef>
          <a:spcPct val="0"/>
        </a:spcBef>
        <a:spcAft>
          <a:spcPts val="900"/>
        </a:spcAft>
        <a:defRPr>
          <a:solidFill>
            <a:schemeClr val="tx1"/>
          </a:solidFill>
          <a:latin typeface="+mn-lt"/>
        </a:defRPr>
      </a:lvl6pPr>
      <a:lvl7pPr marL="3198813" algn="l" rtl="0" eaLnBrk="0" fontAlgn="base" hangingPunct="0">
        <a:spcBef>
          <a:spcPct val="0"/>
        </a:spcBef>
        <a:spcAft>
          <a:spcPts val="900"/>
        </a:spcAft>
        <a:defRPr>
          <a:solidFill>
            <a:schemeClr val="tx1"/>
          </a:solidFill>
          <a:latin typeface="+mn-lt"/>
        </a:defRPr>
      </a:lvl7pPr>
      <a:lvl8pPr marL="3656013" algn="l" rtl="0" eaLnBrk="0" fontAlgn="base" hangingPunct="0">
        <a:spcBef>
          <a:spcPct val="0"/>
        </a:spcBef>
        <a:spcAft>
          <a:spcPts val="900"/>
        </a:spcAft>
        <a:defRPr>
          <a:solidFill>
            <a:schemeClr val="tx1"/>
          </a:solidFill>
          <a:latin typeface="+mn-lt"/>
        </a:defRPr>
      </a:lvl8pPr>
      <a:lvl9pPr marL="4113213" algn="l" rtl="0" eaLnBrk="0" fontAlgn="base" hangingPunct="0">
        <a:spcBef>
          <a:spcPct val="0"/>
        </a:spcBef>
        <a:spcAft>
          <a:spcPts val="900"/>
        </a:spcAft>
        <a:defRPr>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Bild 5" descr="BST-0149 Hintergrund-03.jpg"/>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p:cNvSpPr>
            <a:spLocks noGrp="1" noChangeArrowheads="1"/>
          </p:cNvSpPr>
          <p:nvPr>
            <p:ph type="title"/>
          </p:nvPr>
        </p:nvSpPr>
        <p:spPr bwMode="auto">
          <a:xfrm>
            <a:off x="228600" y="18288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Titelmasterformat durch Klicken bearbeiten</a:t>
            </a:r>
          </a:p>
        </p:txBody>
      </p:sp>
      <p:sp>
        <p:nvSpPr>
          <p:cNvPr id="2052" name="Rectangle 3"/>
          <p:cNvSpPr>
            <a:spLocks noGrp="1" noChangeArrowheads="1"/>
          </p:cNvSpPr>
          <p:nvPr>
            <p:ph type="body" idx="1"/>
          </p:nvPr>
        </p:nvSpPr>
        <p:spPr bwMode="auto">
          <a:xfrm>
            <a:off x="304800" y="2667000"/>
            <a:ext cx="8229600"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Tree>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Lst>
  <p:hf hdr="0" ftr="0"/>
  <p:txStyles>
    <p:titleStyle>
      <a:lvl1pPr algn="l" rtl="0" eaLnBrk="0" fontAlgn="base" hangingPunct="0">
        <a:lnSpc>
          <a:spcPts val="6000"/>
        </a:lnSpc>
        <a:spcBef>
          <a:spcPct val="0"/>
        </a:spcBef>
        <a:spcAft>
          <a:spcPct val="0"/>
        </a:spcAft>
        <a:defRPr sz="6000" b="1">
          <a:solidFill>
            <a:srgbClr val="003264"/>
          </a:solidFill>
          <a:latin typeface="Calibri"/>
          <a:ea typeface="Calibri" panose="020F0502020204030204" pitchFamily="34" charset="0"/>
          <a:cs typeface="Calibri"/>
        </a:defRPr>
      </a:lvl1pPr>
      <a:lvl2pPr algn="l" rtl="0" eaLnBrk="0" fontAlgn="base" hangingPunct="0">
        <a:lnSpc>
          <a:spcPts val="6000"/>
        </a:lnSpc>
        <a:spcBef>
          <a:spcPct val="0"/>
        </a:spcBef>
        <a:spcAft>
          <a:spcPct val="0"/>
        </a:spcAft>
        <a:defRPr sz="6000" b="1">
          <a:solidFill>
            <a:srgbClr val="003264"/>
          </a:solidFill>
          <a:latin typeface="Calibri" pitchFamily="34" charset="0"/>
          <a:ea typeface="Calibri" panose="020F0502020204030204" pitchFamily="34" charset="0"/>
          <a:cs typeface="Calibri" panose="020F0502020204030204" pitchFamily="34" charset="0"/>
        </a:defRPr>
      </a:lvl2pPr>
      <a:lvl3pPr algn="l" rtl="0" eaLnBrk="0" fontAlgn="base" hangingPunct="0">
        <a:lnSpc>
          <a:spcPts val="6000"/>
        </a:lnSpc>
        <a:spcBef>
          <a:spcPct val="0"/>
        </a:spcBef>
        <a:spcAft>
          <a:spcPct val="0"/>
        </a:spcAft>
        <a:defRPr sz="6000" b="1">
          <a:solidFill>
            <a:srgbClr val="003264"/>
          </a:solidFill>
          <a:latin typeface="Calibri" pitchFamily="34" charset="0"/>
          <a:ea typeface="Calibri" panose="020F0502020204030204" pitchFamily="34" charset="0"/>
          <a:cs typeface="Calibri" panose="020F0502020204030204" pitchFamily="34" charset="0"/>
        </a:defRPr>
      </a:lvl3pPr>
      <a:lvl4pPr algn="l" rtl="0" eaLnBrk="0" fontAlgn="base" hangingPunct="0">
        <a:lnSpc>
          <a:spcPts val="6000"/>
        </a:lnSpc>
        <a:spcBef>
          <a:spcPct val="0"/>
        </a:spcBef>
        <a:spcAft>
          <a:spcPct val="0"/>
        </a:spcAft>
        <a:defRPr sz="6000" b="1">
          <a:solidFill>
            <a:srgbClr val="003264"/>
          </a:solidFill>
          <a:latin typeface="Calibri" pitchFamily="34" charset="0"/>
          <a:ea typeface="Calibri" panose="020F0502020204030204" pitchFamily="34" charset="0"/>
          <a:cs typeface="Calibri" panose="020F0502020204030204" pitchFamily="34" charset="0"/>
        </a:defRPr>
      </a:lvl4pPr>
      <a:lvl5pPr algn="l" rtl="0" eaLnBrk="0" fontAlgn="base" hangingPunct="0">
        <a:lnSpc>
          <a:spcPts val="6000"/>
        </a:lnSpc>
        <a:spcBef>
          <a:spcPct val="0"/>
        </a:spcBef>
        <a:spcAft>
          <a:spcPct val="0"/>
        </a:spcAft>
        <a:defRPr sz="6000" b="1">
          <a:solidFill>
            <a:srgbClr val="003264"/>
          </a:solidFill>
          <a:latin typeface="Calibri" pitchFamily="34" charset="0"/>
          <a:ea typeface="Calibri" panose="020F0502020204030204" pitchFamily="34" charset="0"/>
          <a:cs typeface="Calibri" panose="020F0502020204030204" pitchFamily="34"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defRPr sz="3200" b="1">
          <a:solidFill>
            <a:srgbClr val="003264"/>
          </a:solidFill>
          <a:latin typeface="Calibri"/>
          <a:ea typeface="Calibri" panose="020F0502020204030204" pitchFamily="34" charset="0"/>
          <a:cs typeface="Calibri"/>
        </a:defRPr>
      </a:lvl1pPr>
      <a:lvl2pPr marL="742950" indent="-285750" algn="l" rtl="0" eaLnBrk="0" fontAlgn="base" hangingPunct="0">
        <a:spcBef>
          <a:spcPct val="20000"/>
        </a:spcBef>
        <a:spcAft>
          <a:spcPct val="0"/>
        </a:spcAft>
        <a:buFont typeface="Arial" panose="020B0604020202020204" pitchFamily="34" charset="0"/>
        <a:buChar char="•"/>
        <a:defRPr sz="2800" b="1">
          <a:solidFill>
            <a:srgbClr val="003264"/>
          </a:solidFill>
          <a:latin typeface="Calibri"/>
          <a:ea typeface="Calibri" panose="020F0502020204030204" pitchFamily="34" charset="0"/>
          <a:cs typeface="Calibri"/>
        </a:defRPr>
      </a:lvl2pPr>
      <a:lvl3pPr marL="1143000" indent="-228600" algn="l" rtl="0" eaLnBrk="0" fontAlgn="base" hangingPunct="0">
        <a:spcBef>
          <a:spcPct val="20000"/>
        </a:spcBef>
        <a:spcAft>
          <a:spcPct val="0"/>
        </a:spcAft>
        <a:buFont typeface="Wingdings" panose="05000000000000000000" pitchFamily="2" charset="2"/>
        <a:buChar char="§"/>
        <a:defRPr sz="2400" b="1">
          <a:solidFill>
            <a:srgbClr val="003264"/>
          </a:solidFill>
          <a:latin typeface="Calibri"/>
          <a:ea typeface="Calibri" panose="020F0502020204030204" pitchFamily="34" charset="0"/>
          <a:cs typeface="Calibri"/>
        </a:defRPr>
      </a:lvl3pPr>
      <a:lvl4pPr marL="1600200" indent="-228600" algn="l" rtl="0" eaLnBrk="0" fontAlgn="base" hangingPunct="0">
        <a:spcBef>
          <a:spcPct val="20000"/>
        </a:spcBef>
        <a:spcAft>
          <a:spcPct val="0"/>
        </a:spcAft>
        <a:buChar char="–"/>
        <a:defRPr sz="2000" b="1">
          <a:solidFill>
            <a:srgbClr val="003264"/>
          </a:solidFill>
          <a:latin typeface="Calibri"/>
          <a:ea typeface="Calibri" panose="020F0502020204030204" pitchFamily="34" charset="0"/>
          <a:cs typeface="Calibri"/>
        </a:defRPr>
      </a:lvl4pPr>
      <a:lvl5pPr marL="2057400" indent="-228600" algn="l" rtl="0" eaLnBrk="0" fontAlgn="base" hangingPunct="0">
        <a:spcBef>
          <a:spcPct val="20000"/>
        </a:spcBef>
        <a:spcAft>
          <a:spcPct val="0"/>
        </a:spcAft>
        <a:buChar char="»"/>
        <a:defRPr sz="2000" b="1">
          <a:solidFill>
            <a:srgbClr val="003264"/>
          </a:solidFill>
          <a:latin typeface="Calibri"/>
          <a:ea typeface="Calibri" panose="020F0502020204030204" pitchFamily="34" charset="0"/>
          <a:cs typeface="Calibri"/>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 7" descr="BST-0149 Hintergrund-03.jpg"/>
          <p:cNvPicPr>
            <a:picLocks noChangeAspect="1"/>
          </p:cNvPicPr>
          <p:nvPr/>
        </p:nvPicPr>
        <p:blipFill>
          <a:blip r:embed="rId3" cstate="print"/>
          <a:stretch>
            <a:fillRect/>
          </a:stretch>
        </p:blipFill>
        <p:spPr>
          <a:xfrm>
            <a:off x="0" y="0"/>
            <a:ext cx="9144000" cy="6858000"/>
          </a:xfrm>
          <a:prstGeom prst="rect">
            <a:avLst/>
          </a:prstGeom>
        </p:spPr>
      </p:pic>
      <p:sp>
        <p:nvSpPr>
          <p:cNvPr id="16386" name="Titel 1"/>
          <p:cNvSpPr>
            <a:spLocks noGrp="1"/>
          </p:cNvSpPr>
          <p:nvPr>
            <p:ph type="ctrTitle"/>
          </p:nvPr>
        </p:nvSpPr>
        <p:spPr>
          <a:xfrm>
            <a:off x="306000" y="1278459"/>
            <a:ext cx="8143875" cy="1214437"/>
          </a:xfrm>
          <a:noFill/>
        </p:spPr>
        <p:txBody>
          <a:bodyPr>
            <a:normAutofit/>
          </a:bodyPr>
          <a:lstStyle/>
          <a:p>
            <a:pPr eaLnBrk="1" hangingPunct="1">
              <a:lnSpc>
                <a:spcPct val="100000"/>
              </a:lnSpc>
              <a:spcAft>
                <a:spcPts val="0"/>
              </a:spcAft>
              <a:defRPr/>
            </a:pPr>
            <a:r>
              <a:rPr lang="de-DE" sz="2800" dirty="0"/>
              <a:t>Kinder und Jugendliche in ihrer </a:t>
            </a:r>
            <a:br>
              <a:rPr lang="de-DE" sz="2800" dirty="0"/>
            </a:br>
            <a:r>
              <a:rPr lang="de-DE" sz="2800" dirty="0"/>
              <a:t>Vielfalt fördern / Modul 3 – Didaktik</a:t>
            </a:r>
            <a:endParaRPr lang="de-DE" sz="2800" dirty="0">
              <a:ea typeface="ＭＳ Ｐゴシック" pitchFamily="34" charset="-128"/>
            </a:endParaRPr>
          </a:p>
        </p:txBody>
      </p:sp>
      <p:sp>
        <p:nvSpPr>
          <p:cNvPr id="14340" name="Rechteck 4"/>
          <p:cNvSpPr>
            <a:spLocks noChangeArrowheads="1"/>
          </p:cNvSpPr>
          <p:nvPr/>
        </p:nvSpPr>
        <p:spPr bwMode="auto">
          <a:xfrm>
            <a:off x="228600" y="4876800"/>
            <a:ext cx="6061745"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de-DE" altLang="de-DE" sz="2300" b="1" dirty="0">
                <a:latin typeface="Calibri" panose="020F0502020204030204" pitchFamily="34" charset="0"/>
                <a:cs typeface="Calibri" panose="020F0502020204030204" pitchFamily="34" charset="0"/>
              </a:rPr>
              <a:t>Baustein 4: </a:t>
            </a:r>
            <a:br>
              <a:rPr lang="de-DE" altLang="de-DE" sz="2300" b="1" dirty="0">
                <a:latin typeface="Calibri" panose="020F0502020204030204" pitchFamily="34" charset="0"/>
                <a:cs typeface="Calibri" panose="020F0502020204030204" pitchFamily="34" charset="0"/>
              </a:rPr>
            </a:br>
            <a:r>
              <a:rPr lang="de-DE" altLang="de-DE" sz="2300" b="1" dirty="0">
                <a:latin typeface="Calibri" panose="020F0502020204030204" pitchFamily="34" charset="0"/>
                <a:cs typeface="Calibri" panose="020F0502020204030204" pitchFamily="34" charset="0"/>
              </a:rPr>
              <a:t>Differenzierende Aufgaben im Fach </a:t>
            </a:r>
            <a:r>
              <a:rPr lang="de-DE" altLang="de-DE" sz="2300" b="1" dirty="0">
                <a:solidFill>
                  <a:srgbClr val="C00000"/>
                </a:solidFill>
                <a:latin typeface="Calibri" panose="020F0502020204030204" pitchFamily="34" charset="0"/>
                <a:cs typeface="Calibri" panose="020F0502020204030204" pitchFamily="34" charset="0"/>
              </a:rPr>
              <a:t>Mathematik</a:t>
            </a:r>
            <a:endParaRPr lang="de-DE" sz="2300" b="1" dirty="0">
              <a:solidFill>
                <a:srgbClr val="003264"/>
              </a:solidFill>
              <a:latin typeface="Calibri"/>
              <a:cs typeface="Calibri"/>
            </a:endParaRPr>
          </a:p>
        </p:txBody>
      </p:sp>
      <p:pic>
        <p:nvPicPr>
          <p:cNvPr id="1029" name="Picture 5" descr="P:\Laufende Projekte\63101\Kommunikation_ÖA\Fotos_Team\DSCF0003 (Medium).jpg"/>
          <p:cNvPicPr>
            <a:picLocks noChangeAspect="1" noChangeArrowheads="1"/>
          </p:cNvPicPr>
          <p:nvPr/>
        </p:nvPicPr>
        <p:blipFill>
          <a:blip r:embed="rId4" cstate="print"/>
          <a:srcRect/>
          <a:stretch>
            <a:fillRect/>
          </a:stretch>
        </p:blipFill>
        <p:spPr bwMode="auto">
          <a:xfrm>
            <a:off x="3222000" y="2492896"/>
            <a:ext cx="2700000" cy="2025000"/>
          </a:xfrm>
          <a:prstGeom prst="rect">
            <a:avLst/>
          </a:prstGeom>
          <a:noFill/>
        </p:spPr>
      </p:pic>
      <p:pic>
        <p:nvPicPr>
          <p:cNvPr id="1030" name="Picture 6" descr="P:\Laufende Projekte\63101\Kommunikation_ÖA\Fotos_Team\Sommerakademie_Salem_2_small.JPG"/>
          <p:cNvPicPr>
            <a:picLocks noChangeAspect="1" noChangeArrowheads="1"/>
          </p:cNvPicPr>
          <p:nvPr/>
        </p:nvPicPr>
        <p:blipFill>
          <a:blip r:embed="rId5" cstate="print">
            <a:lum bright="10000"/>
          </a:blip>
          <a:srcRect/>
          <a:stretch>
            <a:fillRect/>
          </a:stretch>
        </p:blipFill>
        <p:spPr bwMode="auto">
          <a:xfrm>
            <a:off x="6135227" y="2492896"/>
            <a:ext cx="2700000" cy="2025000"/>
          </a:xfrm>
          <a:prstGeom prst="rect">
            <a:avLst/>
          </a:prstGeom>
          <a:noFill/>
        </p:spPr>
      </p:pic>
      <p:pic>
        <p:nvPicPr>
          <p:cNvPr id="10" name="Picture 2" descr="C:\Users\lmzs\Desktop\DownloadedFile-1.jpeg"/>
          <p:cNvPicPr>
            <a:picLocks noChangeAspect="1" noChangeArrowheads="1"/>
          </p:cNvPicPr>
          <p:nvPr/>
        </p:nvPicPr>
        <p:blipFill rotWithShape="1">
          <a:blip r:embed="rId6">
            <a:extLst>
              <a:ext uri="{28A0092B-C50C-407E-A947-70E740481C1C}">
                <a14:useLocalDpi xmlns:a14="http://schemas.microsoft.com/office/drawing/2010/main" val="0"/>
              </a:ext>
            </a:extLst>
          </a:blip>
          <a:srcRect l="7596" r="8145"/>
          <a:stretch/>
        </p:blipFill>
        <p:spPr bwMode="auto">
          <a:xfrm>
            <a:off x="306000" y="2492671"/>
            <a:ext cx="2700000" cy="2025225"/>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1088" y="6285879"/>
            <a:ext cx="1828800" cy="487454"/>
          </a:xfrm>
          <a:prstGeom prst="rect">
            <a:avLst/>
          </a:prstGeom>
        </p:spPr>
      </p:pic>
    </p:spTree>
    <p:extLst>
      <p:ext uri="{BB962C8B-B14F-4D97-AF65-F5344CB8AC3E}">
        <p14:creationId xmlns:p14="http://schemas.microsoft.com/office/powerpoint/2010/main" val="113193252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4294967295"/>
          </p:nvPr>
        </p:nvSpPr>
        <p:spPr>
          <a:xfrm>
            <a:off x="304800" y="1676400"/>
            <a:ext cx="7239000" cy="4876800"/>
          </a:xfrm>
        </p:spPr>
        <p:txBody>
          <a:bodyPr/>
          <a:lstStyle/>
          <a:p>
            <a:pPr marL="342900" indent="-342900" eaLnBrk="1" hangingPunct="1">
              <a:spcBef>
                <a:spcPct val="0"/>
              </a:spcBef>
            </a:pPr>
            <a:r>
              <a:rPr lang="de-DE" altLang="de-DE" dirty="0" smtClean="0">
                <a:cs typeface="Times New Roman" pitchFamily="18" charset="0"/>
              </a:rPr>
              <a:t>1.   Umkehren: Aufgabe </a:t>
            </a:r>
            <a:r>
              <a:rPr lang="de-DE" altLang="de-DE" dirty="0" smtClean="0">
                <a:cs typeface="Times New Roman" pitchFamily="18" charset="0"/>
                <a:sym typeface="Wingdings" pitchFamily="2" charset="2"/>
              </a:rPr>
              <a:t></a:t>
            </a:r>
            <a:r>
              <a:rPr lang="de-DE" altLang="de-DE" dirty="0" smtClean="0">
                <a:cs typeface="Times New Roman" pitchFamily="18" charset="0"/>
              </a:rPr>
              <a:t> Lösung der Aufgabe</a:t>
            </a:r>
          </a:p>
          <a:p>
            <a:pPr marL="342900" indent="17463" eaLnBrk="1" hangingPunct="1">
              <a:spcBef>
                <a:spcPct val="0"/>
              </a:spcBef>
              <a:spcAft>
                <a:spcPct val="0"/>
              </a:spcAft>
            </a:pPr>
            <a:r>
              <a:rPr lang="de-DE" altLang="de-DE" b="0" dirty="0" smtClean="0">
                <a:cs typeface="Times New Roman" pitchFamily="18" charset="0"/>
              </a:rPr>
              <a:t>Bestimme die Nullstelle der Funktion f mit f(x) = 2x - 6.                              </a:t>
            </a:r>
          </a:p>
          <a:p>
            <a:pPr marL="342900" indent="17463" eaLnBrk="1" hangingPunct="1">
              <a:spcBef>
                <a:spcPct val="0"/>
              </a:spcBef>
              <a:spcAft>
                <a:spcPct val="0"/>
              </a:spcAft>
            </a:pPr>
            <a:r>
              <a:rPr lang="de-DE" altLang="de-DE" b="0" dirty="0" smtClean="0">
                <a:cs typeface="Times New Roman" pitchFamily="18" charset="0"/>
              </a:rPr>
              <a:t>Finde eine lineare Funktion, die die Nullstelle 3 hat.</a:t>
            </a:r>
          </a:p>
          <a:p>
            <a:pPr marL="342900" indent="-342900" eaLnBrk="1" hangingPunct="1"/>
            <a:r>
              <a:rPr lang="de-DE" altLang="de-DE" dirty="0" smtClean="0">
                <a:cs typeface="Times New Roman" pitchFamily="18" charset="0"/>
              </a:rPr>
              <a:t>2.   Sachsituation </a:t>
            </a:r>
            <a:r>
              <a:rPr lang="de-DE" altLang="de-DE" dirty="0" smtClean="0">
                <a:cs typeface="Times New Roman" pitchFamily="18" charset="0"/>
                <a:sym typeface="Wingdings" pitchFamily="2" charset="2"/>
              </a:rPr>
              <a:t> Mathematisches Modell</a:t>
            </a:r>
          </a:p>
          <a:p>
            <a:pPr marL="360363" indent="0" eaLnBrk="1" hangingPunct="1">
              <a:spcBef>
                <a:spcPct val="0"/>
              </a:spcBef>
              <a:spcAft>
                <a:spcPct val="0"/>
              </a:spcAft>
            </a:pPr>
            <a:r>
              <a:rPr lang="de-DE" altLang="de-DE" b="0" dirty="0" smtClean="0">
                <a:cs typeface="Times New Roman" pitchFamily="18" charset="0"/>
              </a:rPr>
              <a:t>… Bestimme, wann der Heißluftballon landet. </a:t>
            </a:r>
          </a:p>
          <a:p>
            <a:pPr marL="360363" indent="0" eaLnBrk="1" hangingPunct="1">
              <a:spcBef>
                <a:spcPct val="0"/>
              </a:spcBef>
              <a:spcAft>
                <a:spcPct val="0"/>
              </a:spcAft>
            </a:pPr>
            <a:r>
              <a:rPr lang="de-DE" altLang="de-DE" b="0" dirty="0" smtClean="0">
                <a:cs typeface="Times New Roman" pitchFamily="18" charset="0"/>
              </a:rPr>
              <a:t>Erfinde eine Sachaufgabe, in der die Nullstelle der Funktion f mit            f(x) = 200 - 1,5x eine Bedeutung hat. </a:t>
            </a:r>
          </a:p>
          <a:p>
            <a:pPr marL="342900" indent="-342900" eaLnBrk="1" hangingPunct="1">
              <a:spcAft>
                <a:spcPts val="1200"/>
              </a:spcAft>
            </a:pPr>
            <a:r>
              <a:rPr lang="de-DE" altLang="de-DE" dirty="0" smtClean="0">
                <a:cs typeface="Times New Roman" pitchFamily="18" charset="0"/>
              </a:rPr>
              <a:t>3.   Ergebnisse bewerten lassen</a:t>
            </a:r>
          </a:p>
          <a:p>
            <a:pPr marL="342900" indent="-342900" eaLnBrk="1" hangingPunct="1">
              <a:spcBef>
                <a:spcPct val="0"/>
              </a:spcBef>
              <a:buFontTx/>
              <a:buAutoNum type="arabicPeriod" startAt="4"/>
            </a:pPr>
            <a:r>
              <a:rPr lang="de-DE" altLang="de-DE" dirty="0" smtClean="0">
                <a:cs typeface="Times New Roman" pitchFamily="18" charset="0"/>
              </a:rPr>
              <a:t>Fehler erklären lassen  </a:t>
            </a:r>
          </a:p>
          <a:p>
            <a:pPr marL="342900" indent="17463" eaLnBrk="1" hangingPunct="1">
              <a:spcBef>
                <a:spcPct val="0"/>
              </a:spcBef>
              <a:spcAft>
                <a:spcPct val="0"/>
              </a:spcAft>
            </a:pPr>
            <a:r>
              <a:rPr lang="de-DE" altLang="de-DE" b="0" dirty="0" smtClean="0"/>
              <a:t>Max hat die Nullstelle der linearen Funktion f(x) = 3x - 7 berechnet: </a:t>
            </a:r>
          </a:p>
          <a:p>
            <a:pPr marL="342900" indent="17463" eaLnBrk="1" hangingPunct="1">
              <a:spcBef>
                <a:spcPct val="0"/>
              </a:spcBef>
              <a:spcAft>
                <a:spcPct val="0"/>
              </a:spcAft>
            </a:pPr>
            <a:r>
              <a:rPr lang="de-DE" altLang="de-DE" b="0" dirty="0" smtClean="0"/>
              <a:t>3x - 7 = 0; 3x = 7; x = 4. Erkläre Max, warum 4 nicht die Nullstelle sein kann und welchen Fehler er gemacht hat.</a:t>
            </a:r>
            <a:endParaRPr lang="de-DE" altLang="de-DE" b="0" dirty="0" smtClean="0">
              <a:cs typeface="Times New Roman" pitchFamily="18" charset="0"/>
            </a:endParaRPr>
          </a:p>
          <a:p>
            <a:pPr marL="342900" indent="-342900" eaLnBrk="1" hangingPunct="1"/>
            <a:r>
              <a:rPr lang="de-DE" altLang="de-DE" dirty="0" smtClean="0">
                <a:cs typeface="Times New Roman" pitchFamily="18" charset="0"/>
              </a:rPr>
              <a:t>5.   Verallgemeinern, weiterfragen</a:t>
            </a:r>
          </a:p>
          <a:p>
            <a:pPr marL="342900" indent="-342900" eaLnBrk="1" hangingPunct="1">
              <a:spcBef>
                <a:spcPts val="0"/>
              </a:spcBef>
            </a:pPr>
            <a:r>
              <a:rPr lang="de-DE" altLang="de-DE" dirty="0" smtClean="0"/>
              <a:t>…  </a:t>
            </a:r>
            <a:r>
              <a:rPr lang="de-DE" altLang="de-DE" sz="1200" b="0" dirty="0" smtClean="0">
                <a:solidFill>
                  <a:schemeClr val="tx1"/>
                </a:solidFill>
                <a:sym typeface="Wingdings" pitchFamily="2" charset="2"/>
              </a:rPr>
              <a:t> 							(nach: Schupp 2002)</a:t>
            </a:r>
          </a:p>
        </p:txBody>
      </p:sp>
      <p:sp>
        <p:nvSpPr>
          <p:cNvPr id="14339" name="Titel 1"/>
          <p:cNvSpPr txBox="1">
            <a:spLocks/>
          </p:cNvSpPr>
          <p:nvPr/>
        </p:nvSpPr>
        <p:spPr bwMode="auto">
          <a:xfrm>
            <a:off x="228600" y="990600"/>
            <a:ext cx="8382000" cy="685800"/>
          </a:xfrm>
          <a:prstGeom prst="rect">
            <a:avLst/>
          </a:prstGeom>
          <a:noFill/>
          <a:ln w="9525">
            <a:noFill/>
            <a:miter lim="800000"/>
            <a:headEnd/>
            <a:tailEnd/>
          </a:ln>
        </p:spPr>
        <p:txBody>
          <a:bodyPr/>
          <a:lstStyle/>
          <a:p>
            <a:r>
              <a:rPr lang="de-DE" altLang="de-DE" sz="2300" b="1" dirty="0">
                <a:latin typeface="Calibri" pitchFamily="34" charset="0"/>
              </a:rPr>
              <a:t>Variation von </a:t>
            </a:r>
            <a:r>
              <a:rPr lang="de-DE" altLang="de-DE" sz="2300" b="1" dirty="0" smtClean="0">
                <a:latin typeface="Calibri" pitchFamily="34" charset="0"/>
              </a:rPr>
              <a:t>Matheaufgaben</a:t>
            </a:r>
            <a:endParaRPr lang="de-DE" altLang="de-DE" sz="23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813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813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8131">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813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13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8131">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8131">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8131">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8131">
                                            <p:txEl>
                                              <p:pRg st="9" end="9"/>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48131">
                                            <p:txEl>
                                              <p:pRg st="10" end="10"/>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48131">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itel 1"/>
          <p:cNvSpPr txBox="1">
            <a:spLocks/>
          </p:cNvSpPr>
          <p:nvPr/>
        </p:nvSpPr>
        <p:spPr bwMode="auto">
          <a:xfrm>
            <a:off x="228600" y="990600"/>
            <a:ext cx="8382000" cy="685800"/>
          </a:xfrm>
          <a:prstGeom prst="rect">
            <a:avLst/>
          </a:prstGeom>
          <a:noFill/>
          <a:ln w="9525">
            <a:noFill/>
            <a:miter lim="800000"/>
            <a:headEnd/>
            <a:tailEnd/>
          </a:ln>
        </p:spPr>
        <p:txBody>
          <a:bodyPr/>
          <a:lstStyle/>
          <a:p>
            <a:r>
              <a:rPr lang="de-DE" altLang="de-DE" sz="2300" b="1" dirty="0">
                <a:latin typeface="Calibri" pitchFamily="34" charset="0"/>
              </a:rPr>
              <a:t>Acht zentrale </a:t>
            </a:r>
            <a:r>
              <a:rPr lang="de-DE" altLang="de-DE" sz="2300" b="1" dirty="0" smtClean="0">
                <a:latin typeface="Calibri" pitchFamily="34" charset="0"/>
              </a:rPr>
              <a:t>Aufgabentypen</a:t>
            </a:r>
            <a:endParaRPr lang="de-DE" altLang="de-DE" sz="2300" b="1" dirty="0">
              <a:latin typeface="Calibri" pitchFamily="34" charset="0"/>
            </a:endParaRPr>
          </a:p>
        </p:txBody>
      </p:sp>
      <p:graphicFrame>
        <p:nvGraphicFramePr>
          <p:cNvPr id="144" name="Tabelle 143"/>
          <p:cNvGraphicFramePr>
            <a:graphicFrameLocks noGrp="1"/>
          </p:cNvGraphicFramePr>
          <p:nvPr/>
        </p:nvGraphicFramePr>
        <p:xfrm>
          <a:off x="457200" y="1524000"/>
          <a:ext cx="8229600" cy="4861560"/>
        </p:xfrm>
        <a:graphic>
          <a:graphicData uri="http://schemas.openxmlformats.org/drawingml/2006/table">
            <a:tbl>
              <a:tblPr firstRow="1" bandRow="1">
                <a:tableStyleId>{5C22544A-7EE6-4342-B048-85BDC9FD1C3A}</a:tableStyleId>
              </a:tblPr>
              <a:tblGrid>
                <a:gridCol w="1066800"/>
                <a:gridCol w="1143000"/>
                <a:gridCol w="1066800"/>
                <a:gridCol w="2667000"/>
                <a:gridCol w="2286000"/>
              </a:tblGrid>
              <a:tr h="370840">
                <a:tc>
                  <a:txBody>
                    <a:bodyPr/>
                    <a:lstStyle/>
                    <a:p>
                      <a:r>
                        <a:rPr lang="de-DE" sz="1400" dirty="0" smtClean="0">
                          <a:solidFill>
                            <a:srgbClr val="003264"/>
                          </a:solidFill>
                        </a:rPr>
                        <a:t>Gegebenes</a:t>
                      </a:r>
                      <a:endParaRPr lang="de-DE" sz="1400" dirty="0">
                        <a:solidFill>
                          <a:srgbClr val="003264"/>
                        </a:solidFill>
                      </a:endParaRPr>
                    </a:p>
                  </a:txBody>
                  <a:tcPr/>
                </a:tc>
                <a:tc>
                  <a:txBody>
                    <a:bodyPr/>
                    <a:lstStyle/>
                    <a:p>
                      <a:r>
                        <a:rPr lang="de-DE" sz="1400" dirty="0" smtClean="0">
                          <a:solidFill>
                            <a:srgbClr val="003264"/>
                          </a:solidFill>
                        </a:rPr>
                        <a:t>Lösungsweg</a:t>
                      </a:r>
                      <a:endParaRPr lang="de-DE" sz="1400" dirty="0">
                        <a:solidFill>
                          <a:srgbClr val="003264"/>
                        </a:solidFill>
                      </a:endParaRPr>
                    </a:p>
                  </a:txBody>
                  <a:tcPr/>
                </a:tc>
                <a:tc>
                  <a:txBody>
                    <a:bodyPr/>
                    <a:lstStyle/>
                    <a:p>
                      <a:r>
                        <a:rPr lang="de-DE" sz="1400" dirty="0" smtClean="0">
                          <a:solidFill>
                            <a:srgbClr val="003264"/>
                          </a:solidFill>
                        </a:rPr>
                        <a:t>Gesuchtes</a:t>
                      </a:r>
                      <a:endParaRPr lang="de-DE" sz="1400" dirty="0">
                        <a:solidFill>
                          <a:srgbClr val="003264"/>
                        </a:solidFill>
                      </a:endParaRPr>
                    </a:p>
                  </a:txBody>
                  <a:tcPr/>
                </a:tc>
                <a:tc>
                  <a:txBody>
                    <a:bodyPr/>
                    <a:lstStyle/>
                    <a:p>
                      <a:r>
                        <a:rPr lang="de-DE" sz="1400" dirty="0" smtClean="0">
                          <a:solidFill>
                            <a:srgbClr val="003264"/>
                          </a:solidFill>
                        </a:rPr>
                        <a:t>Bezeichnung des Aufgabentyps</a:t>
                      </a:r>
                      <a:endParaRPr lang="de-DE" sz="1400" dirty="0">
                        <a:solidFill>
                          <a:srgbClr val="003264"/>
                        </a:solidFill>
                      </a:endParaRPr>
                    </a:p>
                  </a:txBody>
                  <a:tcPr/>
                </a:tc>
                <a:tc>
                  <a:txBody>
                    <a:bodyPr/>
                    <a:lstStyle/>
                    <a:p>
                      <a:r>
                        <a:rPr lang="de-DE" sz="1400" dirty="0" smtClean="0">
                          <a:solidFill>
                            <a:srgbClr val="003264"/>
                          </a:solidFill>
                        </a:rPr>
                        <a:t>Beispielaufgabe</a:t>
                      </a:r>
                      <a:endParaRPr lang="de-DE" sz="1400" dirty="0">
                        <a:solidFill>
                          <a:srgbClr val="003264"/>
                        </a:solidFill>
                      </a:endParaRPr>
                    </a:p>
                  </a:txBody>
                  <a:tcPr/>
                </a:tc>
              </a:tr>
              <a:tr h="370840">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r>
                        <a:rPr lang="de-DE" sz="1400" dirty="0" smtClean="0">
                          <a:solidFill>
                            <a:srgbClr val="003264"/>
                          </a:solidFill>
                        </a:rPr>
                        <a:t>gelöste</a:t>
                      </a:r>
                      <a:r>
                        <a:rPr lang="de-DE" sz="1400" baseline="0" dirty="0" smtClean="0">
                          <a:solidFill>
                            <a:srgbClr val="003264"/>
                          </a:solidFill>
                        </a:rPr>
                        <a:t> Aufgabe, Musteraufgabe</a:t>
                      </a:r>
                      <a:endParaRPr lang="de-DE" sz="1400" dirty="0">
                        <a:solidFill>
                          <a:srgbClr val="003264"/>
                        </a:solidFill>
                      </a:endParaRPr>
                    </a:p>
                  </a:txBody>
                  <a:tcPr/>
                </a:tc>
                <a:tc>
                  <a:txBody>
                    <a:bodyPr/>
                    <a:lstStyle/>
                    <a:p>
                      <a:pPr marL="177800" indent="-177800">
                        <a:buFont typeface="Symbol" pitchFamily="18" charset="2"/>
                        <a:buChar char="-"/>
                      </a:pPr>
                      <a:r>
                        <a:rPr lang="de-DE" sz="1400" dirty="0" smtClean="0">
                          <a:solidFill>
                            <a:srgbClr val="003264"/>
                          </a:solidFill>
                        </a:rPr>
                        <a:t>Stimmt das?</a:t>
                      </a:r>
                    </a:p>
                    <a:p>
                      <a:pPr marL="177800" indent="-177800">
                        <a:buFont typeface="Symbol" pitchFamily="18" charset="2"/>
                        <a:buChar char="-"/>
                      </a:pPr>
                      <a:r>
                        <a:rPr lang="de-DE" sz="1400" dirty="0" smtClean="0">
                          <a:solidFill>
                            <a:srgbClr val="003264"/>
                          </a:solidFill>
                        </a:rPr>
                        <a:t>Wo steckt der Fehler?</a:t>
                      </a:r>
                      <a:endParaRPr lang="de-DE" sz="1400" dirty="0">
                        <a:solidFill>
                          <a:srgbClr val="003264"/>
                        </a:solidFill>
                      </a:endParaRPr>
                    </a:p>
                  </a:txBody>
                  <a:tcPr/>
                </a:tc>
              </a:tr>
              <a:tr h="370840">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r>
                        <a:rPr lang="de-DE" sz="1400" dirty="0" smtClean="0">
                          <a:solidFill>
                            <a:srgbClr val="003264"/>
                          </a:solidFill>
                        </a:rPr>
                        <a:t>einfache Bestimmungsaufgabe</a:t>
                      </a:r>
                      <a:endParaRPr lang="de-DE" sz="1400" dirty="0">
                        <a:solidFill>
                          <a:srgbClr val="003264"/>
                        </a:solidFill>
                      </a:endParaRPr>
                    </a:p>
                  </a:txBody>
                  <a:tcPr/>
                </a:tc>
                <a:tc>
                  <a:txBody>
                    <a:bodyPr/>
                    <a:lstStyle/>
                    <a:p>
                      <a:r>
                        <a:rPr lang="de-DE" sz="1400" dirty="0" smtClean="0">
                          <a:solidFill>
                            <a:srgbClr val="003264"/>
                          </a:solidFill>
                        </a:rPr>
                        <a:t>Löse die Gleichung.</a:t>
                      </a:r>
                      <a:endParaRPr lang="de-DE" sz="1400" dirty="0">
                        <a:solidFill>
                          <a:srgbClr val="003264"/>
                        </a:solidFill>
                      </a:endParaRPr>
                    </a:p>
                  </a:txBody>
                  <a:tcPr/>
                </a:tc>
              </a:tr>
              <a:tr h="370840">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r>
                        <a:rPr lang="de-DE" sz="1400" dirty="0" smtClean="0">
                          <a:solidFill>
                            <a:srgbClr val="003264"/>
                          </a:solidFill>
                        </a:rPr>
                        <a:t>einfache Umkehraufgabe</a:t>
                      </a:r>
                      <a:endParaRPr lang="de-DE" sz="1400" dirty="0">
                        <a:solidFill>
                          <a:srgbClr val="003264"/>
                        </a:solidFill>
                      </a:endParaRPr>
                    </a:p>
                  </a:txBody>
                  <a:tcPr/>
                </a:tc>
                <a:tc>
                  <a:txBody>
                    <a:bodyPr/>
                    <a:lstStyle/>
                    <a:p>
                      <a:r>
                        <a:rPr lang="de-DE" sz="1400" dirty="0" smtClean="0">
                          <a:solidFill>
                            <a:srgbClr val="003264"/>
                          </a:solidFill>
                        </a:rPr>
                        <a:t>Gib eine Gleichung an …</a:t>
                      </a:r>
                      <a:endParaRPr lang="de-DE" sz="1400" dirty="0">
                        <a:solidFill>
                          <a:srgbClr val="003264"/>
                        </a:solidFill>
                      </a:endParaRPr>
                    </a:p>
                  </a:txBody>
                  <a:tcPr/>
                </a:tc>
              </a:tr>
              <a:tr h="370840">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r>
                        <a:rPr lang="de-DE" sz="1400" dirty="0" smtClean="0">
                          <a:solidFill>
                            <a:srgbClr val="003264"/>
                          </a:solidFill>
                        </a:rPr>
                        <a:t>Beweisaufgabe oder Finden</a:t>
                      </a:r>
                      <a:r>
                        <a:rPr lang="de-DE" sz="1400" baseline="0" dirty="0" smtClean="0">
                          <a:solidFill>
                            <a:srgbClr val="003264"/>
                          </a:solidFill>
                        </a:rPr>
                        <a:t> einer (Gewinn-)Strategie</a:t>
                      </a:r>
                      <a:endParaRPr lang="de-DE" sz="1400" dirty="0">
                        <a:solidFill>
                          <a:srgbClr val="003264"/>
                        </a:solidFill>
                      </a:endParaRPr>
                    </a:p>
                  </a:txBody>
                  <a:tcPr/>
                </a:tc>
                <a:tc>
                  <a:txBody>
                    <a:bodyPr/>
                    <a:lstStyle/>
                    <a:p>
                      <a:r>
                        <a:rPr lang="de-DE" sz="1400" dirty="0" smtClean="0">
                          <a:solidFill>
                            <a:srgbClr val="003264"/>
                          </a:solidFill>
                        </a:rPr>
                        <a:t>Warum ist die Formel zur Lösung</a:t>
                      </a:r>
                      <a:r>
                        <a:rPr lang="de-DE" sz="1400" baseline="0" dirty="0" smtClean="0">
                          <a:solidFill>
                            <a:srgbClr val="003264"/>
                          </a:solidFill>
                        </a:rPr>
                        <a:t> richtig?</a:t>
                      </a:r>
                      <a:endParaRPr lang="de-DE" sz="1400" dirty="0">
                        <a:solidFill>
                          <a:srgbClr val="003264"/>
                        </a:solidFill>
                      </a:endParaRPr>
                    </a:p>
                  </a:txBody>
                  <a:tcPr/>
                </a:tc>
              </a:tr>
              <a:tr h="370840">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r>
                        <a:rPr lang="de-DE" sz="1400" dirty="0" smtClean="0">
                          <a:solidFill>
                            <a:srgbClr val="003264"/>
                          </a:solidFill>
                        </a:rPr>
                        <a:t>schwere Bestimmungsaufgabe</a:t>
                      </a:r>
                      <a:endParaRPr lang="de-DE" sz="1400" dirty="0">
                        <a:solidFill>
                          <a:srgbClr val="003264"/>
                        </a:solidFill>
                      </a:endParaRPr>
                    </a:p>
                  </a:txBody>
                  <a:tcPr/>
                </a:tc>
                <a:tc>
                  <a:txBody>
                    <a:bodyPr/>
                    <a:lstStyle/>
                    <a:p>
                      <a:r>
                        <a:rPr lang="de-DE" sz="1400" dirty="0" smtClean="0">
                          <a:solidFill>
                            <a:srgbClr val="003264"/>
                          </a:solidFill>
                        </a:rPr>
                        <a:t>Ist</a:t>
                      </a:r>
                      <a:r>
                        <a:rPr lang="de-DE" sz="1400" baseline="0" dirty="0" smtClean="0">
                          <a:solidFill>
                            <a:srgbClr val="003264"/>
                          </a:solidFill>
                        </a:rPr>
                        <a:t> eine Tetrapackverpackung verpackungsoptimal?</a:t>
                      </a:r>
                      <a:endParaRPr lang="de-DE" sz="1400" dirty="0">
                        <a:solidFill>
                          <a:srgbClr val="003264"/>
                        </a:solidFill>
                      </a:endParaRPr>
                    </a:p>
                  </a:txBody>
                  <a:tcPr/>
                </a:tc>
              </a:tr>
              <a:tr h="370840">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r>
                        <a:rPr lang="de-DE" sz="1400" dirty="0" smtClean="0">
                          <a:solidFill>
                            <a:srgbClr val="003264"/>
                          </a:solidFill>
                        </a:rPr>
                        <a:t>schwere Umkehraufgabe</a:t>
                      </a:r>
                      <a:endParaRPr lang="de-DE" sz="1400" dirty="0">
                        <a:solidFill>
                          <a:srgbClr val="003264"/>
                        </a:solidFill>
                      </a:endParaRPr>
                    </a:p>
                  </a:txBody>
                  <a:tcPr/>
                </a:tc>
                <a:tc>
                  <a:txBody>
                    <a:bodyPr/>
                    <a:lstStyle/>
                    <a:p>
                      <a:r>
                        <a:rPr lang="de-DE" sz="1400" dirty="0" smtClean="0">
                          <a:solidFill>
                            <a:srgbClr val="003264"/>
                          </a:solidFill>
                        </a:rPr>
                        <a:t>Ein Teich soll eine Fläche von 10 m</a:t>
                      </a:r>
                      <a:r>
                        <a:rPr lang="de-DE" sz="1400" baseline="30000" dirty="0" smtClean="0">
                          <a:solidFill>
                            <a:srgbClr val="003264"/>
                          </a:solidFill>
                        </a:rPr>
                        <a:t>2</a:t>
                      </a:r>
                      <a:r>
                        <a:rPr lang="de-DE" sz="1400" dirty="0" smtClean="0">
                          <a:solidFill>
                            <a:srgbClr val="003264"/>
                          </a:solidFill>
                        </a:rPr>
                        <a:t> haben.</a:t>
                      </a:r>
                      <a:endParaRPr lang="de-DE" sz="1400" dirty="0">
                        <a:solidFill>
                          <a:srgbClr val="003264"/>
                        </a:solidFill>
                      </a:endParaRPr>
                    </a:p>
                  </a:txBody>
                  <a:tcPr/>
                </a:tc>
              </a:tr>
              <a:tr h="370840">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x</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r>
                        <a:rPr lang="de-DE" sz="1400" dirty="0" smtClean="0">
                          <a:solidFill>
                            <a:srgbClr val="003264"/>
                          </a:solidFill>
                        </a:rPr>
                        <a:t>Aufforderung, eine Aufgabe</a:t>
                      </a:r>
                      <a:r>
                        <a:rPr lang="de-DE" sz="1400" baseline="0" dirty="0" smtClean="0">
                          <a:solidFill>
                            <a:srgbClr val="003264"/>
                          </a:solidFill>
                        </a:rPr>
                        <a:t> zu einem gegebenen mathema-tischen Werkzeug zu erfinden</a:t>
                      </a:r>
                      <a:endParaRPr lang="de-DE" sz="1400" dirty="0">
                        <a:solidFill>
                          <a:srgbClr val="003264"/>
                        </a:solidFill>
                      </a:endParaRPr>
                    </a:p>
                  </a:txBody>
                  <a:tcPr/>
                </a:tc>
                <a:tc>
                  <a:txBody>
                    <a:bodyPr/>
                    <a:lstStyle/>
                    <a:p>
                      <a:r>
                        <a:rPr lang="de-DE" sz="1400" dirty="0" smtClean="0">
                          <a:solidFill>
                            <a:srgbClr val="003264"/>
                          </a:solidFill>
                        </a:rPr>
                        <a:t>Erfinde Beispielaufgaben zu den drei typischen Frage-stellungen der </a:t>
                      </a:r>
                      <a:r>
                        <a:rPr lang="de-DE" sz="1400" dirty="0" err="1" smtClean="0">
                          <a:solidFill>
                            <a:srgbClr val="003264"/>
                          </a:solidFill>
                        </a:rPr>
                        <a:t>Prozent-rechnung</a:t>
                      </a:r>
                      <a:r>
                        <a:rPr lang="de-DE" sz="1400" dirty="0" smtClean="0">
                          <a:solidFill>
                            <a:srgbClr val="003264"/>
                          </a:solidFill>
                        </a:rPr>
                        <a:t>.</a:t>
                      </a:r>
                      <a:endParaRPr lang="de-DE" sz="1400" dirty="0">
                        <a:solidFill>
                          <a:srgbClr val="003264"/>
                        </a:solidFill>
                      </a:endParaRPr>
                    </a:p>
                  </a:txBody>
                  <a:tcPr/>
                </a:tc>
              </a:tr>
              <a:tr h="370840">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pPr algn="ctr"/>
                      <a:r>
                        <a:rPr lang="de-DE" sz="1400" dirty="0" smtClean="0">
                          <a:solidFill>
                            <a:srgbClr val="003264"/>
                          </a:solidFill>
                        </a:rPr>
                        <a:t>-</a:t>
                      </a:r>
                      <a:endParaRPr lang="de-DE" sz="1400" dirty="0">
                        <a:solidFill>
                          <a:srgbClr val="003264"/>
                        </a:solidFill>
                      </a:endParaRPr>
                    </a:p>
                  </a:txBody>
                  <a:tcPr/>
                </a:tc>
                <a:tc>
                  <a:txBody>
                    <a:bodyPr/>
                    <a:lstStyle/>
                    <a:p>
                      <a:r>
                        <a:rPr lang="de-DE" sz="1400" dirty="0" smtClean="0">
                          <a:solidFill>
                            <a:srgbClr val="003264"/>
                          </a:solidFill>
                        </a:rPr>
                        <a:t>Problemsituation</a:t>
                      </a:r>
                      <a:r>
                        <a:rPr lang="de-DE" sz="1400" baseline="0" dirty="0" smtClean="0">
                          <a:solidFill>
                            <a:srgbClr val="003264"/>
                          </a:solidFill>
                        </a:rPr>
                        <a:t> mit offenem Ausgang</a:t>
                      </a:r>
                      <a:endParaRPr lang="de-DE" sz="1400" dirty="0">
                        <a:solidFill>
                          <a:srgbClr val="003264"/>
                        </a:solidFill>
                      </a:endParaRPr>
                    </a:p>
                  </a:txBody>
                  <a:tcPr/>
                </a:tc>
                <a:tc>
                  <a:txBody>
                    <a:bodyPr/>
                    <a:lstStyle/>
                    <a:p>
                      <a:r>
                        <a:rPr lang="de-DE" sz="1400" dirty="0" smtClean="0">
                          <a:solidFill>
                            <a:srgbClr val="003264"/>
                          </a:solidFill>
                        </a:rPr>
                        <a:t>Führe eine Befragung</a:t>
                      </a:r>
                      <a:r>
                        <a:rPr lang="de-DE" sz="1400" baseline="0" dirty="0" smtClean="0">
                          <a:solidFill>
                            <a:srgbClr val="003264"/>
                          </a:solidFill>
                        </a:rPr>
                        <a:t> zum Thema … durch und stelle die Ergebnisse vor.</a:t>
                      </a:r>
                      <a:endParaRPr lang="de-DE" sz="1400" dirty="0">
                        <a:solidFill>
                          <a:srgbClr val="003264"/>
                        </a:solidFill>
                      </a:endParaRPr>
                    </a:p>
                  </a:txBody>
                  <a:tcPr/>
                </a:tc>
              </a:tr>
            </a:tbl>
          </a:graphicData>
        </a:graphic>
      </p:graphicFrame>
      <p:sp>
        <p:nvSpPr>
          <p:cNvPr id="4" name="Text Box 280"/>
          <p:cNvSpPr txBox="1">
            <a:spLocks noChangeArrowheads="1"/>
          </p:cNvSpPr>
          <p:nvPr/>
        </p:nvSpPr>
        <p:spPr bwMode="auto">
          <a:xfrm>
            <a:off x="7042657" y="6504801"/>
            <a:ext cx="1805302" cy="276999"/>
          </a:xfrm>
          <a:prstGeom prst="rect">
            <a:avLst/>
          </a:prstGeom>
          <a:noFill/>
          <a:ln w="9525">
            <a:noFill/>
            <a:miter lim="800000"/>
            <a:headEnd/>
            <a:tailEnd/>
          </a:ln>
        </p:spPr>
        <p:txBody>
          <a:bodyPr wrap="none">
            <a:spAutoFit/>
          </a:bodyPr>
          <a:lstStyle/>
          <a:p>
            <a:pPr eaLnBrk="1" hangingPunct="1"/>
            <a:r>
              <a:rPr lang="de-DE" altLang="de-DE" sz="1200" dirty="0" smtClean="0">
                <a:latin typeface="Calibri" pitchFamily="34" charset="0"/>
              </a:rPr>
              <a:t>(nach: Bruder 2003</a:t>
            </a:r>
            <a:r>
              <a:rPr lang="de-DE" altLang="de-DE" sz="1200" dirty="0">
                <a:latin typeface="Calibri" pitchFamily="34" charset="0"/>
              </a:rPr>
              <a:t>, S</a:t>
            </a:r>
            <a:r>
              <a:rPr lang="de-DE" altLang="de-DE" sz="1200" dirty="0" smtClean="0">
                <a:latin typeface="Calibri" pitchFamily="34" charset="0"/>
              </a:rPr>
              <a:t>. 15)</a:t>
            </a:r>
            <a:endParaRPr lang="de-DE" altLang="de-DE" sz="1200" dirty="0">
              <a:latin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idx="4294967295"/>
          </p:nvPr>
        </p:nvSpPr>
        <p:spPr>
          <a:xfrm>
            <a:off x="304800" y="990600"/>
            <a:ext cx="8686800" cy="457200"/>
          </a:xfrm>
        </p:spPr>
        <p:txBody>
          <a:bodyPr/>
          <a:lstStyle/>
          <a:p>
            <a:pPr eaLnBrk="1" hangingPunct="1"/>
            <a:r>
              <a:rPr lang="de-DE" altLang="de-DE" dirty="0" smtClean="0">
                <a:solidFill>
                  <a:srgbClr val="003264"/>
                </a:solidFill>
              </a:rPr>
              <a:t>Gestufte Aufgaben </a:t>
            </a:r>
            <a:r>
              <a:rPr lang="de-DE" altLang="de-DE" b="0" dirty="0" smtClean="0">
                <a:solidFill>
                  <a:srgbClr val="003264"/>
                </a:solidFill>
              </a:rPr>
              <a:t>/ </a:t>
            </a:r>
            <a:r>
              <a:rPr lang="de-DE" altLang="de-DE" dirty="0" smtClean="0">
                <a:solidFill>
                  <a:srgbClr val="003264"/>
                </a:solidFill>
              </a:rPr>
              <a:t>Aufgabenset: Nullstellen von </a:t>
            </a:r>
            <a:br>
              <a:rPr lang="de-DE" altLang="de-DE" dirty="0" smtClean="0">
                <a:solidFill>
                  <a:srgbClr val="003264"/>
                </a:solidFill>
              </a:rPr>
            </a:br>
            <a:r>
              <a:rPr lang="de-DE" altLang="de-DE" dirty="0" smtClean="0">
                <a:solidFill>
                  <a:srgbClr val="003264"/>
                </a:solidFill>
              </a:rPr>
              <a:t>linearen Funktionen</a:t>
            </a:r>
          </a:p>
        </p:txBody>
      </p:sp>
      <p:sp>
        <p:nvSpPr>
          <p:cNvPr id="18435" name="Inhaltsplatzhalter 2"/>
          <p:cNvSpPr>
            <a:spLocks noGrp="1"/>
          </p:cNvSpPr>
          <p:nvPr>
            <p:ph type="body" idx="4294967295"/>
          </p:nvPr>
        </p:nvSpPr>
        <p:spPr bwMode="auto">
          <a:xfrm>
            <a:off x="228600" y="1828800"/>
            <a:ext cx="8566150" cy="4648200"/>
          </a:xfrm>
        </p:spPr>
        <p:txBody>
          <a:bodyPr/>
          <a:lstStyle/>
          <a:p>
            <a:pPr marL="179388" indent="-179388" eaLnBrk="1" hangingPunct="1">
              <a:spcBef>
                <a:spcPct val="0"/>
              </a:spcBef>
              <a:spcAft>
                <a:spcPts val="600"/>
              </a:spcAft>
            </a:pPr>
            <a:r>
              <a:rPr lang="de-DE" altLang="de-DE" b="0" dirty="0" smtClean="0"/>
              <a:t>  Wähle mindestens sechs für dich passende Aufgaben aus und löse sie.     (20 Min.)</a:t>
            </a:r>
            <a:endParaRPr lang="de-DE" altLang="de-DE" sz="1000" dirty="0" smtClean="0"/>
          </a:p>
          <a:p>
            <a:pPr marL="179388" indent="-179388" eaLnBrk="1" hangingPunct="1">
              <a:spcBef>
                <a:spcPct val="0"/>
              </a:spcBef>
              <a:spcAft>
                <a:spcPts val="300"/>
              </a:spcAft>
            </a:pPr>
            <a:r>
              <a:rPr lang="en-GB" altLang="de-DE" b="0" dirty="0" smtClean="0"/>
              <a:t>   1. f(x) = x + 3</a:t>
            </a:r>
          </a:p>
          <a:p>
            <a:pPr marL="179388" indent="-179388" eaLnBrk="1" hangingPunct="1">
              <a:spcBef>
                <a:spcPct val="0"/>
              </a:spcBef>
              <a:spcAft>
                <a:spcPts val="300"/>
              </a:spcAft>
            </a:pPr>
            <a:r>
              <a:rPr lang="de-DE" altLang="de-DE" dirty="0" smtClean="0"/>
              <a:t>   </a:t>
            </a:r>
            <a:r>
              <a:rPr lang="de-DE" altLang="de-DE" b="0" dirty="0" smtClean="0"/>
              <a:t>2. f(x) = - x + 1</a:t>
            </a:r>
          </a:p>
          <a:p>
            <a:pPr marL="179388" indent="-179388" eaLnBrk="1" hangingPunct="1">
              <a:spcBef>
                <a:spcPct val="0"/>
              </a:spcBef>
              <a:spcAft>
                <a:spcPts val="300"/>
              </a:spcAft>
            </a:pPr>
            <a:r>
              <a:rPr lang="en-GB" altLang="de-DE" b="0" dirty="0" smtClean="0"/>
              <a:t>   3. f(x) = 2x - 4</a:t>
            </a:r>
            <a:endParaRPr lang="de-DE" altLang="de-DE" dirty="0" smtClean="0"/>
          </a:p>
          <a:p>
            <a:pPr marL="179388" indent="-179388" eaLnBrk="1" hangingPunct="1">
              <a:spcBef>
                <a:spcPct val="0"/>
              </a:spcBef>
              <a:spcAft>
                <a:spcPts val="300"/>
              </a:spcAft>
            </a:pPr>
            <a:r>
              <a:rPr lang="en-GB" altLang="de-DE" b="0" dirty="0" smtClean="0"/>
              <a:t>   4. f(x) = - 3x - 1,5</a:t>
            </a:r>
            <a:endParaRPr lang="de-DE" altLang="de-DE" dirty="0" smtClean="0"/>
          </a:p>
          <a:p>
            <a:pPr marL="179388" indent="-179388" eaLnBrk="1" hangingPunct="1">
              <a:spcBef>
                <a:spcPct val="0"/>
              </a:spcBef>
              <a:spcAft>
                <a:spcPts val="300"/>
              </a:spcAft>
            </a:pPr>
            <a:r>
              <a:rPr lang="de-DE" altLang="de-DE" b="0" dirty="0" smtClean="0"/>
              <a:t>-------------------------------------------------------------------------------------------------------------------------- </a:t>
            </a:r>
          </a:p>
          <a:p>
            <a:pPr marL="179388" indent="-179388" eaLnBrk="1" hangingPunct="1">
              <a:spcBef>
                <a:spcPct val="0"/>
              </a:spcBef>
              <a:spcAft>
                <a:spcPts val="300"/>
              </a:spcAft>
            </a:pPr>
            <a:r>
              <a:rPr lang="de-DE" altLang="de-DE" b="0" dirty="0" smtClean="0"/>
              <a:t>   5. Die Nullstelle einer lin. Funktion kann praktische Bedeutung haben. Gib Beispiele an.</a:t>
            </a:r>
            <a:endParaRPr lang="de-DE" altLang="de-DE" dirty="0" smtClean="0"/>
          </a:p>
          <a:p>
            <a:pPr marL="179388" indent="-179388" eaLnBrk="1" hangingPunct="1">
              <a:spcBef>
                <a:spcPct val="0"/>
              </a:spcBef>
              <a:spcAft>
                <a:spcPts val="300"/>
              </a:spcAft>
            </a:pPr>
            <a:r>
              <a:rPr lang="de-DE" altLang="de-DE" b="0" dirty="0" smtClean="0"/>
              <a:t>   6. Zeichne den Graphen einer lin. Funktion ohne Nullstelle und gib deren Gleichung an.</a:t>
            </a:r>
            <a:endParaRPr lang="de-DE" altLang="de-DE" dirty="0" smtClean="0"/>
          </a:p>
          <a:p>
            <a:pPr marL="179388" indent="-179388" eaLnBrk="1" hangingPunct="1">
              <a:spcBef>
                <a:spcPct val="0"/>
              </a:spcBef>
              <a:spcAft>
                <a:spcPts val="0"/>
              </a:spcAft>
            </a:pPr>
            <a:r>
              <a:rPr lang="de-DE" altLang="de-DE" b="0" dirty="0" smtClean="0"/>
              <a:t>   7. Überlege dir einen Sachverhalt, der mithilfe einer linearen Funktion beschrieben  </a:t>
            </a:r>
          </a:p>
          <a:p>
            <a:pPr marL="179388" indent="-179388" eaLnBrk="1" hangingPunct="1">
              <a:spcBef>
                <a:spcPct val="0"/>
              </a:spcBef>
              <a:spcAft>
                <a:spcPts val="300"/>
              </a:spcAft>
            </a:pPr>
            <a:r>
              <a:rPr lang="de-DE" altLang="de-DE" b="0" dirty="0" smtClean="0"/>
              <a:t>       werden kann, die 1 als Nullstelle hat.</a:t>
            </a:r>
            <a:endParaRPr lang="de-DE" altLang="de-DE" dirty="0" smtClean="0"/>
          </a:p>
          <a:p>
            <a:pPr marL="179388" indent="-179388" eaLnBrk="1" hangingPunct="1">
              <a:spcBef>
                <a:spcPct val="0"/>
              </a:spcBef>
              <a:spcAft>
                <a:spcPts val="300"/>
              </a:spcAft>
            </a:pPr>
            <a:r>
              <a:rPr lang="de-DE" altLang="de-DE" b="0" dirty="0" smtClean="0"/>
              <a:t>--------------------------------------------------------------------------------------------------------------------------</a:t>
            </a:r>
            <a:endParaRPr lang="de-DE" altLang="de-DE" dirty="0" smtClean="0"/>
          </a:p>
          <a:p>
            <a:pPr marL="179388" indent="-179388" eaLnBrk="1" hangingPunct="1">
              <a:spcBef>
                <a:spcPct val="0"/>
              </a:spcBef>
              <a:spcAft>
                <a:spcPts val="0"/>
              </a:spcAft>
            </a:pPr>
            <a:r>
              <a:rPr lang="de-DE" altLang="de-DE" b="0" dirty="0" smtClean="0"/>
              <a:t>   8. Kai behauptet, alle lin. Funktionen der Form f(x) = mx - 4m hätten dieselbe Nullstelle.  </a:t>
            </a:r>
          </a:p>
          <a:p>
            <a:pPr marL="179388" indent="-179388" eaLnBrk="1" hangingPunct="1">
              <a:spcBef>
                <a:spcPct val="0"/>
              </a:spcBef>
              <a:spcAft>
                <a:spcPts val="300"/>
              </a:spcAft>
            </a:pPr>
            <a:r>
              <a:rPr lang="de-DE" altLang="de-DE" b="0" dirty="0" smtClean="0"/>
              <a:t>       Stimmt das?  Geht das auch mit anderen Nullstellen?  </a:t>
            </a:r>
          </a:p>
          <a:p>
            <a:pPr marL="179388" indent="-179388" eaLnBrk="1" hangingPunct="1">
              <a:spcBef>
                <a:spcPct val="0"/>
              </a:spcBef>
              <a:spcAft>
                <a:spcPts val="300"/>
              </a:spcAft>
            </a:pPr>
            <a:r>
              <a:rPr lang="de-DE" altLang="de-DE" b="0" dirty="0" smtClean="0"/>
              <a:t>   9. Können lineare Funktionen mehr als eine Nullstelle haben? (Begründe!)</a:t>
            </a:r>
            <a:endParaRPr lang="de-DE" altLang="de-DE" dirty="0" smtClean="0"/>
          </a:p>
          <a:p>
            <a:pPr marL="179388" indent="-179388" eaLnBrk="1" hangingPunct="1">
              <a:spcBef>
                <a:spcPct val="0"/>
              </a:spcBef>
              <a:spcAft>
                <a:spcPts val="0"/>
              </a:spcAft>
            </a:pPr>
            <a:r>
              <a:rPr lang="de-DE" altLang="de-DE" b="0" dirty="0" smtClean="0"/>
              <a:t> 10. Finde die Nullstelle einer </a:t>
            </a:r>
            <a:r>
              <a:rPr lang="de-DE" altLang="de-DE" b="0" dirty="0" err="1" smtClean="0"/>
              <a:t>lin</a:t>
            </a:r>
            <a:r>
              <a:rPr lang="de-DE" altLang="de-DE" b="0" dirty="0" smtClean="0"/>
              <a:t>. Funktion f(x) = mx + b und gib evtl. Bedingungen für  </a:t>
            </a:r>
          </a:p>
          <a:p>
            <a:pPr marL="179388" indent="-179388" eaLnBrk="1" hangingPunct="1">
              <a:spcBef>
                <a:spcPct val="0"/>
              </a:spcBef>
              <a:spcAft>
                <a:spcPts val="300"/>
              </a:spcAft>
            </a:pPr>
            <a:r>
              <a:rPr lang="de-DE" altLang="de-DE" b="0" dirty="0" smtClean="0"/>
              <a:t>        m, b und x an.</a:t>
            </a:r>
            <a:endParaRPr lang="de-DE" altLang="de-DE" dirty="0" smtClean="0"/>
          </a:p>
        </p:txBody>
      </p:sp>
      <p:sp>
        <p:nvSpPr>
          <p:cNvPr id="18436" name="Text Box 4"/>
          <p:cNvSpPr txBox="1">
            <a:spLocks noChangeArrowheads="1"/>
          </p:cNvSpPr>
          <p:nvPr/>
        </p:nvSpPr>
        <p:spPr bwMode="auto">
          <a:xfrm>
            <a:off x="3505200" y="2743200"/>
            <a:ext cx="184150" cy="366713"/>
          </a:xfrm>
          <a:prstGeom prst="rect">
            <a:avLst/>
          </a:prstGeom>
          <a:noFill/>
          <a:ln w="9525">
            <a:noFill/>
            <a:miter lim="800000"/>
            <a:headEnd/>
            <a:tailEnd/>
          </a:ln>
        </p:spPr>
        <p:txBody>
          <a:bodyPr wrap="none">
            <a:spAutoFit/>
          </a:bodyPr>
          <a:lstStyle/>
          <a:p>
            <a:pPr eaLnBrk="1" hangingPunct="1"/>
            <a:endParaRPr lang="de-DE" altLang="de-DE" dirty="0"/>
          </a:p>
        </p:txBody>
      </p:sp>
      <p:sp>
        <p:nvSpPr>
          <p:cNvPr id="18437" name="Text Box 5"/>
          <p:cNvSpPr txBox="1">
            <a:spLocks noChangeArrowheads="1"/>
          </p:cNvSpPr>
          <p:nvPr/>
        </p:nvSpPr>
        <p:spPr bwMode="auto">
          <a:xfrm>
            <a:off x="2743200" y="2590800"/>
            <a:ext cx="4894545" cy="369332"/>
          </a:xfrm>
          <a:prstGeom prst="rect">
            <a:avLst/>
          </a:prstGeom>
          <a:noFill/>
          <a:ln w="9525">
            <a:noFill/>
            <a:miter lim="800000"/>
            <a:headEnd/>
            <a:tailEnd/>
          </a:ln>
        </p:spPr>
        <p:txBody>
          <a:bodyPr wrap="none">
            <a:spAutoFit/>
          </a:bodyPr>
          <a:lstStyle/>
          <a:p>
            <a:pPr eaLnBrk="1" hangingPunct="1"/>
            <a:r>
              <a:rPr lang="de-DE" altLang="de-DE" dirty="0">
                <a:solidFill>
                  <a:srgbClr val="003264"/>
                </a:solidFill>
                <a:latin typeface="Calibri" pitchFamily="34" charset="0"/>
              </a:rPr>
              <a:t>1. bis 4.: Nullstelle </a:t>
            </a:r>
            <a:r>
              <a:rPr lang="de-DE" altLang="de-DE" dirty="0" smtClean="0">
                <a:solidFill>
                  <a:srgbClr val="003264"/>
                </a:solidFill>
                <a:latin typeface="Calibri" pitchFamily="34" charset="0"/>
              </a:rPr>
              <a:t>grafisch </a:t>
            </a:r>
            <a:r>
              <a:rPr lang="de-DE" altLang="de-DE" dirty="0">
                <a:solidFill>
                  <a:srgbClr val="003264"/>
                </a:solidFill>
                <a:latin typeface="Calibri" pitchFamily="34" charset="0"/>
              </a:rPr>
              <a:t>und rechnerisch finden</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Text Box 3"/>
          <p:cNvSpPr txBox="1">
            <a:spLocks noChangeArrowheads="1"/>
          </p:cNvSpPr>
          <p:nvPr/>
        </p:nvSpPr>
        <p:spPr bwMode="auto">
          <a:xfrm>
            <a:off x="2990850" y="3327400"/>
            <a:ext cx="2952750" cy="368300"/>
          </a:xfrm>
          <a:prstGeom prst="rect">
            <a:avLst/>
          </a:prstGeom>
          <a:solidFill>
            <a:schemeClr val="tx1">
              <a:lumMod val="10000"/>
              <a:lumOff val="90000"/>
            </a:schemeClr>
          </a:solidFill>
          <a:ln w="9525">
            <a:solidFill>
              <a:schemeClr val="tx1"/>
            </a:solidFill>
            <a:miter lim="800000"/>
            <a:headEnd/>
            <a:tailEnd/>
          </a:ln>
        </p:spPr>
        <p:txBody>
          <a:bodyPr wrap="none">
            <a:spAutoFit/>
          </a:bodyPr>
          <a:lstStyle/>
          <a:p>
            <a:pPr marL="342900" indent="-342900" eaLnBrk="1" hangingPunct="1">
              <a:spcBef>
                <a:spcPct val="20000"/>
              </a:spcBef>
              <a:defRPr/>
            </a:pPr>
            <a:r>
              <a:rPr lang="de-DE" b="1" dirty="0">
                <a:latin typeface="+mn-lt"/>
              </a:rPr>
              <a:t>Kernaufgabe (Regelstandard)</a:t>
            </a:r>
          </a:p>
        </p:txBody>
      </p:sp>
      <p:grpSp>
        <p:nvGrpSpPr>
          <p:cNvPr id="2" name="Group 4"/>
          <p:cNvGrpSpPr>
            <a:grpSpLocks/>
          </p:cNvGrpSpPr>
          <p:nvPr/>
        </p:nvGrpSpPr>
        <p:grpSpPr bwMode="auto">
          <a:xfrm>
            <a:off x="2136775" y="2235200"/>
            <a:ext cx="4554538" cy="790575"/>
            <a:chOff x="1346" y="1614"/>
            <a:chExt cx="2869" cy="498"/>
          </a:xfrm>
        </p:grpSpPr>
        <p:sp>
          <p:nvSpPr>
            <p:cNvPr id="30730" name="Text Box 5"/>
            <p:cNvSpPr txBox="1">
              <a:spLocks noChangeArrowheads="1"/>
            </p:cNvSpPr>
            <p:nvPr/>
          </p:nvSpPr>
          <p:spPr bwMode="auto">
            <a:xfrm>
              <a:off x="1346" y="1634"/>
              <a:ext cx="862" cy="252"/>
            </a:xfrm>
            <a:prstGeom prst="rect">
              <a:avLst/>
            </a:prstGeom>
            <a:noFill/>
            <a:ln w="9525">
              <a:noFill/>
              <a:miter lim="800000"/>
              <a:headEnd/>
              <a:tailEnd/>
            </a:ln>
          </p:spPr>
          <p:txBody>
            <a:bodyPr wrap="none">
              <a:spAutoFit/>
            </a:bodyPr>
            <a:lstStyle/>
            <a:p>
              <a:pPr marL="342900" indent="-342900" eaLnBrk="1" hangingPunct="1">
                <a:spcBef>
                  <a:spcPct val="20000"/>
                </a:spcBef>
                <a:defRPr/>
              </a:pPr>
              <a:r>
                <a:rPr lang="de-DE" sz="2000" b="1" dirty="0">
                  <a:latin typeface="+mn-lt"/>
                </a:rPr>
                <a:t>    </a:t>
              </a:r>
              <a:r>
                <a:rPr lang="de-DE" b="1" dirty="0">
                  <a:latin typeface="+mn-lt"/>
                </a:rPr>
                <a:t>Öffnung 1</a:t>
              </a:r>
            </a:p>
          </p:txBody>
        </p:sp>
        <p:sp>
          <p:nvSpPr>
            <p:cNvPr id="30731" name="Text Box 6"/>
            <p:cNvSpPr txBox="1">
              <a:spLocks noChangeArrowheads="1"/>
            </p:cNvSpPr>
            <p:nvPr/>
          </p:nvSpPr>
          <p:spPr bwMode="auto">
            <a:xfrm>
              <a:off x="3299" y="1614"/>
              <a:ext cx="916" cy="252"/>
            </a:xfrm>
            <a:prstGeom prst="rect">
              <a:avLst/>
            </a:prstGeom>
            <a:noFill/>
            <a:ln w="9525">
              <a:noFill/>
              <a:miter lim="800000"/>
              <a:headEnd/>
              <a:tailEnd/>
            </a:ln>
          </p:spPr>
          <p:txBody>
            <a:bodyPr wrap="none">
              <a:spAutoFit/>
            </a:bodyPr>
            <a:lstStyle/>
            <a:p>
              <a:pPr marL="342900" indent="-342900" eaLnBrk="1" hangingPunct="1">
                <a:spcBef>
                  <a:spcPct val="20000"/>
                </a:spcBef>
                <a:defRPr/>
              </a:pPr>
              <a:r>
                <a:rPr lang="de-DE" sz="2000" b="1" dirty="0">
                  <a:latin typeface="+mn-lt"/>
                </a:rPr>
                <a:t>   </a:t>
              </a:r>
              <a:r>
                <a:rPr lang="de-DE" b="1" dirty="0">
                  <a:latin typeface="+mn-lt"/>
                </a:rPr>
                <a:t>(Öffnung 2)</a:t>
              </a:r>
            </a:p>
          </p:txBody>
        </p:sp>
        <p:sp>
          <p:nvSpPr>
            <p:cNvPr id="30732" name="Line 7"/>
            <p:cNvSpPr>
              <a:spLocks noChangeShapeType="1"/>
            </p:cNvSpPr>
            <p:nvPr/>
          </p:nvSpPr>
          <p:spPr bwMode="auto">
            <a:xfrm flipH="1" flipV="1">
              <a:off x="2256" y="1872"/>
              <a:ext cx="384" cy="240"/>
            </a:xfrm>
            <a:prstGeom prst="line">
              <a:avLst/>
            </a:prstGeom>
            <a:noFill/>
            <a:ln w="22225">
              <a:solidFill>
                <a:schemeClr val="tx1"/>
              </a:solidFill>
              <a:round/>
              <a:headEnd/>
              <a:tailEnd type="triangle" w="med" len="med"/>
            </a:ln>
          </p:spPr>
          <p:txBody>
            <a:bodyPr/>
            <a:lstStyle/>
            <a:p>
              <a:pPr eaLnBrk="1" hangingPunct="1">
                <a:defRPr/>
              </a:pPr>
              <a:endParaRPr lang="de-DE" dirty="0">
                <a:latin typeface="+mn-lt"/>
              </a:endParaRPr>
            </a:p>
          </p:txBody>
        </p:sp>
        <p:sp>
          <p:nvSpPr>
            <p:cNvPr id="30733" name="Line 8"/>
            <p:cNvSpPr>
              <a:spLocks noChangeShapeType="1"/>
            </p:cNvSpPr>
            <p:nvPr/>
          </p:nvSpPr>
          <p:spPr bwMode="auto">
            <a:xfrm flipV="1">
              <a:off x="3024" y="1872"/>
              <a:ext cx="384" cy="240"/>
            </a:xfrm>
            <a:prstGeom prst="line">
              <a:avLst/>
            </a:prstGeom>
            <a:noFill/>
            <a:ln w="22225">
              <a:solidFill>
                <a:schemeClr val="tx1"/>
              </a:solidFill>
              <a:round/>
              <a:headEnd/>
              <a:tailEnd type="triangle" w="med" len="med"/>
            </a:ln>
          </p:spPr>
          <p:txBody>
            <a:bodyPr/>
            <a:lstStyle/>
            <a:p>
              <a:pPr eaLnBrk="1" hangingPunct="1">
                <a:defRPr/>
              </a:pPr>
              <a:endParaRPr lang="de-DE" dirty="0">
                <a:latin typeface="+mn-lt"/>
              </a:endParaRPr>
            </a:p>
          </p:txBody>
        </p:sp>
      </p:grpSp>
      <p:sp>
        <p:nvSpPr>
          <p:cNvPr id="30728" name="Text Box 10"/>
          <p:cNvSpPr txBox="1">
            <a:spLocks noChangeArrowheads="1"/>
          </p:cNvSpPr>
          <p:nvPr/>
        </p:nvSpPr>
        <p:spPr bwMode="auto">
          <a:xfrm>
            <a:off x="1676400" y="4506912"/>
            <a:ext cx="2398713" cy="369888"/>
          </a:xfrm>
          <a:prstGeom prst="rect">
            <a:avLst/>
          </a:prstGeom>
          <a:noFill/>
          <a:ln w="9525">
            <a:noFill/>
            <a:miter lim="800000"/>
            <a:headEnd/>
            <a:tailEnd/>
          </a:ln>
        </p:spPr>
        <p:txBody>
          <a:bodyPr wrap="none">
            <a:spAutoFit/>
          </a:bodyPr>
          <a:lstStyle/>
          <a:p>
            <a:pPr marL="342900" indent="-342900" eaLnBrk="1" hangingPunct="1">
              <a:spcBef>
                <a:spcPct val="20000"/>
              </a:spcBef>
              <a:defRPr/>
            </a:pPr>
            <a:r>
              <a:rPr lang="de-DE" b="1" dirty="0">
                <a:latin typeface="+mn-lt"/>
              </a:rPr>
              <a:t>Hinführende Aufgabe 1</a:t>
            </a:r>
          </a:p>
        </p:txBody>
      </p:sp>
      <p:sp>
        <p:nvSpPr>
          <p:cNvPr id="30725" name="Rectangle 17"/>
          <p:cNvSpPr>
            <a:spLocks noChangeArrowheads="1"/>
          </p:cNvSpPr>
          <p:nvPr/>
        </p:nvSpPr>
        <p:spPr bwMode="auto">
          <a:xfrm>
            <a:off x="4800600" y="4495800"/>
            <a:ext cx="2543175" cy="368300"/>
          </a:xfrm>
          <a:prstGeom prst="rect">
            <a:avLst/>
          </a:prstGeom>
          <a:noFill/>
          <a:ln w="9525">
            <a:noFill/>
            <a:miter lim="800000"/>
            <a:headEnd/>
            <a:tailEnd/>
          </a:ln>
        </p:spPr>
        <p:txBody>
          <a:bodyPr wrap="none">
            <a:spAutoFit/>
          </a:bodyPr>
          <a:lstStyle/>
          <a:p>
            <a:pPr eaLnBrk="1" hangingPunct="1">
              <a:defRPr/>
            </a:pPr>
            <a:r>
              <a:rPr lang="de-DE" b="1" dirty="0">
                <a:latin typeface="+mn-lt"/>
              </a:rPr>
              <a:t>(Hinführende Aufgabe 2)</a:t>
            </a:r>
          </a:p>
        </p:txBody>
      </p:sp>
      <p:sp>
        <p:nvSpPr>
          <p:cNvPr id="30726" name="Line 25"/>
          <p:cNvSpPr>
            <a:spLocks noChangeShapeType="1"/>
          </p:cNvSpPr>
          <p:nvPr/>
        </p:nvSpPr>
        <p:spPr bwMode="auto">
          <a:xfrm>
            <a:off x="5943600" y="4140200"/>
            <a:ext cx="0" cy="0"/>
          </a:xfrm>
          <a:prstGeom prst="line">
            <a:avLst/>
          </a:prstGeom>
          <a:noFill/>
          <a:ln w="9525">
            <a:solidFill>
              <a:schemeClr val="tx1"/>
            </a:solidFill>
            <a:round/>
            <a:headEnd/>
            <a:tailEnd type="triangle" w="med" len="med"/>
          </a:ln>
        </p:spPr>
        <p:txBody>
          <a:bodyPr/>
          <a:lstStyle/>
          <a:p>
            <a:pPr eaLnBrk="1" hangingPunct="1">
              <a:defRPr/>
            </a:pPr>
            <a:endParaRPr lang="de-DE" dirty="0">
              <a:latin typeface="+mn-lt"/>
            </a:endParaRPr>
          </a:p>
        </p:txBody>
      </p:sp>
      <p:sp>
        <p:nvSpPr>
          <p:cNvPr id="15" name="Rectangle 2"/>
          <p:cNvSpPr txBox="1">
            <a:spLocks noChangeArrowheads="1"/>
          </p:cNvSpPr>
          <p:nvPr/>
        </p:nvSpPr>
        <p:spPr bwMode="gray">
          <a:xfrm>
            <a:off x="304800" y="1066800"/>
            <a:ext cx="8686800" cy="457200"/>
          </a:xfrm>
          <a:prstGeom prst="rect">
            <a:avLst/>
          </a:prstGeom>
          <a:noFill/>
          <a:ln w="9525">
            <a:noFill/>
            <a:miter lim="800000"/>
            <a:headEnd/>
            <a:tailEnd/>
          </a:ln>
        </p:spPr>
        <p:txBody>
          <a:bodyPr lIns="0" tIns="0" rIns="0" bIns="0"/>
          <a:lstStyle/>
          <a:p>
            <a:pPr eaLnBrk="1" hangingPunct="1">
              <a:defRPr/>
            </a:pPr>
            <a:r>
              <a:rPr lang="de-DE" sz="2300" b="1" dirty="0">
                <a:latin typeface="Calibri" pitchFamily="34" charset="0"/>
              </a:rPr>
              <a:t>Blütenaufgaben: </a:t>
            </a:r>
            <a:r>
              <a:rPr lang="de-DE" sz="2300" b="1" dirty="0" smtClean="0">
                <a:latin typeface="Calibri" pitchFamily="34" charset="0"/>
              </a:rPr>
              <a:t>Struktur </a:t>
            </a:r>
            <a:r>
              <a:rPr lang="de-DE" sz="2000" dirty="0" smtClean="0">
                <a:latin typeface="Calibri" pitchFamily="34" charset="0"/>
              </a:rPr>
              <a:t>(nach R. Bruder)</a:t>
            </a:r>
            <a:endParaRPr lang="de-DE" sz="2000" kern="0" dirty="0">
              <a:solidFill>
                <a:schemeClr val="accent2"/>
              </a:solidFill>
              <a:latin typeface="Calibri" pitchFamily="34" charset="0"/>
              <a:ea typeface="+mj-ea"/>
              <a:cs typeface="+mj-cs"/>
            </a:endParaRPr>
          </a:p>
        </p:txBody>
      </p:sp>
      <p:sp>
        <p:nvSpPr>
          <p:cNvPr id="16" name="Line 7"/>
          <p:cNvSpPr>
            <a:spLocks noChangeShapeType="1"/>
          </p:cNvSpPr>
          <p:nvPr/>
        </p:nvSpPr>
        <p:spPr bwMode="auto">
          <a:xfrm flipH="1" flipV="1">
            <a:off x="4876800" y="4038600"/>
            <a:ext cx="609600" cy="381000"/>
          </a:xfrm>
          <a:prstGeom prst="line">
            <a:avLst/>
          </a:prstGeom>
          <a:noFill/>
          <a:ln w="22225">
            <a:solidFill>
              <a:schemeClr val="tx1"/>
            </a:solidFill>
            <a:round/>
            <a:headEnd/>
            <a:tailEnd type="triangle" w="med" len="med"/>
          </a:ln>
        </p:spPr>
        <p:txBody>
          <a:bodyPr/>
          <a:lstStyle/>
          <a:p>
            <a:pPr eaLnBrk="1" hangingPunct="1">
              <a:defRPr/>
            </a:pPr>
            <a:endParaRPr lang="de-DE" dirty="0">
              <a:latin typeface="+mn-lt"/>
            </a:endParaRPr>
          </a:p>
        </p:txBody>
      </p:sp>
      <p:sp>
        <p:nvSpPr>
          <p:cNvPr id="17" name="Line 8"/>
          <p:cNvSpPr>
            <a:spLocks noChangeShapeType="1"/>
          </p:cNvSpPr>
          <p:nvPr/>
        </p:nvSpPr>
        <p:spPr bwMode="auto">
          <a:xfrm flipV="1">
            <a:off x="3505200" y="4038600"/>
            <a:ext cx="609600" cy="381000"/>
          </a:xfrm>
          <a:prstGeom prst="line">
            <a:avLst/>
          </a:prstGeom>
          <a:noFill/>
          <a:ln w="22225">
            <a:solidFill>
              <a:schemeClr val="tx1"/>
            </a:solidFill>
            <a:round/>
            <a:headEnd/>
            <a:tailEnd type="triangle" w="med" len="med"/>
          </a:ln>
        </p:spPr>
        <p:txBody>
          <a:bodyPr/>
          <a:lstStyle/>
          <a:p>
            <a:pPr eaLnBrk="1" hangingPunct="1">
              <a:defRPr/>
            </a:pPr>
            <a:endParaRPr lang="de-DE"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73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72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nimBg="1" autoUpdateAnimBg="0"/>
      <p:bldP spid="307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 für eine Blütenaufgabe</a:t>
            </a:r>
            <a:endParaRPr lang="de-DE" dirty="0"/>
          </a:p>
        </p:txBody>
      </p:sp>
      <p:sp>
        <p:nvSpPr>
          <p:cNvPr id="3" name="Inhaltsplatzhalter 2"/>
          <p:cNvSpPr>
            <a:spLocks noGrp="1"/>
          </p:cNvSpPr>
          <p:nvPr>
            <p:ph idx="1"/>
          </p:nvPr>
        </p:nvSpPr>
        <p:spPr>
          <a:xfrm>
            <a:off x="304800" y="1676400"/>
            <a:ext cx="8458200" cy="4495800"/>
          </a:xfrm>
        </p:spPr>
        <p:txBody>
          <a:bodyPr/>
          <a:lstStyle/>
          <a:p>
            <a:r>
              <a:rPr lang="de-DE" dirty="0" smtClean="0"/>
              <a:t>Blütenaufgabe zu Termen</a:t>
            </a:r>
          </a:p>
          <a:p>
            <a:pPr>
              <a:spcBef>
                <a:spcPts val="0"/>
              </a:spcBef>
            </a:pPr>
            <a:r>
              <a:rPr lang="de-DE" b="0" dirty="0" smtClean="0"/>
              <a:t>Mit Streichhölzern sind Ketten mit Quadraten gelegt.</a:t>
            </a:r>
          </a:p>
          <a:p>
            <a:pPr>
              <a:spcBef>
                <a:spcPts val="0"/>
              </a:spcBef>
            </a:pPr>
            <a:endParaRPr lang="de-DE" b="0" dirty="0" smtClean="0"/>
          </a:p>
          <a:p>
            <a:pPr>
              <a:spcBef>
                <a:spcPts val="0"/>
              </a:spcBef>
            </a:pPr>
            <a:endParaRPr lang="de-DE" b="0" dirty="0" smtClean="0"/>
          </a:p>
          <a:p>
            <a:pPr>
              <a:spcBef>
                <a:spcPts val="0"/>
              </a:spcBef>
            </a:pPr>
            <a:endParaRPr lang="de-DE" b="0" dirty="0" smtClean="0"/>
          </a:p>
          <a:p>
            <a:pPr>
              <a:spcBef>
                <a:spcPts val="0"/>
              </a:spcBef>
            </a:pPr>
            <a:endParaRPr lang="de-DE" b="0" dirty="0" smtClean="0"/>
          </a:p>
          <a:p>
            <a:pPr>
              <a:spcBef>
                <a:spcPts val="0"/>
              </a:spcBef>
            </a:pPr>
            <a:endParaRPr lang="de-DE" b="0" dirty="0" smtClean="0"/>
          </a:p>
          <a:p>
            <a:pPr>
              <a:spcBef>
                <a:spcPts val="0"/>
              </a:spcBef>
            </a:pPr>
            <a:endParaRPr lang="de-DE" b="0" dirty="0" smtClean="0"/>
          </a:p>
          <a:p>
            <a:pPr>
              <a:spcBef>
                <a:spcPts val="0"/>
              </a:spcBef>
            </a:pPr>
            <a:endParaRPr lang="de-DE" b="0" dirty="0" smtClean="0"/>
          </a:p>
          <a:p>
            <a:pPr>
              <a:spcBef>
                <a:spcPts val="0"/>
              </a:spcBef>
              <a:spcAft>
                <a:spcPts val="300"/>
              </a:spcAft>
            </a:pPr>
            <a:r>
              <a:rPr lang="de-DE" dirty="0" smtClean="0"/>
              <a:t>→ Arbeite 15 Minuten an diesen Aufgaben nach freier Wahl:</a:t>
            </a:r>
          </a:p>
          <a:p>
            <a:pPr marL="342900" indent="-342900">
              <a:spcBef>
                <a:spcPts val="0"/>
              </a:spcBef>
              <a:spcAft>
                <a:spcPts val="300"/>
              </a:spcAft>
              <a:buAutoNum type="arabicPeriod"/>
            </a:pPr>
            <a:r>
              <a:rPr lang="de-DE" b="0" dirty="0" smtClean="0"/>
              <a:t>Vervollständige die Tabelle.</a:t>
            </a:r>
          </a:p>
          <a:p>
            <a:pPr marL="342900" indent="-342900">
              <a:spcBef>
                <a:spcPts val="0"/>
              </a:spcBef>
              <a:spcAft>
                <a:spcPts val="300"/>
              </a:spcAft>
              <a:buAutoNum type="arabicPeriod"/>
            </a:pPr>
            <a:r>
              <a:rPr lang="de-DE" b="0" dirty="0" smtClean="0"/>
              <a:t>Wie viele Quadrate kann man aus 49 Streichhölzern legen?</a:t>
            </a:r>
          </a:p>
          <a:p>
            <a:pPr marL="342900" indent="-342900">
              <a:spcBef>
                <a:spcPts val="0"/>
              </a:spcBef>
              <a:spcAft>
                <a:spcPts val="300"/>
              </a:spcAft>
              <a:buAutoNum type="arabicPeriod"/>
            </a:pPr>
            <a:r>
              <a:rPr lang="de-DE" b="0" dirty="0" smtClean="0"/>
              <a:t>Stelle einen Term für die Anzahl der Streichhölzer auf (</a:t>
            </a:r>
            <a:r>
              <a:rPr lang="de-DE" b="0" i="1" dirty="0" smtClean="0"/>
              <a:t>k</a:t>
            </a:r>
            <a:r>
              <a:rPr lang="de-DE" b="0" dirty="0" smtClean="0"/>
              <a:t> = Anzahl der Quadrate).</a:t>
            </a:r>
          </a:p>
          <a:p>
            <a:pPr marL="342900" indent="-342900">
              <a:spcBef>
                <a:spcPts val="0"/>
              </a:spcBef>
              <a:spcAft>
                <a:spcPts val="300"/>
              </a:spcAft>
              <a:buAutoNum type="arabicPeriod"/>
            </a:pPr>
            <a:r>
              <a:rPr lang="de-DE" b="0" dirty="0" smtClean="0"/>
              <a:t>Skizziere eine andere Figurenkette und formuliere dazu einen Term. </a:t>
            </a:r>
            <a:endParaRPr lang="de-DE" b="0" dirty="0"/>
          </a:p>
        </p:txBody>
      </p:sp>
      <p:graphicFrame>
        <p:nvGraphicFramePr>
          <p:cNvPr id="5" name="Tabelle 4"/>
          <p:cNvGraphicFramePr>
            <a:graphicFrameLocks noGrp="1"/>
          </p:cNvGraphicFramePr>
          <p:nvPr/>
        </p:nvGraphicFramePr>
        <p:xfrm>
          <a:off x="381000" y="2508536"/>
          <a:ext cx="8382001" cy="2520663"/>
        </p:xfrm>
        <a:graphic>
          <a:graphicData uri="http://schemas.openxmlformats.org/drawingml/2006/table">
            <a:tbl>
              <a:tblPr firstRow="1" bandRow="1">
                <a:tableStyleId>{5C22544A-7EE6-4342-B048-85BDC9FD1C3A}</a:tableStyleId>
              </a:tblPr>
              <a:tblGrid>
                <a:gridCol w="4419600"/>
                <a:gridCol w="1905000"/>
                <a:gridCol w="2057401"/>
              </a:tblGrid>
              <a:tr h="372334">
                <a:tc>
                  <a:txBody>
                    <a:bodyPr/>
                    <a:lstStyle/>
                    <a:p>
                      <a:pPr algn="ctr"/>
                      <a:endParaRPr lang="de-DE" sz="14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Anzahl</a:t>
                      </a:r>
                      <a:r>
                        <a:rPr lang="de-DE" sz="1400" baseline="0" dirty="0" smtClean="0">
                          <a:solidFill>
                            <a:srgbClr val="003264"/>
                          </a:solidFill>
                          <a:latin typeface="Calibri" pitchFamily="34" charset="0"/>
                        </a:rPr>
                        <a:t> der Quadrate</a:t>
                      </a:r>
                      <a:endParaRPr lang="de-DE" sz="14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Anzahl der Streichhölzer</a:t>
                      </a:r>
                      <a:endParaRPr lang="de-DE" sz="1400" dirty="0">
                        <a:solidFill>
                          <a:srgbClr val="003264"/>
                        </a:solidFill>
                        <a:latin typeface="Calibri" pitchFamily="34" charset="0"/>
                      </a:endParaRPr>
                    </a:p>
                  </a:txBody>
                  <a:tcPr/>
                </a:tc>
              </a:tr>
              <a:tr h="39095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de-DE" sz="8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1</a:t>
                      </a:r>
                      <a:endParaRPr lang="de-DE" sz="1400" dirty="0">
                        <a:solidFill>
                          <a:srgbClr val="003264"/>
                        </a:solidFill>
                        <a:latin typeface="Calibri" pitchFamily="34" charset="0"/>
                      </a:endParaRPr>
                    </a:p>
                  </a:txBody>
                  <a:tcPr anchor="ctr"/>
                </a:tc>
                <a:tc>
                  <a:txBody>
                    <a:bodyPr/>
                    <a:lstStyle/>
                    <a:p>
                      <a:pPr algn="ctr"/>
                      <a:r>
                        <a:rPr lang="de-DE" sz="1400" dirty="0" smtClean="0">
                          <a:solidFill>
                            <a:srgbClr val="003264"/>
                          </a:solidFill>
                          <a:latin typeface="Calibri" pitchFamily="34" charset="0"/>
                        </a:rPr>
                        <a:t>4</a:t>
                      </a:r>
                      <a:endParaRPr lang="de-DE" sz="1400" dirty="0">
                        <a:solidFill>
                          <a:srgbClr val="003264"/>
                        </a:solidFill>
                        <a:latin typeface="Calibri" pitchFamily="34" charset="0"/>
                      </a:endParaRPr>
                    </a:p>
                  </a:txBody>
                  <a:tcPr anchor="ctr"/>
                </a:tc>
              </a:tr>
              <a:tr h="372334">
                <a:tc>
                  <a:txBody>
                    <a:bodyPr/>
                    <a:lstStyle/>
                    <a:p>
                      <a:pPr algn="ctr"/>
                      <a:endParaRPr lang="de-DE" sz="14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2</a:t>
                      </a:r>
                      <a:endParaRPr lang="de-DE" sz="1400" dirty="0">
                        <a:solidFill>
                          <a:srgbClr val="003264"/>
                        </a:solidFill>
                        <a:latin typeface="Calibri" pitchFamily="34" charset="0"/>
                      </a:endParaRPr>
                    </a:p>
                  </a:txBody>
                  <a:tcPr anchor="ctr"/>
                </a:tc>
                <a:tc>
                  <a:txBody>
                    <a:bodyPr/>
                    <a:lstStyle/>
                    <a:p>
                      <a:pPr algn="ctr"/>
                      <a:r>
                        <a:rPr lang="de-DE" sz="1400" dirty="0" smtClean="0">
                          <a:solidFill>
                            <a:srgbClr val="003264"/>
                          </a:solidFill>
                          <a:latin typeface="Calibri" pitchFamily="34" charset="0"/>
                        </a:rPr>
                        <a:t>7</a:t>
                      </a:r>
                      <a:endParaRPr lang="de-DE" sz="1400" dirty="0">
                        <a:solidFill>
                          <a:srgbClr val="003264"/>
                        </a:solidFill>
                        <a:latin typeface="Calibri" pitchFamily="34" charset="0"/>
                      </a:endParaRPr>
                    </a:p>
                  </a:txBody>
                  <a:tcPr anchor="ctr"/>
                </a:tc>
              </a:tr>
              <a:tr h="465418">
                <a:tc>
                  <a:txBody>
                    <a:bodyPr/>
                    <a:lstStyle/>
                    <a:p>
                      <a:pPr algn="ctr"/>
                      <a:endParaRPr lang="de-DE" sz="14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3</a:t>
                      </a:r>
                      <a:endParaRPr lang="de-DE" sz="1400" dirty="0">
                        <a:solidFill>
                          <a:srgbClr val="003264"/>
                        </a:solidFill>
                        <a:latin typeface="Calibri" pitchFamily="34" charset="0"/>
                      </a:endParaRPr>
                    </a:p>
                  </a:txBody>
                  <a:tcPr anchor="ctr"/>
                </a:tc>
                <a:tc>
                  <a:txBody>
                    <a:bodyPr/>
                    <a:lstStyle/>
                    <a:p>
                      <a:pPr algn="ctr"/>
                      <a:r>
                        <a:rPr lang="de-DE" sz="1400" dirty="0" smtClean="0">
                          <a:solidFill>
                            <a:srgbClr val="003264"/>
                          </a:solidFill>
                          <a:latin typeface="Calibri" pitchFamily="34" charset="0"/>
                        </a:rPr>
                        <a:t>10</a:t>
                      </a:r>
                      <a:endParaRPr lang="de-DE" sz="1400" dirty="0">
                        <a:solidFill>
                          <a:srgbClr val="003264"/>
                        </a:solidFill>
                        <a:latin typeface="Calibri" pitchFamily="34" charset="0"/>
                      </a:endParaRPr>
                    </a:p>
                  </a:txBody>
                  <a:tcPr anchor="ctr"/>
                </a:tc>
              </a:tr>
              <a:tr h="372334">
                <a:tc>
                  <a:txBody>
                    <a:bodyPr/>
                    <a:lstStyle/>
                    <a:p>
                      <a:pPr algn="ctr"/>
                      <a:endParaRPr lang="de-DE" sz="1400" dirty="0">
                        <a:solidFill>
                          <a:srgbClr val="003264"/>
                        </a:solidFill>
                        <a:latin typeface="Calibri" pitchFamily="34" charset="0"/>
                      </a:endParaRPr>
                    </a:p>
                  </a:txBody>
                  <a:tcPr/>
                </a:tc>
                <a:tc>
                  <a:txBody>
                    <a:bodyPr/>
                    <a:lstStyle/>
                    <a:p>
                      <a:pPr algn="ctr"/>
                      <a:endParaRPr lang="de-DE" sz="1400" dirty="0">
                        <a:solidFill>
                          <a:srgbClr val="003264"/>
                        </a:solidFill>
                        <a:latin typeface="Calibri" pitchFamily="34" charset="0"/>
                      </a:endParaRPr>
                    </a:p>
                  </a:txBody>
                  <a:tcPr anchor="ctr"/>
                </a:tc>
                <a:tc>
                  <a:txBody>
                    <a:bodyPr/>
                    <a:lstStyle/>
                    <a:p>
                      <a:pPr algn="ctr"/>
                      <a:endParaRPr lang="de-DE" sz="1400" dirty="0">
                        <a:solidFill>
                          <a:srgbClr val="003264"/>
                        </a:solidFill>
                        <a:latin typeface="Calibri" pitchFamily="34" charset="0"/>
                      </a:endParaRPr>
                    </a:p>
                  </a:txBody>
                  <a:tcPr anchor="ctr"/>
                </a:tc>
              </a:tr>
              <a:tr h="547292">
                <a:tc>
                  <a:txBody>
                    <a:bodyPr/>
                    <a:lstStyle/>
                    <a:p>
                      <a:pPr algn="ctr"/>
                      <a:endParaRPr lang="de-DE" sz="1400" dirty="0">
                        <a:solidFill>
                          <a:srgbClr val="003264"/>
                        </a:solidFill>
                        <a:latin typeface="Calibri" pitchFamily="34" charset="0"/>
                      </a:endParaRPr>
                    </a:p>
                  </a:txBody>
                  <a:tcPr/>
                </a:tc>
                <a:tc>
                  <a:txBody>
                    <a:bodyPr/>
                    <a:lstStyle/>
                    <a:p>
                      <a:pPr algn="ctr"/>
                      <a:r>
                        <a:rPr lang="de-DE" sz="1400" dirty="0" smtClean="0">
                          <a:solidFill>
                            <a:srgbClr val="003264"/>
                          </a:solidFill>
                          <a:latin typeface="Calibri" pitchFamily="34" charset="0"/>
                        </a:rPr>
                        <a:t>5</a:t>
                      </a:r>
                      <a:endParaRPr lang="de-DE" sz="1400" dirty="0">
                        <a:solidFill>
                          <a:srgbClr val="003264"/>
                        </a:solidFill>
                        <a:latin typeface="Calibri" pitchFamily="34" charset="0"/>
                      </a:endParaRPr>
                    </a:p>
                  </a:txBody>
                  <a:tcPr anchor="ctr"/>
                </a:tc>
                <a:tc>
                  <a:txBody>
                    <a:bodyPr/>
                    <a:lstStyle/>
                    <a:p>
                      <a:pPr algn="ctr"/>
                      <a:r>
                        <a:rPr lang="de-DE" sz="1400" dirty="0" smtClean="0">
                          <a:solidFill>
                            <a:srgbClr val="003264"/>
                          </a:solidFill>
                          <a:latin typeface="Calibri" pitchFamily="34" charset="0"/>
                        </a:rPr>
                        <a:t>16</a:t>
                      </a:r>
                      <a:endParaRPr lang="de-DE" sz="1400" dirty="0">
                        <a:solidFill>
                          <a:srgbClr val="003264"/>
                        </a:solidFill>
                        <a:latin typeface="Calibri" pitchFamily="34" charset="0"/>
                      </a:endParaRPr>
                    </a:p>
                  </a:txBody>
                  <a:tcPr anchor="ctr"/>
                </a:tc>
              </a:tr>
            </a:tbl>
          </a:graphicData>
        </a:graphic>
      </p:graphicFrame>
      <p:sp>
        <p:nvSpPr>
          <p:cNvPr id="7" name="Text Box 4"/>
          <p:cNvSpPr txBox="1">
            <a:spLocks noChangeArrowheads="1"/>
          </p:cNvSpPr>
          <p:nvPr/>
        </p:nvSpPr>
        <p:spPr bwMode="auto">
          <a:xfrm>
            <a:off x="7162800" y="6477000"/>
            <a:ext cx="1430200" cy="276999"/>
          </a:xfrm>
          <a:prstGeom prst="rect">
            <a:avLst/>
          </a:prstGeom>
          <a:noFill/>
          <a:ln w="9525">
            <a:noFill/>
            <a:miter lim="800000"/>
            <a:headEnd/>
            <a:tailEnd/>
          </a:ln>
        </p:spPr>
        <p:txBody>
          <a:bodyPr wrap="none">
            <a:spAutoFit/>
          </a:bodyPr>
          <a:lstStyle/>
          <a:p>
            <a:pPr eaLnBrk="1" hangingPunct="1"/>
            <a:r>
              <a:rPr lang="de-DE" altLang="de-DE" sz="1200" dirty="0" smtClean="0">
                <a:latin typeface="Calibri" pitchFamily="34" charset="0"/>
                <a:sym typeface="Wingdings" pitchFamily="2" charset="2"/>
              </a:rPr>
              <a:t>(nach: Bruder 2011)</a:t>
            </a:r>
            <a:endParaRPr lang="de-DE" altLang="de-DE" sz="1200" dirty="0">
              <a:latin typeface="Calibri" pitchFamily="34" charset="0"/>
            </a:endParaRPr>
          </a:p>
        </p:txBody>
      </p:sp>
      <p:pic>
        <p:nvPicPr>
          <p:cNvPr id="6" name="Grafik 5" descr="IMG_0147 (2).JPG"/>
          <p:cNvPicPr>
            <a:picLocks noChangeAspect="1"/>
          </p:cNvPicPr>
          <p:nvPr/>
        </p:nvPicPr>
        <p:blipFill>
          <a:blip r:embed="rId2" cstate="print"/>
          <a:stretch>
            <a:fillRect/>
          </a:stretch>
        </p:blipFill>
        <p:spPr>
          <a:xfrm>
            <a:off x="2286000" y="2895600"/>
            <a:ext cx="381000" cy="381000"/>
          </a:xfrm>
          <a:prstGeom prst="rect">
            <a:avLst/>
          </a:prstGeom>
        </p:spPr>
      </p:pic>
      <p:pic>
        <p:nvPicPr>
          <p:cNvPr id="8" name="Grafik 7" descr="IMG_0149 (2).JPG"/>
          <p:cNvPicPr>
            <a:picLocks noChangeAspect="1"/>
          </p:cNvPicPr>
          <p:nvPr/>
        </p:nvPicPr>
        <p:blipFill>
          <a:blip r:embed="rId3" cstate="print"/>
          <a:stretch>
            <a:fillRect/>
          </a:stretch>
        </p:blipFill>
        <p:spPr>
          <a:xfrm>
            <a:off x="2209800" y="3276600"/>
            <a:ext cx="533400" cy="381000"/>
          </a:xfrm>
          <a:prstGeom prst="rect">
            <a:avLst/>
          </a:prstGeom>
        </p:spPr>
      </p:pic>
      <p:pic>
        <p:nvPicPr>
          <p:cNvPr id="9" name="Grafik 8" descr="IMG_0150.JPG"/>
          <p:cNvPicPr>
            <a:picLocks noChangeAspect="1"/>
          </p:cNvPicPr>
          <p:nvPr/>
        </p:nvPicPr>
        <p:blipFill>
          <a:blip r:embed="rId4" cstate="print"/>
          <a:stretch>
            <a:fillRect/>
          </a:stretch>
        </p:blipFill>
        <p:spPr>
          <a:xfrm>
            <a:off x="2057400" y="3657600"/>
            <a:ext cx="762000" cy="4572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txBox="1">
            <a:spLocks noChangeArrowheads="1"/>
          </p:cNvSpPr>
          <p:nvPr/>
        </p:nvSpPr>
        <p:spPr bwMode="gray">
          <a:xfrm>
            <a:off x="304800" y="1844675"/>
            <a:ext cx="7848600" cy="4495800"/>
          </a:xfrm>
          <a:prstGeom prst="rect">
            <a:avLst/>
          </a:prstGeom>
          <a:noFill/>
          <a:ln w="9525">
            <a:noFill/>
            <a:miter lim="800000"/>
            <a:headEnd/>
            <a:tailEnd/>
          </a:ln>
        </p:spPr>
        <p:txBody>
          <a:bodyPr lIns="0" tIns="0" rIns="0" bIns="0"/>
          <a:lstStyle/>
          <a:p>
            <a:pPr>
              <a:spcBef>
                <a:spcPts val="1200"/>
              </a:spcBef>
              <a:spcAft>
                <a:spcPts val="900"/>
              </a:spcAft>
              <a:buClr>
                <a:schemeClr val="hlink"/>
              </a:buClr>
            </a:pPr>
            <a:r>
              <a:rPr lang="de-DE" altLang="de-DE" b="1" dirty="0">
                <a:solidFill>
                  <a:srgbClr val="003264"/>
                </a:solidFill>
                <a:latin typeface="Calibri" pitchFamily="34" charset="0"/>
              </a:rPr>
              <a:t>Aufgabe für </a:t>
            </a:r>
            <a:r>
              <a:rPr lang="de-DE" altLang="de-DE" b="1" dirty="0" smtClean="0">
                <a:solidFill>
                  <a:srgbClr val="003264"/>
                </a:solidFill>
                <a:latin typeface="Calibri" pitchFamily="34" charset="0"/>
              </a:rPr>
              <a:t>Expert/inn/en-Gruppen</a:t>
            </a:r>
            <a:r>
              <a:rPr lang="de-DE" altLang="de-DE" b="1" dirty="0">
                <a:solidFill>
                  <a:srgbClr val="003264"/>
                </a:solidFill>
                <a:latin typeface="Calibri" pitchFamily="34" charset="0"/>
              </a:rPr>
              <a:t>:</a:t>
            </a:r>
          </a:p>
          <a:p>
            <a:pPr>
              <a:spcBef>
                <a:spcPts val="0"/>
              </a:spcBef>
              <a:spcAft>
                <a:spcPts val="900"/>
              </a:spcAft>
              <a:buClr>
                <a:schemeClr val="hlink"/>
              </a:buClr>
            </a:pPr>
            <a:r>
              <a:rPr lang="de-DE" altLang="de-DE" dirty="0">
                <a:solidFill>
                  <a:srgbClr val="003264"/>
                </a:solidFill>
                <a:latin typeface="Calibri" pitchFamily="34" charset="0"/>
              </a:rPr>
              <a:t>Finden Sie sich, entsprechend Ihrem Symbol, in Gruppen zusammen und holen Sie sich Ihr Material. </a:t>
            </a:r>
          </a:p>
          <a:p>
            <a:pPr>
              <a:spcBef>
                <a:spcPts val="1200"/>
              </a:spcBef>
              <a:spcAft>
                <a:spcPts val="900"/>
              </a:spcAft>
              <a:buClr>
                <a:schemeClr val="hlink"/>
              </a:buClr>
            </a:pPr>
            <a:r>
              <a:rPr lang="de-DE" altLang="de-DE" dirty="0">
                <a:solidFill>
                  <a:srgbClr val="003264"/>
                </a:solidFill>
                <a:latin typeface="Calibri" pitchFamily="34" charset="0"/>
              </a:rPr>
              <a:t>Konstruieren Sie Aufgaben des jeweiligen Differenzierungstyps in Ihrer Gruppe (evtl. müssen Sie sich noch auf ein Thema einigen) und bereiten Sie die Präsentation Ihrer Ergebnisse in Mischgruppen vor. Notieren Sie die aufgetretenen Fragen auf dem Fragenplakat</a:t>
            </a:r>
            <a:r>
              <a:rPr lang="de-DE" altLang="de-DE" dirty="0" smtClean="0">
                <a:solidFill>
                  <a:srgbClr val="003264"/>
                </a:solidFill>
                <a:latin typeface="Calibri" pitchFamily="34" charset="0"/>
              </a:rPr>
              <a:t>.</a:t>
            </a:r>
          </a:p>
          <a:p>
            <a:pPr algn="r">
              <a:spcBef>
                <a:spcPts val="0"/>
              </a:spcBef>
              <a:spcAft>
                <a:spcPts val="900"/>
              </a:spcAft>
              <a:buClr>
                <a:schemeClr val="hlink"/>
              </a:buClr>
            </a:pPr>
            <a:r>
              <a:rPr lang="de-DE" altLang="de-DE" dirty="0" smtClean="0">
                <a:solidFill>
                  <a:srgbClr val="003264"/>
                </a:solidFill>
                <a:latin typeface="Calibri" pitchFamily="34" charset="0"/>
              </a:rPr>
              <a:t>(45 Min.)                                                     </a:t>
            </a:r>
          </a:p>
          <a:p>
            <a:pPr>
              <a:spcBef>
                <a:spcPts val="1200"/>
              </a:spcBef>
              <a:spcAft>
                <a:spcPts val="900"/>
              </a:spcAft>
              <a:buClr>
                <a:schemeClr val="hlink"/>
              </a:buClr>
            </a:pPr>
            <a:endParaRPr lang="de-DE" altLang="de-DE" dirty="0">
              <a:solidFill>
                <a:srgbClr val="003264"/>
              </a:solidFill>
              <a:latin typeface="Calibri" pitchFamily="34" charset="0"/>
            </a:endParaRPr>
          </a:p>
          <a:p>
            <a:pPr>
              <a:spcBef>
                <a:spcPts val="1200"/>
              </a:spcBef>
              <a:spcAft>
                <a:spcPts val="900"/>
              </a:spcAft>
              <a:buClr>
                <a:schemeClr val="hlink"/>
              </a:buClr>
            </a:pPr>
            <a:endParaRPr lang="de-DE" altLang="de-DE" dirty="0">
              <a:solidFill>
                <a:srgbClr val="003264"/>
              </a:solidFill>
              <a:latin typeface="Calibri" pitchFamily="34" charset="0"/>
            </a:endParaRPr>
          </a:p>
          <a:p>
            <a:pPr>
              <a:spcBef>
                <a:spcPts val="1200"/>
              </a:spcBef>
              <a:spcAft>
                <a:spcPts val="900"/>
              </a:spcAft>
              <a:buClr>
                <a:schemeClr val="hlink"/>
              </a:buClr>
            </a:pPr>
            <a:endParaRPr lang="de-DE" altLang="de-DE" dirty="0">
              <a:solidFill>
                <a:srgbClr val="003264"/>
              </a:solidFill>
              <a:latin typeface="Calibri" pitchFamily="34" charset="0"/>
            </a:endParaRPr>
          </a:p>
          <a:p>
            <a:pPr>
              <a:spcBef>
                <a:spcPts val="1200"/>
              </a:spcBef>
              <a:spcAft>
                <a:spcPts val="900"/>
              </a:spcAft>
              <a:buClr>
                <a:schemeClr val="hlink"/>
              </a:buClr>
            </a:pPr>
            <a:endParaRPr lang="de-DE" altLang="de-DE" dirty="0">
              <a:solidFill>
                <a:srgbClr val="003264"/>
              </a:solidFill>
              <a:latin typeface="Calibri" pitchFamily="34" charset="0"/>
            </a:endParaRPr>
          </a:p>
          <a:p>
            <a:pPr>
              <a:spcBef>
                <a:spcPts val="1200"/>
              </a:spcBef>
              <a:spcAft>
                <a:spcPts val="900"/>
              </a:spcAft>
              <a:buClr>
                <a:schemeClr val="hlink"/>
              </a:buClr>
            </a:pPr>
            <a:endParaRPr lang="de-DE" altLang="de-DE" sz="1400" dirty="0">
              <a:solidFill>
                <a:srgbClr val="CC0000"/>
              </a:solidFill>
              <a:latin typeface="Calibri" pitchFamily="34" charset="0"/>
            </a:endParaRPr>
          </a:p>
        </p:txBody>
      </p:sp>
      <p:sp>
        <p:nvSpPr>
          <p:cNvPr id="23555" name="Titel 1"/>
          <p:cNvSpPr txBox="1">
            <a:spLocks/>
          </p:cNvSpPr>
          <p:nvPr/>
        </p:nvSpPr>
        <p:spPr bwMode="auto">
          <a:xfrm>
            <a:off x="228600" y="1066800"/>
            <a:ext cx="8382000" cy="685800"/>
          </a:xfrm>
          <a:prstGeom prst="rect">
            <a:avLst/>
          </a:prstGeom>
          <a:noFill/>
          <a:ln w="9525">
            <a:noFill/>
            <a:miter lim="800000"/>
            <a:headEnd/>
            <a:tailEnd/>
          </a:ln>
        </p:spPr>
        <p:txBody>
          <a:bodyPr/>
          <a:lstStyle/>
          <a:p>
            <a:r>
              <a:rPr lang="de-DE" altLang="de-DE" sz="2300" b="1" dirty="0">
                <a:latin typeface="Calibri" pitchFamily="34" charset="0"/>
              </a:rPr>
              <a:t>Eigene Beispiele für die verschiedenen Typen konstruieren</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4294967295"/>
          </p:nvPr>
        </p:nvSpPr>
        <p:spPr>
          <a:xfrm>
            <a:off x="304800" y="1828800"/>
            <a:ext cx="7848600" cy="4495800"/>
          </a:xfrm>
        </p:spPr>
        <p:txBody>
          <a:bodyPr/>
          <a:lstStyle/>
          <a:p>
            <a:pPr marL="0" indent="0"/>
            <a:r>
              <a:rPr lang="de-DE" altLang="de-DE" dirty="0" smtClean="0"/>
              <a:t>Aufgabe:</a:t>
            </a:r>
          </a:p>
          <a:p>
            <a:pPr marL="0" indent="0">
              <a:spcBef>
                <a:spcPts val="0"/>
              </a:spcBef>
            </a:pPr>
            <a:r>
              <a:rPr lang="de-DE" altLang="de-DE" b="0" dirty="0" smtClean="0"/>
              <a:t>Stellen Sie sich gegenseitig Ihre Ergebnisse aus den Expert/inn/en-Gruppen vor. Beurteilen Sie die Verwendbarkeit der einzelnen Typen für Ihre Fächer und Ihre Lerngruppen. Benennen Sie evtl. zu erwartende Schwierigkeiten.                                                                                        							(15 Min.)</a:t>
            </a:r>
            <a:endParaRPr lang="de-DE" altLang="de-DE" dirty="0" smtClean="0">
              <a:solidFill>
                <a:srgbClr val="C80F41"/>
              </a:solidFill>
            </a:endParaRPr>
          </a:p>
          <a:p>
            <a:pPr marL="0" indent="0"/>
            <a:endParaRPr lang="de-DE" altLang="de-DE" dirty="0" smtClean="0"/>
          </a:p>
        </p:txBody>
      </p:sp>
      <p:sp>
        <p:nvSpPr>
          <p:cNvPr id="24579" name="Titel 1"/>
          <p:cNvSpPr txBox="1">
            <a:spLocks/>
          </p:cNvSpPr>
          <p:nvPr/>
        </p:nvSpPr>
        <p:spPr bwMode="auto">
          <a:xfrm>
            <a:off x="228600" y="990600"/>
            <a:ext cx="8382000" cy="685800"/>
          </a:xfrm>
          <a:prstGeom prst="rect">
            <a:avLst/>
          </a:prstGeom>
          <a:noFill/>
          <a:ln w="9525">
            <a:noFill/>
            <a:miter lim="800000"/>
            <a:headEnd/>
            <a:tailEnd/>
          </a:ln>
        </p:spPr>
        <p:txBody>
          <a:bodyPr/>
          <a:lstStyle/>
          <a:p>
            <a:r>
              <a:rPr lang="de-DE" altLang="de-DE" sz="2300" b="1" dirty="0">
                <a:latin typeface="Calibri" pitchFamily="34" charset="0"/>
              </a:rPr>
              <a:t>Austausch in der Mischgruppe</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idx="4294967295"/>
          </p:nvPr>
        </p:nvSpPr>
        <p:spPr>
          <a:xfrm>
            <a:off x="304800" y="1828800"/>
            <a:ext cx="8458200" cy="4495800"/>
          </a:xfrm>
        </p:spPr>
        <p:txBody>
          <a:bodyPr/>
          <a:lstStyle/>
          <a:p>
            <a:pPr marL="266700" indent="-266700">
              <a:buFont typeface="Arial" pitchFamily="34" charset="0"/>
              <a:buChar char="•"/>
            </a:pPr>
            <a:r>
              <a:rPr lang="de-DE" altLang="de-DE" b="0" dirty="0" smtClean="0"/>
              <a:t>Fragen vom Fragenplakat klären</a:t>
            </a:r>
          </a:p>
          <a:p>
            <a:pPr marL="266700" indent="-266700">
              <a:buFont typeface="Arial" pitchFamily="34" charset="0"/>
              <a:buChar char="•"/>
            </a:pPr>
            <a:r>
              <a:rPr lang="de-DE" altLang="de-DE" b="0" dirty="0" smtClean="0"/>
              <a:t>Zu erwartende Schwierigkeiten in der Klasse?</a:t>
            </a:r>
          </a:p>
          <a:p>
            <a:pPr marL="266700" indent="-266700">
              <a:buFont typeface="Arial" pitchFamily="34" charset="0"/>
              <a:buChar char="•"/>
            </a:pPr>
            <a:r>
              <a:rPr lang="de-DE" altLang="de-DE" b="0" dirty="0" smtClean="0"/>
              <a:t>Wie ist der Prozess in Ihren Gruppen gelaufen?</a:t>
            </a:r>
          </a:p>
          <a:p>
            <a:endParaRPr lang="de-DE" altLang="de-DE" b="0" dirty="0" smtClean="0"/>
          </a:p>
          <a:p>
            <a:endParaRPr lang="de-DE" altLang="de-DE" dirty="0" smtClean="0"/>
          </a:p>
          <a:p>
            <a:endParaRPr lang="de-DE" altLang="de-DE" dirty="0" smtClean="0"/>
          </a:p>
        </p:txBody>
      </p:sp>
      <p:sp>
        <p:nvSpPr>
          <p:cNvPr id="25603" name="Titel 1"/>
          <p:cNvSpPr txBox="1">
            <a:spLocks/>
          </p:cNvSpPr>
          <p:nvPr/>
        </p:nvSpPr>
        <p:spPr bwMode="auto">
          <a:xfrm>
            <a:off x="228600" y="990600"/>
            <a:ext cx="8382000" cy="685800"/>
          </a:xfrm>
          <a:prstGeom prst="rect">
            <a:avLst/>
          </a:prstGeom>
          <a:noFill/>
          <a:ln w="9525">
            <a:noFill/>
            <a:miter lim="800000"/>
            <a:headEnd/>
            <a:tailEnd/>
          </a:ln>
        </p:spPr>
        <p:txBody>
          <a:bodyPr/>
          <a:lstStyle/>
          <a:p>
            <a:r>
              <a:rPr lang="de-DE" altLang="de-DE" sz="2300" b="1" dirty="0">
                <a:latin typeface="Calibri" pitchFamily="34" charset="0"/>
              </a:rPr>
              <a:t>Austausch im Fachplenum</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05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505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idx="4294967295"/>
          </p:nvPr>
        </p:nvSpPr>
        <p:spPr>
          <a:xfrm>
            <a:off x="304800" y="1828800"/>
            <a:ext cx="7696200" cy="4495800"/>
          </a:xfrm>
        </p:spPr>
        <p:txBody>
          <a:bodyPr/>
          <a:lstStyle/>
          <a:p>
            <a:pPr marL="266700" indent="-266700">
              <a:buFontTx/>
              <a:buChar char="•"/>
            </a:pPr>
            <a:r>
              <a:rPr lang="de-DE" altLang="de-DE" b="0" dirty="0" smtClean="0"/>
              <a:t>In welchen Phasen des Unterrichts (vgl. z. B. in der Lehrwerkreihe </a:t>
            </a:r>
            <a:r>
              <a:rPr lang="de-DE" altLang="de-DE" b="0" i="1" dirty="0" err="1" smtClean="0"/>
              <a:t>mathewerkstatt</a:t>
            </a:r>
            <a:r>
              <a:rPr lang="de-DE" altLang="de-DE" b="0" dirty="0" smtClean="0"/>
              <a:t>: Einstieg, Erkunden, Ordnen, Vertiefen) kann ich welche Aufgabentypen einsetzen?</a:t>
            </a:r>
          </a:p>
          <a:p>
            <a:pPr marL="266700" indent="-266700">
              <a:buFontTx/>
              <a:buChar char="•"/>
            </a:pPr>
            <a:r>
              <a:rPr lang="de-DE" altLang="de-DE" b="0" dirty="0" smtClean="0"/>
              <a:t>Wie setzen die Aufgaben die Kompetenzorientierung um?</a:t>
            </a:r>
          </a:p>
          <a:p>
            <a:pPr marL="266700" indent="-266700">
              <a:buFontTx/>
              <a:buChar char="•"/>
            </a:pPr>
            <a:r>
              <a:rPr lang="de-DE" altLang="de-DE" b="0" dirty="0" smtClean="0"/>
              <a:t>Wie gewährleiste ich, dass das Differenzierungspotenzial der Aufgaben von den Schülerinnen und Schülern wirklich ausgeschöpft wird?</a:t>
            </a:r>
          </a:p>
          <a:p>
            <a:pPr marL="266700" indent="-266700">
              <a:buFontTx/>
              <a:buChar char="•"/>
            </a:pPr>
            <a:r>
              <a:rPr lang="de-DE" altLang="de-DE" b="0" dirty="0" smtClean="0"/>
              <a:t>Wie sichere ich Ergebnisse von differenzierenden Aufgaben?</a:t>
            </a:r>
          </a:p>
          <a:p>
            <a:pPr marL="266700" indent="-266700">
              <a:buFontTx/>
              <a:buChar char="•"/>
            </a:pPr>
            <a:r>
              <a:rPr lang="de-DE" altLang="de-DE" b="0" dirty="0" smtClean="0"/>
              <a:t>Wie vereinbare ich Standardorientierung und Kreativität miteinander?</a:t>
            </a:r>
          </a:p>
          <a:p>
            <a:pPr marL="180975" indent="-180975"/>
            <a:endParaRPr lang="de-DE" altLang="de-DE" b="0" dirty="0" smtClean="0"/>
          </a:p>
        </p:txBody>
      </p:sp>
      <p:sp>
        <p:nvSpPr>
          <p:cNvPr id="26627" name="Text Box 5"/>
          <p:cNvSpPr txBox="1">
            <a:spLocks noChangeArrowheads="1"/>
          </p:cNvSpPr>
          <p:nvPr/>
        </p:nvSpPr>
        <p:spPr bwMode="auto">
          <a:xfrm>
            <a:off x="1050925" y="6132513"/>
            <a:ext cx="184150" cy="366712"/>
          </a:xfrm>
          <a:prstGeom prst="rect">
            <a:avLst/>
          </a:prstGeom>
          <a:noFill/>
          <a:ln w="9525">
            <a:noFill/>
            <a:miter lim="800000"/>
            <a:headEnd/>
            <a:tailEnd/>
          </a:ln>
        </p:spPr>
        <p:txBody>
          <a:bodyPr wrap="none">
            <a:spAutoFit/>
          </a:bodyPr>
          <a:lstStyle/>
          <a:p>
            <a:pPr eaLnBrk="1" hangingPunct="1"/>
            <a:endParaRPr lang="de-DE" altLang="de-DE" dirty="0"/>
          </a:p>
        </p:txBody>
      </p:sp>
      <p:sp>
        <p:nvSpPr>
          <p:cNvPr id="5" name="Titel 1"/>
          <p:cNvSpPr txBox="1">
            <a:spLocks/>
          </p:cNvSpPr>
          <p:nvPr/>
        </p:nvSpPr>
        <p:spPr>
          <a:xfrm>
            <a:off x="228600" y="990600"/>
            <a:ext cx="8382000" cy="685800"/>
          </a:xfrm>
          <a:prstGeom prst="rect">
            <a:avLst/>
          </a:prstGeom>
        </p:spPr>
        <p:txBody>
          <a:bodyPr/>
          <a:lstStyle/>
          <a:p>
            <a:pPr>
              <a:defRPr/>
            </a:pPr>
            <a:r>
              <a:rPr lang="de-DE" sz="2300" b="1" dirty="0">
                <a:latin typeface="Calibri" pitchFamily="34" charset="0"/>
                <a:cs typeface="Calibri" pitchFamily="34" charset="0"/>
              </a:rPr>
              <a:t>Denkanstöße</a:t>
            </a:r>
            <a:endParaRPr lang="de-DE" sz="2300" b="1" dirty="0">
              <a:latin typeface="+mn-l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Datumsplatzhalter 3"/>
          <p:cNvSpPr txBox="1">
            <a:spLocks/>
          </p:cNvSpPr>
          <p:nvPr/>
        </p:nvSpPr>
        <p:spPr bwMode="auto">
          <a:xfrm>
            <a:off x="457200" y="6356350"/>
            <a:ext cx="2133600" cy="365125"/>
          </a:xfrm>
          <a:prstGeom prst="rect">
            <a:avLst/>
          </a:prstGeom>
          <a:noFill/>
          <a:ln w="9525">
            <a:noFill/>
            <a:miter lim="800000"/>
            <a:headEnd/>
            <a:tailEnd/>
          </a:ln>
        </p:spPr>
        <p:txBody>
          <a:bodyPr/>
          <a:lstStyle/>
          <a:p>
            <a:pPr eaLnBrk="1" hangingPunct="1"/>
            <a:endParaRPr lang="de-DE" altLang="de-DE" dirty="0"/>
          </a:p>
        </p:txBody>
      </p:sp>
      <p:sp>
        <p:nvSpPr>
          <p:cNvPr id="27651" name="Fußzeilenplatzhalter 4"/>
          <p:cNvSpPr txBox="1">
            <a:spLocks/>
          </p:cNvSpPr>
          <p:nvPr/>
        </p:nvSpPr>
        <p:spPr bwMode="auto">
          <a:xfrm>
            <a:off x="3124200" y="6172200"/>
            <a:ext cx="2895600" cy="365125"/>
          </a:xfrm>
          <a:prstGeom prst="rect">
            <a:avLst/>
          </a:prstGeom>
          <a:noFill/>
          <a:ln w="9525">
            <a:noFill/>
            <a:miter lim="800000"/>
            <a:headEnd/>
            <a:tailEnd/>
          </a:ln>
        </p:spPr>
        <p:txBody>
          <a:bodyPr/>
          <a:lstStyle/>
          <a:p>
            <a:pPr eaLnBrk="1" hangingPunct="1"/>
            <a:endParaRPr lang="de-DE" altLang="de-DE" dirty="0">
              <a:solidFill>
                <a:srgbClr val="FF0000"/>
              </a:solidFill>
            </a:endParaRPr>
          </a:p>
        </p:txBody>
      </p:sp>
      <p:sp>
        <p:nvSpPr>
          <p:cNvPr id="27652" name="Foliennummernplatzhalter 5"/>
          <p:cNvSpPr txBox="1">
            <a:spLocks/>
          </p:cNvSpPr>
          <p:nvPr/>
        </p:nvSpPr>
        <p:spPr bwMode="auto">
          <a:xfrm>
            <a:off x="6553200" y="6356350"/>
            <a:ext cx="2133600" cy="365125"/>
          </a:xfrm>
          <a:prstGeom prst="rect">
            <a:avLst/>
          </a:prstGeom>
          <a:noFill/>
          <a:ln w="9525">
            <a:noFill/>
            <a:miter lim="800000"/>
            <a:headEnd/>
            <a:tailEnd/>
          </a:ln>
        </p:spPr>
        <p:txBody>
          <a:bodyPr/>
          <a:lstStyle/>
          <a:p>
            <a:pPr eaLnBrk="1" hangingPunct="1"/>
            <a:endParaRPr lang="de-DE" altLang="de-DE" dirty="0"/>
          </a:p>
        </p:txBody>
      </p:sp>
      <p:sp>
        <p:nvSpPr>
          <p:cNvPr id="8" name="Foliennummernplatzhalter 5"/>
          <p:cNvSpPr txBox="1">
            <a:spLocks/>
          </p:cNvSpPr>
          <p:nvPr/>
        </p:nvSpPr>
        <p:spPr bwMode="auto">
          <a:xfrm>
            <a:off x="7543800" y="4378324"/>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de-DE" altLang="de-DE" sz="1300" dirty="0"/>
          </a:p>
        </p:txBody>
      </p:sp>
      <p:sp>
        <p:nvSpPr>
          <p:cNvPr id="9" name="Titel 1"/>
          <p:cNvSpPr txBox="1">
            <a:spLocks/>
          </p:cNvSpPr>
          <p:nvPr/>
        </p:nvSpPr>
        <p:spPr>
          <a:xfrm>
            <a:off x="228600" y="1066800"/>
            <a:ext cx="8382000" cy="685800"/>
          </a:xfrm>
          <a:prstGeom prst="rect">
            <a:avLst/>
          </a:prstGeom>
        </p:spPr>
        <p:txBody>
          <a:bodyPr/>
          <a:lstStyle/>
          <a:p>
            <a:pPr>
              <a:defRPr/>
            </a:pPr>
            <a:r>
              <a:rPr lang="de-DE" sz="2300" b="1" dirty="0" smtClean="0">
                <a:latin typeface="+mn-lt"/>
                <a:cs typeface="Arial" charset="0"/>
              </a:rPr>
              <a:t>Hauptkriterien zur Differenzierung im Unterricht</a:t>
            </a:r>
            <a:endParaRPr lang="de-DE" sz="2300" b="1" dirty="0">
              <a:latin typeface="+mn-lt"/>
              <a:cs typeface="Arial" charset="0"/>
            </a:endParaRPr>
          </a:p>
        </p:txBody>
      </p:sp>
      <p:sp>
        <p:nvSpPr>
          <p:cNvPr id="10" name="Ellipse 9"/>
          <p:cNvSpPr/>
          <p:nvPr/>
        </p:nvSpPr>
        <p:spPr bwMode="auto">
          <a:xfrm>
            <a:off x="3581400" y="3508374"/>
            <a:ext cx="2286000" cy="533400"/>
          </a:xfrm>
          <a:prstGeom prst="ellipse">
            <a:avLst/>
          </a:prstGeom>
          <a:solidFill>
            <a:schemeClr val="accent1"/>
          </a:solidFill>
          <a:ln w="12700" cap="flat" cmpd="sng" algn="ctr">
            <a:solidFill>
              <a:schemeClr val="accent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1300" b="1" i="0" u="none" strike="noStrike" cap="none" normalizeH="0" baseline="0" dirty="0" smtClean="0">
                <a:ln>
                  <a:noFill/>
                </a:ln>
                <a:solidFill>
                  <a:schemeClr val="tx1"/>
                </a:solidFill>
                <a:effectLst/>
                <a:latin typeface="Calibri" pitchFamily="34" charset="0"/>
              </a:rPr>
              <a:t>Differenzierung</a:t>
            </a:r>
            <a:r>
              <a:rPr kumimoji="0" lang="de-DE" sz="1300" b="1" i="0" u="none" strike="noStrike" cap="none" normalizeH="0" dirty="0" smtClean="0">
                <a:ln>
                  <a:noFill/>
                </a:ln>
                <a:solidFill>
                  <a:schemeClr val="tx1"/>
                </a:solidFill>
                <a:effectLst/>
                <a:latin typeface="Calibri" pitchFamily="34" charset="0"/>
              </a:rPr>
              <a:t> im Unterricht</a:t>
            </a:r>
            <a:endParaRPr kumimoji="0" lang="de-DE" sz="1300" b="1" i="0" u="none" strike="noStrike" cap="none" normalizeH="0" baseline="0" dirty="0" smtClean="0">
              <a:ln>
                <a:noFill/>
              </a:ln>
              <a:solidFill>
                <a:schemeClr val="tx1"/>
              </a:solidFill>
              <a:effectLst/>
              <a:latin typeface="Calibri" pitchFamily="34" charset="0"/>
            </a:endParaRPr>
          </a:p>
        </p:txBody>
      </p:sp>
      <p:cxnSp>
        <p:nvCxnSpPr>
          <p:cNvPr id="11" name="Gerade Verbindung 10"/>
          <p:cNvCxnSpPr/>
          <p:nvPr/>
        </p:nvCxnSpPr>
        <p:spPr bwMode="auto">
          <a:xfrm>
            <a:off x="5410200" y="2593974"/>
            <a:ext cx="0" cy="9906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12" name="Gerade Verbindung 11"/>
          <p:cNvCxnSpPr/>
          <p:nvPr/>
        </p:nvCxnSpPr>
        <p:spPr bwMode="auto">
          <a:xfrm>
            <a:off x="5410200" y="2593974"/>
            <a:ext cx="838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13" name="Gerade Verbindung 12"/>
          <p:cNvCxnSpPr/>
          <p:nvPr/>
        </p:nvCxnSpPr>
        <p:spPr bwMode="auto">
          <a:xfrm flipV="1">
            <a:off x="6248400" y="2222219"/>
            <a:ext cx="345936" cy="371755"/>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14" name="Gerade Verbindung 13"/>
          <p:cNvCxnSpPr/>
          <p:nvPr/>
        </p:nvCxnSpPr>
        <p:spPr bwMode="auto">
          <a:xfrm>
            <a:off x="6248400" y="2593974"/>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15" name="Gerade Verbindung 14"/>
          <p:cNvCxnSpPr/>
          <p:nvPr/>
        </p:nvCxnSpPr>
        <p:spPr bwMode="auto">
          <a:xfrm>
            <a:off x="6248400" y="2593974"/>
            <a:ext cx="345936" cy="371755"/>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16" name="Textfeld 15"/>
          <p:cNvSpPr txBox="1"/>
          <p:nvPr/>
        </p:nvSpPr>
        <p:spPr>
          <a:xfrm>
            <a:off x="5334000" y="2289174"/>
            <a:ext cx="851643" cy="292388"/>
          </a:xfrm>
          <a:prstGeom prst="rect">
            <a:avLst/>
          </a:prstGeom>
          <a:noFill/>
        </p:spPr>
        <p:txBody>
          <a:bodyPr wrap="none" rtlCol="0">
            <a:spAutoFit/>
          </a:bodyPr>
          <a:lstStyle/>
          <a:p>
            <a:r>
              <a:rPr lang="de-DE" sz="1300" b="1" dirty="0" smtClean="0">
                <a:latin typeface="Calibri" pitchFamily="34" charset="0"/>
              </a:rPr>
              <a:t>Quantität</a:t>
            </a:r>
            <a:endParaRPr lang="de-DE" sz="1300" b="1" dirty="0">
              <a:latin typeface="Calibri" pitchFamily="34" charset="0"/>
            </a:endParaRPr>
          </a:p>
        </p:txBody>
      </p:sp>
      <p:cxnSp>
        <p:nvCxnSpPr>
          <p:cNvPr id="17" name="Gerade Verbindung 16"/>
          <p:cNvCxnSpPr/>
          <p:nvPr/>
        </p:nvCxnSpPr>
        <p:spPr bwMode="auto">
          <a:xfrm flipV="1">
            <a:off x="7162800" y="3657600"/>
            <a:ext cx="304800" cy="228601"/>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18" name="Gerade Verbindung 17"/>
          <p:cNvCxnSpPr>
            <a:endCxn id="23" idx="1"/>
          </p:cNvCxnSpPr>
          <p:nvPr/>
        </p:nvCxnSpPr>
        <p:spPr bwMode="auto">
          <a:xfrm>
            <a:off x="7086600" y="3886200"/>
            <a:ext cx="304800" cy="6206"/>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19" name="Rechteck 18"/>
          <p:cNvSpPr/>
          <p:nvPr/>
        </p:nvSpPr>
        <p:spPr>
          <a:xfrm>
            <a:off x="6264627" y="2898774"/>
            <a:ext cx="1736373" cy="292388"/>
          </a:xfrm>
          <a:prstGeom prst="rect">
            <a:avLst/>
          </a:prstGeom>
        </p:spPr>
        <p:txBody>
          <a:bodyPr wrap="none">
            <a:spAutoFit/>
          </a:bodyPr>
          <a:lstStyle/>
          <a:p>
            <a:pPr algn="ctr"/>
            <a:r>
              <a:rPr lang="de-DE" sz="1300" dirty="0" smtClean="0">
                <a:latin typeface="Calibri" pitchFamily="34" charset="0"/>
              </a:rPr>
              <a:t>Dauer der Bearbeitung</a:t>
            </a:r>
          </a:p>
        </p:txBody>
      </p:sp>
      <p:sp>
        <p:nvSpPr>
          <p:cNvPr id="20" name="Rechteck 19"/>
          <p:cNvSpPr/>
          <p:nvPr/>
        </p:nvSpPr>
        <p:spPr>
          <a:xfrm>
            <a:off x="6678134" y="2441574"/>
            <a:ext cx="2084866" cy="292388"/>
          </a:xfrm>
          <a:prstGeom prst="rect">
            <a:avLst/>
          </a:prstGeom>
        </p:spPr>
        <p:txBody>
          <a:bodyPr wrap="none">
            <a:spAutoFit/>
          </a:bodyPr>
          <a:lstStyle/>
          <a:p>
            <a:pPr algn="ctr"/>
            <a:r>
              <a:rPr lang="de-DE" sz="1300" dirty="0" smtClean="0">
                <a:latin typeface="Calibri" pitchFamily="34" charset="0"/>
              </a:rPr>
              <a:t>Anzahl der Wiederholungen</a:t>
            </a:r>
          </a:p>
        </p:txBody>
      </p:sp>
      <p:sp>
        <p:nvSpPr>
          <p:cNvPr id="21" name="Rechteck 20"/>
          <p:cNvSpPr/>
          <p:nvPr/>
        </p:nvSpPr>
        <p:spPr>
          <a:xfrm>
            <a:off x="6248400" y="1996786"/>
            <a:ext cx="2822119" cy="292388"/>
          </a:xfrm>
          <a:prstGeom prst="rect">
            <a:avLst/>
          </a:prstGeom>
        </p:spPr>
        <p:txBody>
          <a:bodyPr wrap="none">
            <a:spAutoFit/>
          </a:bodyPr>
          <a:lstStyle/>
          <a:p>
            <a:pPr algn="ctr"/>
            <a:r>
              <a:rPr lang="de-DE" sz="1300" dirty="0" smtClean="0">
                <a:latin typeface="Calibri" pitchFamily="34" charset="0"/>
              </a:rPr>
              <a:t>Anzahl der Aufgaben (Basis + Additum)</a:t>
            </a:r>
          </a:p>
        </p:txBody>
      </p:sp>
      <p:sp>
        <p:nvSpPr>
          <p:cNvPr id="22" name="Rechteck 21"/>
          <p:cNvSpPr/>
          <p:nvPr/>
        </p:nvSpPr>
        <p:spPr>
          <a:xfrm>
            <a:off x="7265360" y="3441412"/>
            <a:ext cx="1345240" cy="292388"/>
          </a:xfrm>
          <a:prstGeom prst="rect">
            <a:avLst/>
          </a:prstGeom>
        </p:spPr>
        <p:txBody>
          <a:bodyPr wrap="none">
            <a:spAutoFit/>
          </a:bodyPr>
          <a:lstStyle/>
          <a:p>
            <a:pPr algn="ctr"/>
            <a:r>
              <a:rPr lang="de-DE" sz="1300" dirty="0" smtClean="0">
                <a:latin typeface="Calibri" pitchFamily="34" charset="0"/>
              </a:rPr>
              <a:t>Anspruchsniveau</a:t>
            </a:r>
          </a:p>
        </p:txBody>
      </p:sp>
      <p:sp>
        <p:nvSpPr>
          <p:cNvPr id="23" name="Rechteck 22"/>
          <p:cNvSpPr/>
          <p:nvPr/>
        </p:nvSpPr>
        <p:spPr>
          <a:xfrm>
            <a:off x="7391400" y="3746212"/>
            <a:ext cx="996298" cy="292388"/>
          </a:xfrm>
          <a:prstGeom prst="rect">
            <a:avLst/>
          </a:prstGeom>
        </p:spPr>
        <p:txBody>
          <a:bodyPr wrap="none">
            <a:spAutoFit/>
          </a:bodyPr>
          <a:lstStyle/>
          <a:p>
            <a:pPr algn="ctr"/>
            <a:r>
              <a:rPr lang="de-DE" sz="1300" dirty="0" smtClean="0">
                <a:latin typeface="Calibri" pitchFamily="34" charset="0"/>
              </a:rPr>
              <a:t>Komplexität</a:t>
            </a:r>
          </a:p>
        </p:txBody>
      </p:sp>
      <p:sp>
        <p:nvSpPr>
          <p:cNvPr id="24" name="Rechteck 23"/>
          <p:cNvSpPr/>
          <p:nvPr/>
        </p:nvSpPr>
        <p:spPr>
          <a:xfrm>
            <a:off x="7239000" y="4127212"/>
            <a:ext cx="1094980" cy="292388"/>
          </a:xfrm>
          <a:prstGeom prst="rect">
            <a:avLst/>
          </a:prstGeom>
        </p:spPr>
        <p:txBody>
          <a:bodyPr wrap="none">
            <a:spAutoFit/>
          </a:bodyPr>
          <a:lstStyle/>
          <a:p>
            <a:pPr algn="ctr"/>
            <a:r>
              <a:rPr lang="de-DE" sz="1300" dirty="0" smtClean="0">
                <a:latin typeface="Calibri" pitchFamily="34" charset="0"/>
              </a:rPr>
              <a:t>Sprachniveau</a:t>
            </a:r>
          </a:p>
        </p:txBody>
      </p:sp>
      <p:cxnSp>
        <p:nvCxnSpPr>
          <p:cNvPr id="25" name="Gerade Verbindung 24"/>
          <p:cNvCxnSpPr/>
          <p:nvPr/>
        </p:nvCxnSpPr>
        <p:spPr bwMode="auto">
          <a:xfrm>
            <a:off x="7162800" y="3886200"/>
            <a:ext cx="304800" cy="3048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26" name="Gerade Verbindung 25"/>
          <p:cNvCxnSpPr/>
          <p:nvPr/>
        </p:nvCxnSpPr>
        <p:spPr bwMode="auto">
          <a:xfrm>
            <a:off x="5715000" y="3886200"/>
            <a:ext cx="14478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27" name="Gerade Verbindung 26"/>
          <p:cNvCxnSpPr/>
          <p:nvPr/>
        </p:nvCxnSpPr>
        <p:spPr bwMode="auto">
          <a:xfrm>
            <a:off x="5029200" y="4041774"/>
            <a:ext cx="0" cy="13716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28" name="Gerade Verbindung 27"/>
          <p:cNvCxnSpPr/>
          <p:nvPr/>
        </p:nvCxnSpPr>
        <p:spPr bwMode="auto">
          <a:xfrm>
            <a:off x="5029200" y="5413374"/>
            <a:ext cx="18288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29" name="Textfeld 28"/>
          <p:cNvSpPr txBox="1"/>
          <p:nvPr/>
        </p:nvSpPr>
        <p:spPr>
          <a:xfrm>
            <a:off x="5015757" y="5149531"/>
            <a:ext cx="1080243" cy="492443"/>
          </a:xfrm>
          <a:prstGeom prst="rect">
            <a:avLst/>
          </a:prstGeom>
          <a:noFill/>
        </p:spPr>
        <p:txBody>
          <a:bodyPr wrap="square" rtlCol="0">
            <a:spAutoFit/>
          </a:bodyPr>
          <a:lstStyle/>
          <a:p>
            <a:pPr algn="ctr"/>
            <a:r>
              <a:rPr lang="de-DE" sz="1300" b="1" dirty="0" smtClean="0">
                <a:latin typeface="Calibri" pitchFamily="34" charset="0"/>
              </a:rPr>
              <a:t>Lernvoraus-setzungen</a:t>
            </a:r>
            <a:endParaRPr lang="de-DE" sz="1300" b="1" dirty="0">
              <a:latin typeface="Calibri" pitchFamily="34" charset="0"/>
            </a:endParaRPr>
          </a:p>
        </p:txBody>
      </p:sp>
      <p:cxnSp>
        <p:nvCxnSpPr>
          <p:cNvPr id="30" name="Gerade Verbindung 29"/>
          <p:cNvCxnSpPr/>
          <p:nvPr/>
        </p:nvCxnSpPr>
        <p:spPr bwMode="auto">
          <a:xfrm>
            <a:off x="6019800" y="4575174"/>
            <a:ext cx="0" cy="8382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31" name="Gerade Verbindung 30"/>
          <p:cNvCxnSpPr/>
          <p:nvPr/>
        </p:nvCxnSpPr>
        <p:spPr bwMode="auto">
          <a:xfrm>
            <a:off x="6019800" y="4575174"/>
            <a:ext cx="2286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32" name="Rechteck 31"/>
          <p:cNvSpPr/>
          <p:nvPr/>
        </p:nvSpPr>
        <p:spPr>
          <a:xfrm>
            <a:off x="6232865" y="4435186"/>
            <a:ext cx="929935" cy="292388"/>
          </a:xfrm>
          <a:prstGeom prst="rect">
            <a:avLst/>
          </a:prstGeom>
        </p:spPr>
        <p:txBody>
          <a:bodyPr wrap="none">
            <a:spAutoFit/>
          </a:bodyPr>
          <a:lstStyle/>
          <a:p>
            <a:pPr algn="ctr"/>
            <a:r>
              <a:rPr lang="de-DE" sz="1300" dirty="0" smtClean="0">
                <a:latin typeface="Calibri" pitchFamily="34" charset="0"/>
              </a:rPr>
              <a:t>Lerntempo</a:t>
            </a:r>
          </a:p>
        </p:txBody>
      </p:sp>
      <p:cxnSp>
        <p:nvCxnSpPr>
          <p:cNvPr id="33" name="Gerade Verbindung 32"/>
          <p:cNvCxnSpPr/>
          <p:nvPr/>
        </p:nvCxnSpPr>
        <p:spPr bwMode="auto">
          <a:xfrm>
            <a:off x="6019800" y="4803774"/>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34" name="Rechteck 33"/>
          <p:cNvSpPr/>
          <p:nvPr/>
        </p:nvSpPr>
        <p:spPr>
          <a:xfrm>
            <a:off x="6427210" y="4663786"/>
            <a:ext cx="1497590" cy="292388"/>
          </a:xfrm>
          <a:prstGeom prst="rect">
            <a:avLst/>
          </a:prstGeom>
        </p:spPr>
        <p:txBody>
          <a:bodyPr wrap="none">
            <a:spAutoFit/>
          </a:bodyPr>
          <a:lstStyle/>
          <a:p>
            <a:pPr algn="ctr"/>
            <a:r>
              <a:rPr lang="de-DE" sz="1300" dirty="0" smtClean="0">
                <a:latin typeface="Calibri" pitchFamily="34" charset="0"/>
              </a:rPr>
              <a:t>aktueller Lernstand</a:t>
            </a:r>
          </a:p>
        </p:txBody>
      </p:sp>
      <p:cxnSp>
        <p:nvCxnSpPr>
          <p:cNvPr id="35" name="Gerade Verbindung 34"/>
          <p:cNvCxnSpPr/>
          <p:nvPr/>
        </p:nvCxnSpPr>
        <p:spPr bwMode="auto">
          <a:xfrm>
            <a:off x="6019800" y="5108574"/>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36" name="Rechteck 35"/>
          <p:cNvSpPr/>
          <p:nvPr/>
        </p:nvSpPr>
        <p:spPr>
          <a:xfrm>
            <a:off x="6425030" y="4956174"/>
            <a:ext cx="1499770" cy="292388"/>
          </a:xfrm>
          <a:prstGeom prst="rect">
            <a:avLst/>
          </a:prstGeom>
        </p:spPr>
        <p:txBody>
          <a:bodyPr wrap="none">
            <a:spAutoFit/>
          </a:bodyPr>
          <a:lstStyle/>
          <a:p>
            <a:pPr algn="ctr"/>
            <a:r>
              <a:rPr lang="de-DE" sz="1300" dirty="0" smtClean="0">
                <a:latin typeface="Calibri" pitchFamily="34" charset="0"/>
              </a:rPr>
              <a:t>Leistungsvermögen</a:t>
            </a:r>
          </a:p>
        </p:txBody>
      </p:sp>
      <p:sp>
        <p:nvSpPr>
          <p:cNvPr id="37" name="Rechteck 36"/>
          <p:cNvSpPr/>
          <p:nvPr/>
        </p:nvSpPr>
        <p:spPr>
          <a:xfrm>
            <a:off x="6803027" y="5273386"/>
            <a:ext cx="2112373" cy="292388"/>
          </a:xfrm>
          <a:prstGeom prst="rect">
            <a:avLst/>
          </a:prstGeom>
        </p:spPr>
        <p:txBody>
          <a:bodyPr wrap="none">
            <a:spAutoFit/>
          </a:bodyPr>
          <a:lstStyle/>
          <a:p>
            <a:pPr algn="ctr"/>
            <a:r>
              <a:rPr lang="de-DE" sz="1300" dirty="0" smtClean="0">
                <a:latin typeface="Calibri" pitchFamily="34" charset="0"/>
              </a:rPr>
              <a:t>Lernbereitschaft/Motivation</a:t>
            </a:r>
          </a:p>
        </p:txBody>
      </p:sp>
      <p:cxnSp>
        <p:nvCxnSpPr>
          <p:cNvPr id="38" name="Gerade Verbindung 37"/>
          <p:cNvCxnSpPr/>
          <p:nvPr/>
        </p:nvCxnSpPr>
        <p:spPr bwMode="auto">
          <a:xfrm>
            <a:off x="6019800" y="5413374"/>
            <a:ext cx="0" cy="8382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39" name="Gerade Verbindung 38"/>
          <p:cNvCxnSpPr/>
          <p:nvPr/>
        </p:nvCxnSpPr>
        <p:spPr bwMode="auto">
          <a:xfrm>
            <a:off x="6019800" y="5718174"/>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0" name="Gerade Verbindung 39"/>
          <p:cNvCxnSpPr/>
          <p:nvPr/>
        </p:nvCxnSpPr>
        <p:spPr bwMode="auto">
          <a:xfrm>
            <a:off x="6019800" y="6022974"/>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41" name="Rechteck 40"/>
          <p:cNvSpPr/>
          <p:nvPr/>
        </p:nvSpPr>
        <p:spPr>
          <a:xfrm>
            <a:off x="6417503" y="5578186"/>
            <a:ext cx="1431097" cy="292388"/>
          </a:xfrm>
          <a:prstGeom prst="rect">
            <a:avLst/>
          </a:prstGeom>
        </p:spPr>
        <p:txBody>
          <a:bodyPr wrap="none">
            <a:spAutoFit/>
          </a:bodyPr>
          <a:lstStyle/>
          <a:p>
            <a:pPr algn="ctr"/>
            <a:r>
              <a:rPr lang="de-DE" sz="1300" dirty="0" smtClean="0">
                <a:latin typeface="Calibri" pitchFamily="34" charset="0"/>
              </a:rPr>
              <a:t>Interesse/Neigung</a:t>
            </a:r>
          </a:p>
        </p:txBody>
      </p:sp>
      <p:sp>
        <p:nvSpPr>
          <p:cNvPr id="42" name="Rechteck 41"/>
          <p:cNvSpPr/>
          <p:nvPr/>
        </p:nvSpPr>
        <p:spPr>
          <a:xfrm>
            <a:off x="6400800" y="5882986"/>
            <a:ext cx="2586029" cy="292388"/>
          </a:xfrm>
          <a:prstGeom prst="rect">
            <a:avLst/>
          </a:prstGeom>
        </p:spPr>
        <p:txBody>
          <a:bodyPr wrap="none">
            <a:spAutoFit/>
          </a:bodyPr>
          <a:lstStyle/>
          <a:p>
            <a:pPr algn="ctr"/>
            <a:r>
              <a:rPr lang="de-DE" sz="1300" dirty="0" smtClean="0">
                <a:latin typeface="Calibri" pitchFamily="34" charset="0"/>
              </a:rPr>
              <a:t>Selbstorganisation/Selbststeuerung</a:t>
            </a:r>
          </a:p>
        </p:txBody>
      </p:sp>
      <p:sp>
        <p:nvSpPr>
          <p:cNvPr id="43" name="Rechteck 42"/>
          <p:cNvSpPr/>
          <p:nvPr/>
        </p:nvSpPr>
        <p:spPr>
          <a:xfrm>
            <a:off x="6200704" y="6099174"/>
            <a:ext cx="2931508" cy="292388"/>
          </a:xfrm>
          <a:prstGeom prst="rect">
            <a:avLst/>
          </a:prstGeom>
        </p:spPr>
        <p:txBody>
          <a:bodyPr wrap="none">
            <a:spAutoFit/>
          </a:bodyPr>
          <a:lstStyle/>
          <a:p>
            <a:pPr algn="ctr"/>
            <a:r>
              <a:rPr lang="de-DE" sz="1300" dirty="0" smtClean="0">
                <a:latin typeface="Calibri" pitchFamily="34" charset="0"/>
              </a:rPr>
              <a:t>Lernzugänge, z. B. Lernstil, Intelligenztyp</a:t>
            </a:r>
          </a:p>
        </p:txBody>
      </p:sp>
      <p:cxnSp>
        <p:nvCxnSpPr>
          <p:cNvPr id="44" name="Gerade Verbindung 43"/>
          <p:cNvCxnSpPr/>
          <p:nvPr/>
        </p:nvCxnSpPr>
        <p:spPr bwMode="auto">
          <a:xfrm>
            <a:off x="3962400" y="2578388"/>
            <a:ext cx="0" cy="9906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5" name="Gerade Verbindung 44"/>
          <p:cNvCxnSpPr/>
          <p:nvPr/>
        </p:nvCxnSpPr>
        <p:spPr bwMode="auto">
          <a:xfrm>
            <a:off x="3124200" y="2578388"/>
            <a:ext cx="838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6" name="Gerade Verbindung 45"/>
          <p:cNvCxnSpPr/>
          <p:nvPr/>
        </p:nvCxnSpPr>
        <p:spPr bwMode="auto">
          <a:xfrm flipH="1" flipV="1">
            <a:off x="2743200" y="2209800"/>
            <a:ext cx="304800" cy="36859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7" name="Gerade Verbindung 46"/>
          <p:cNvCxnSpPr>
            <a:stCxn id="50" idx="3"/>
          </p:cNvCxnSpPr>
          <p:nvPr/>
        </p:nvCxnSpPr>
        <p:spPr bwMode="auto">
          <a:xfrm>
            <a:off x="2819400" y="2572182"/>
            <a:ext cx="381000" cy="6206"/>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48" name="Gerade Verbindung 47"/>
          <p:cNvCxnSpPr/>
          <p:nvPr/>
        </p:nvCxnSpPr>
        <p:spPr bwMode="auto">
          <a:xfrm flipH="1">
            <a:off x="2743200" y="2578388"/>
            <a:ext cx="304800" cy="393412"/>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49" name="Rechteck 48"/>
          <p:cNvSpPr/>
          <p:nvPr/>
        </p:nvSpPr>
        <p:spPr>
          <a:xfrm>
            <a:off x="1838554" y="2883188"/>
            <a:ext cx="980846" cy="292388"/>
          </a:xfrm>
          <a:prstGeom prst="rect">
            <a:avLst/>
          </a:prstGeom>
        </p:spPr>
        <p:txBody>
          <a:bodyPr wrap="none">
            <a:spAutoFit/>
          </a:bodyPr>
          <a:lstStyle/>
          <a:p>
            <a:pPr algn="ctr"/>
            <a:r>
              <a:rPr lang="de-DE" sz="1300" dirty="0" smtClean="0">
                <a:latin typeface="Calibri" pitchFamily="34" charset="0"/>
              </a:rPr>
              <a:t>Einzelarbeit</a:t>
            </a:r>
          </a:p>
        </p:txBody>
      </p:sp>
      <p:sp>
        <p:nvSpPr>
          <p:cNvPr id="50" name="Rechteck 49"/>
          <p:cNvSpPr/>
          <p:nvPr/>
        </p:nvSpPr>
        <p:spPr>
          <a:xfrm>
            <a:off x="1728011" y="2425988"/>
            <a:ext cx="1091389" cy="292388"/>
          </a:xfrm>
          <a:prstGeom prst="rect">
            <a:avLst/>
          </a:prstGeom>
        </p:spPr>
        <p:txBody>
          <a:bodyPr wrap="none">
            <a:spAutoFit/>
          </a:bodyPr>
          <a:lstStyle/>
          <a:p>
            <a:pPr algn="ctr"/>
            <a:r>
              <a:rPr lang="de-DE" sz="1300" dirty="0" smtClean="0">
                <a:latin typeface="Calibri" pitchFamily="34" charset="0"/>
              </a:rPr>
              <a:t>Partnerarbeit</a:t>
            </a:r>
          </a:p>
        </p:txBody>
      </p:sp>
      <p:sp>
        <p:nvSpPr>
          <p:cNvPr id="51" name="Rechteck 50"/>
          <p:cNvSpPr/>
          <p:nvPr/>
        </p:nvSpPr>
        <p:spPr>
          <a:xfrm>
            <a:off x="1631254" y="1981200"/>
            <a:ext cx="1188146" cy="292388"/>
          </a:xfrm>
          <a:prstGeom prst="rect">
            <a:avLst/>
          </a:prstGeom>
        </p:spPr>
        <p:txBody>
          <a:bodyPr wrap="none">
            <a:spAutoFit/>
          </a:bodyPr>
          <a:lstStyle/>
          <a:p>
            <a:pPr algn="ctr"/>
            <a:r>
              <a:rPr lang="de-DE" sz="1300" dirty="0" smtClean="0">
                <a:latin typeface="Calibri" pitchFamily="34" charset="0"/>
              </a:rPr>
              <a:t>Gruppenarbeit</a:t>
            </a:r>
          </a:p>
        </p:txBody>
      </p:sp>
      <p:cxnSp>
        <p:nvCxnSpPr>
          <p:cNvPr id="52" name="Gerade Verbindung 51"/>
          <p:cNvCxnSpPr/>
          <p:nvPr/>
        </p:nvCxnSpPr>
        <p:spPr bwMode="auto">
          <a:xfrm>
            <a:off x="2895600" y="3886200"/>
            <a:ext cx="838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53" name="Gerade Verbindung 52"/>
          <p:cNvCxnSpPr/>
          <p:nvPr/>
        </p:nvCxnSpPr>
        <p:spPr bwMode="auto">
          <a:xfrm flipH="1" flipV="1">
            <a:off x="2240854" y="3581400"/>
            <a:ext cx="273746" cy="317214"/>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54" name="Gerade Verbindung 53"/>
          <p:cNvCxnSpPr/>
          <p:nvPr/>
        </p:nvCxnSpPr>
        <p:spPr bwMode="auto">
          <a:xfrm>
            <a:off x="2286000" y="3886200"/>
            <a:ext cx="6096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55" name="Rechteck 54"/>
          <p:cNvSpPr/>
          <p:nvPr/>
        </p:nvSpPr>
        <p:spPr>
          <a:xfrm>
            <a:off x="705913" y="4203412"/>
            <a:ext cx="1656287" cy="292388"/>
          </a:xfrm>
          <a:prstGeom prst="rect">
            <a:avLst/>
          </a:prstGeom>
        </p:spPr>
        <p:txBody>
          <a:bodyPr wrap="none">
            <a:spAutoFit/>
          </a:bodyPr>
          <a:lstStyle/>
          <a:p>
            <a:pPr algn="ctr"/>
            <a:r>
              <a:rPr lang="de-DE" sz="1300" dirty="0" smtClean="0">
                <a:latin typeface="Calibri" pitchFamily="34" charset="0"/>
              </a:rPr>
              <a:t>mit – ohne Hilfsmittel</a:t>
            </a:r>
          </a:p>
        </p:txBody>
      </p:sp>
      <p:sp>
        <p:nvSpPr>
          <p:cNvPr id="56" name="Rechteck 55"/>
          <p:cNvSpPr/>
          <p:nvPr/>
        </p:nvSpPr>
        <p:spPr>
          <a:xfrm>
            <a:off x="1524000" y="3746212"/>
            <a:ext cx="758413" cy="292388"/>
          </a:xfrm>
          <a:prstGeom prst="rect">
            <a:avLst/>
          </a:prstGeom>
        </p:spPr>
        <p:txBody>
          <a:bodyPr wrap="none">
            <a:spAutoFit/>
          </a:bodyPr>
          <a:lstStyle/>
          <a:p>
            <a:pPr algn="ctr"/>
            <a:r>
              <a:rPr lang="de-DE" sz="1300" dirty="0" smtClean="0">
                <a:latin typeface="Calibri" pitchFamily="34" charset="0"/>
              </a:rPr>
              <a:t>Material</a:t>
            </a:r>
          </a:p>
        </p:txBody>
      </p:sp>
      <p:sp>
        <p:nvSpPr>
          <p:cNvPr id="57" name="Rechteck 56"/>
          <p:cNvSpPr/>
          <p:nvPr/>
        </p:nvSpPr>
        <p:spPr>
          <a:xfrm>
            <a:off x="1002823" y="3352800"/>
            <a:ext cx="1773307" cy="292388"/>
          </a:xfrm>
          <a:prstGeom prst="rect">
            <a:avLst/>
          </a:prstGeom>
        </p:spPr>
        <p:txBody>
          <a:bodyPr wrap="none">
            <a:spAutoFit/>
          </a:bodyPr>
          <a:lstStyle/>
          <a:p>
            <a:pPr algn="ctr"/>
            <a:r>
              <a:rPr lang="de-DE" sz="1300" dirty="0" smtClean="0">
                <a:latin typeface="Calibri" pitchFamily="34" charset="0"/>
              </a:rPr>
              <a:t>Präsentationstechniken</a:t>
            </a:r>
          </a:p>
        </p:txBody>
      </p:sp>
      <p:sp>
        <p:nvSpPr>
          <p:cNvPr id="58" name="Rechteck 57"/>
          <p:cNvSpPr/>
          <p:nvPr/>
        </p:nvSpPr>
        <p:spPr>
          <a:xfrm>
            <a:off x="169067" y="3822412"/>
            <a:ext cx="745333" cy="292388"/>
          </a:xfrm>
          <a:prstGeom prst="rect">
            <a:avLst/>
          </a:prstGeom>
        </p:spPr>
        <p:txBody>
          <a:bodyPr wrap="none">
            <a:spAutoFit/>
          </a:bodyPr>
          <a:lstStyle/>
          <a:p>
            <a:pPr algn="ctr"/>
            <a:r>
              <a:rPr lang="de-DE" sz="1300" dirty="0" smtClean="0">
                <a:latin typeface="Calibri" pitchFamily="34" charset="0"/>
              </a:rPr>
              <a:t>szenisch</a:t>
            </a:r>
          </a:p>
        </p:txBody>
      </p:sp>
      <p:sp>
        <p:nvSpPr>
          <p:cNvPr id="59" name="Rechteck 58"/>
          <p:cNvSpPr/>
          <p:nvPr/>
        </p:nvSpPr>
        <p:spPr>
          <a:xfrm>
            <a:off x="-10110" y="3365212"/>
            <a:ext cx="848310" cy="292388"/>
          </a:xfrm>
          <a:prstGeom prst="rect">
            <a:avLst/>
          </a:prstGeom>
        </p:spPr>
        <p:txBody>
          <a:bodyPr wrap="none">
            <a:spAutoFit/>
          </a:bodyPr>
          <a:lstStyle/>
          <a:p>
            <a:pPr algn="ctr"/>
            <a:r>
              <a:rPr lang="de-DE" sz="1300" dirty="0" smtClean="0">
                <a:latin typeface="Calibri" pitchFamily="34" charset="0"/>
              </a:rPr>
              <a:t>schriftlich</a:t>
            </a:r>
          </a:p>
        </p:txBody>
      </p:sp>
      <p:sp>
        <p:nvSpPr>
          <p:cNvPr id="60" name="Rechteck 59"/>
          <p:cNvSpPr/>
          <p:nvPr/>
        </p:nvSpPr>
        <p:spPr>
          <a:xfrm>
            <a:off x="152400" y="2971800"/>
            <a:ext cx="817853" cy="292388"/>
          </a:xfrm>
          <a:prstGeom prst="rect">
            <a:avLst/>
          </a:prstGeom>
        </p:spPr>
        <p:txBody>
          <a:bodyPr wrap="none">
            <a:spAutoFit/>
          </a:bodyPr>
          <a:lstStyle/>
          <a:p>
            <a:pPr algn="ctr"/>
            <a:r>
              <a:rPr lang="de-DE" sz="1300" dirty="0" smtClean="0">
                <a:latin typeface="Calibri" pitchFamily="34" charset="0"/>
              </a:rPr>
              <a:t>mündlich</a:t>
            </a:r>
          </a:p>
        </p:txBody>
      </p:sp>
      <p:cxnSp>
        <p:nvCxnSpPr>
          <p:cNvPr id="61" name="Gerade Verbindung 60"/>
          <p:cNvCxnSpPr/>
          <p:nvPr/>
        </p:nvCxnSpPr>
        <p:spPr bwMode="auto">
          <a:xfrm flipH="1" flipV="1">
            <a:off x="793054" y="3187986"/>
            <a:ext cx="273746" cy="317214"/>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62" name="Gerade Verbindung 61"/>
          <p:cNvCxnSpPr/>
          <p:nvPr/>
        </p:nvCxnSpPr>
        <p:spPr bwMode="auto">
          <a:xfrm flipH="1">
            <a:off x="762000" y="3505200"/>
            <a:ext cx="304800" cy="368588"/>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63" name="Gerade Verbindung 62"/>
          <p:cNvCxnSpPr/>
          <p:nvPr/>
        </p:nvCxnSpPr>
        <p:spPr bwMode="auto">
          <a:xfrm>
            <a:off x="762000" y="3505200"/>
            <a:ext cx="3048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64" name="Gerade Verbindung 63"/>
          <p:cNvCxnSpPr/>
          <p:nvPr/>
        </p:nvCxnSpPr>
        <p:spPr bwMode="auto">
          <a:xfrm flipH="1">
            <a:off x="2209800" y="3886200"/>
            <a:ext cx="304800" cy="3810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65" name="Textfeld 64"/>
          <p:cNvSpPr txBox="1"/>
          <p:nvPr/>
        </p:nvSpPr>
        <p:spPr>
          <a:xfrm>
            <a:off x="2438400" y="3650903"/>
            <a:ext cx="1370568" cy="692497"/>
          </a:xfrm>
          <a:prstGeom prst="rect">
            <a:avLst/>
          </a:prstGeom>
          <a:noFill/>
        </p:spPr>
        <p:txBody>
          <a:bodyPr wrap="none" rtlCol="0">
            <a:spAutoFit/>
          </a:bodyPr>
          <a:lstStyle/>
          <a:p>
            <a:r>
              <a:rPr lang="de-DE" sz="1300" b="1" dirty="0" smtClean="0">
                <a:latin typeface="Calibri" pitchFamily="34" charset="0"/>
              </a:rPr>
              <a:t>Methoden der </a:t>
            </a:r>
          </a:p>
          <a:p>
            <a:r>
              <a:rPr lang="de-DE" sz="1300" b="1" dirty="0" smtClean="0">
                <a:latin typeface="Calibri" pitchFamily="34" charset="0"/>
              </a:rPr>
              <a:t>Erarbeitung </a:t>
            </a:r>
          </a:p>
          <a:p>
            <a:r>
              <a:rPr lang="de-DE" sz="1300" b="1" dirty="0" smtClean="0">
                <a:latin typeface="Calibri" pitchFamily="34" charset="0"/>
              </a:rPr>
              <a:t>und Präsentation</a:t>
            </a:r>
            <a:endParaRPr lang="de-DE" sz="1300" b="1" dirty="0">
              <a:latin typeface="Calibri" pitchFamily="34" charset="0"/>
            </a:endParaRPr>
          </a:p>
        </p:txBody>
      </p:sp>
      <p:sp>
        <p:nvSpPr>
          <p:cNvPr id="66" name="Textfeld 65"/>
          <p:cNvSpPr txBox="1"/>
          <p:nvPr/>
        </p:nvSpPr>
        <p:spPr>
          <a:xfrm>
            <a:off x="5889655" y="3634769"/>
            <a:ext cx="1297215" cy="492443"/>
          </a:xfrm>
          <a:prstGeom prst="rect">
            <a:avLst/>
          </a:prstGeom>
          <a:noFill/>
        </p:spPr>
        <p:txBody>
          <a:bodyPr wrap="none" rtlCol="0">
            <a:spAutoFit/>
          </a:bodyPr>
          <a:lstStyle/>
          <a:p>
            <a:pPr algn="ctr"/>
            <a:r>
              <a:rPr lang="de-DE" sz="1300" b="1" dirty="0" smtClean="0">
                <a:latin typeface="Calibri" pitchFamily="34" charset="0"/>
              </a:rPr>
              <a:t>Qualität/Inhalt/</a:t>
            </a:r>
          </a:p>
          <a:p>
            <a:pPr algn="ctr"/>
            <a:r>
              <a:rPr lang="de-DE" sz="1300" b="1" dirty="0" smtClean="0">
                <a:latin typeface="Calibri" pitchFamily="34" charset="0"/>
              </a:rPr>
              <a:t>Niveau</a:t>
            </a:r>
            <a:endParaRPr lang="de-DE" sz="1300" b="1" dirty="0">
              <a:latin typeface="Calibri" pitchFamily="34" charset="0"/>
            </a:endParaRPr>
          </a:p>
        </p:txBody>
      </p:sp>
      <p:cxnSp>
        <p:nvCxnSpPr>
          <p:cNvPr id="67" name="Gerade Verbindung 66"/>
          <p:cNvCxnSpPr/>
          <p:nvPr/>
        </p:nvCxnSpPr>
        <p:spPr bwMode="auto">
          <a:xfrm>
            <a:off x="4267200" y="3962400"/>
            <a:ext cx="0" cy="144780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68" name="Gerade Verbindung 67"/>
          <p:cNvCxnSpPr/>
          <p:nvPr/>
        </p:nvCxnSpPr>
        <p:spPr bwMode="auto">
          <a:xfrm flipH="1" flipV="1">
            <a:off x="2788346" y="5041610"/>
            <a:ext cx="304800" cy="36859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69" name="Gerade Verbindung 68"/>
          <p:cNvCxnSpPr/>
          <p:nvPr/>
        </p:nvCxnSpPr>
        <p:spPr bwMode="auto">
          <a:xfrm>
            <a:off x="3044585" y="5410200"/>
            <a:ext cx="457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70" name="Gerade Verbindung 69"/>
          <p:cNvCxnSpPr/>
          <p:nvPr/>
        </p:nvCxnSpPr>
        <p:spPr bwMode="auto">
          <a:xfrm flipH="1">
            <a:off x="2788346" y="5410200"/>
            <a:ext cx="304800" cy="393412"/>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
        <p:nvSpPr>
          <p:cNvPr id="71" name="Textfeld 70"/>
          <p:cNvSpPr txBox="1"/>
          <p:nvPr/>
        </p:nvSpPr>
        <p:spPr>
          <a:xfrm>
            <a:off x="3048000" y="5146357"/>
            <a:ext cx="1257908" cy="492443"/>
          </a:xfrm>
          <a:prstGeom prst="rect">
            <a:avLst/>
          </a:prstGeom>
          <a:noFill/>
        </p:spPr>
        <p:txBody>
          <a:bodyPr wrap="none" rtlCol="0">
            <a:spAutoFit/>
          </a:bodyPr>
          <a:lstStyle/>
          <a:p>
            <a:r>
              <a:rPr lang="de-DE" sz="1300" b="1" dirty="0" smtClean="0">
                <a:latin typeface="Calibri" pitchFamily="34" charset="0"/>
              </a:rPr>
              <a:t>Sozialisation </a:t>
            </a:r>
          </a:p>
          <a:p>
            <a:r>
              <a:rPr lang="de-DE" sz="1300" b="1" dirty="0" smtClean="0">
                <a:latin typeface="Calibri" pitchFamily="34" charset="0"/>
              </a:rPr>
              <a:t>und Integration</a:t>
            </a:r>
            <a:endParaRPr lang="de-DE" sz="1300" b="1" dirty="0">
              <a:latin typeface="Calibri" pitchFamily="34" charset="0"/>
            </a:endParaRPr>
          </a:p>
        </p:txBody>
      </p:sp>
      <p:sp>
        <p:nvSpPr>
          <p:cNvPr id="72" name="Rechteck 71"/>
          <p:cNvSpPr/>
          <p:nvPr/>
        </p:nvSpPr>
        <p:spPr>
          <a:xfrm>
            <a:off x="304800" y="5803612"/>
            <a:ext cx="2861617" cy="292388"/>
          </a:xfrm>
          <a:prstGeom prst="rect">
            <a:avLst/>
          </a:prstGeom>
        </p:spPr>
        <p:txBody>
          <a:bodyPr wrap="none">
            <a:spAutoFit/>
          </a:bodyPr>
          <a:lstStyle/>
          <a:p>
            <a:pPr algn="ctr"/>
            <a:r>
              <a:rPr lang="de-DE" sz="1300" dirty="0" smtClean="0">
                <a:latin typeface="Calibri" pitchFamily="34" charset="0"/>
              </a:rPr>
              <a:t>bewusste Integration von Außenseitern</a:t>
            </a:r>
          </a:p>
        </p:txBody>
      </p:sp>
      <p:sp>
        <p:nvSpPr>
          <p:cNvPr id="73" name="Rechteck 72"/>
          <p:cNvSpPr/>
          <p:nvPr/>
        </p:nvSpPr>
        <p:spPr>
          <a:xfrm>
            <a:off x="1066800" y="5245388"/>
            <a:ext cx="1820242" cy="292388"/>
          </a:xfrm>
          <a:prstGeom prst="rect">
            <a:avLst/>
          </a:prstGeom>
        </p:spPr>
        <p:txBody>
          <a:bodyPr wrap="none">
            <a:spAutoFit/>
          </a:bodyPr>
          <a:lstStyle/>
          <a:p>
            <a:pPr algn="ctr"/>
            <a:r>
              <a:rPr lang="de-DE" sz="1300" dirty="0" smtClean="0">
                <a:latin typeface="Calibri" pitchFamily="34" charset="0"/>
              </a:rPr>
              <a:t>multikulturelle Gruppen</a:t>
            </a:r>
          </a:p>
        </p:txBody>
      </p:sp>
      <p:sp>
        <p:nvSpPr>
          <p:cNvPr id="74" name="Rechteck 73"/>
          <p:cNvSpPr/>
          <p:nvPr/>
        </p:nvSpPr>
        <p:spPr>
          <a:xfrm>
            <a:off x="1295400" y="4736812"/>
            <a:ext cx="1624420" cy="292388"/>
          </a:xfrm>
          <a:prstGeom prst="rect">
            <a:avLst/>
          </a:prstGeom>
        </p:spPr>
        <p:txBody>
          <a:bodyPr wrap="none">
            <a:spAutoFit/>
          </a:bodyPr>
          <a:lstStyle/>
          <a:p>
            <a:pPr algn="ctr"/>
            <a:r>
              <a:rPr lang="de-DE" sz="1300" dirty="0" smtClean="0">
                <a:latin typeface="Calibri" pitchFamily="34" charset="0"/>
              </a:rPr>
              <a:t>geschlechtsspezifisch</a:t>
            </a:r>
          </a:p>
        </p:txBody>
      </p:sp>
      <p:sp>
        <p:nvSpPr>
          <p:cNvPr id="75" name="Textfeld 74"/>
          <p:cNvSpPr txBox="1"/>
          <p:nvPr/>
        </p:nvSpPr>
        <p:spPr>
          <a:xfrm>
            <a:off x="3048000" y="2273588"/>
            <a:ext cx="917815" cy="292388"/>
          </a:xfrm>
          <a:prstGeom prst="rect">
            <a:avLst/>
          </a:prstGeom>
          <a:noFill/>
        </p:spPr>
        <p:txBody>
          <a:bodyPr wrap="none" rtlCol="0">
            <a:spAutoFit/>
          </a:bodyPr>
          <a:lstStyle/>
          <a:p>
            <a:r>
              <a:rPr lang="de-DE" sz="1300" b="1" dirty="0" smtClean="0">
                <a:latin typeface="Calibri" pitchFamily="34" charset="0"/>
              </a:rPr>
              <a:t>Sozialform</a:t>
            </a:r>
            <a:endParaRPr lang="de-DE" sz="1300" b="1" dirty="0">
              <a:latin typeface="Calibri" pitchFamily="34" charset="0"/>
            </a:endParaRPr>
          </a:p>
        </p:txBody>
      </p:sp>
      <p:cxnSp>
        <p:nvCxnSpPr>
          <p:cNvPr id="76" name="Gerade Verbindung 75"/>
          <p:cNvCxnSpPr/>
          <p:nvPr/>
        </p:nvCxnSpPr>
        <p:spPr bwMode="auto">
          <a:xfrm>
            <a:off x="3429000" y="5410200"/>
            <a:ext cx="8382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77" name="Gerade Verbindung 76"/>
          <p:cNvCxnSpPr/>
          <p:nvPr/>
        </p:nvCxnSpPr>
        <p:spPr bwMode="auto">
          <a:xfrm>
            <a:off x="2819400" y="5410200"/>
            <a:ext cx="6096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cxnSp>
        <p:nvCxnSpPr>
          <p:cNvPr id="78" name="Gerade Verbindung 77"/>
          <p:cNvCxnSpPr/>
          <p:nvPr/>
        </p:nvCxnSpPr>
        <p:spPr bwMode="auto">
          <a:xfrm>
            <a:off x="6019800" y="6248400"/>
            <a:ext cx="228600" cy="0"/>
          </a:xfrm>
          <a:prstGeom prst="line">
            <a:avLst/>
          </a:prstGeom>
          <a:solidFill>
            <a:schemeClr val="accent1"/>
          </a:solidFill>
          <a:ln w="12700" cap="flat" cmpd="sng" algn="ctr">
            <a:solidFill>
              <a:schemeClr val="accent1"/>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gray">
          <a:xfrm>
            <a:off x="318247" y="1828800"/>
            <a:ext cx="73152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EA:</a:t>
            </a:r>
          </a:p>
          <a:p>
            <a:pPr marL="0" marR="0" lvl="0" indent="0" algn="l" defTabSz="914400" rtl="0" eaLnBrk="0" fontAlgn="base" latinLnBrk="0" hangingPunct="0">
              <a:lnSpc>
                <a:spcPct val="100000"/>
              </a:lnSpc>
              <a:spcBef>
                <a:spcPts val="0"/>
              </a:spcBef>
              <a:spcAft>
                <a:spcPts val="900"/>
              </a:spcAft>
              <a:buClr>
                <a:schemeClr val="hlink"/>
              </a:buClr>
              <a:buSzTx/>
              <a:buFontTx/>
              <a:buNone/>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Beschreiben Sie konkret in Stichpunkten, was in Ihrer Lerngruppe passiert, wenn Schülerinnen und Schüler keine passende Aufgabe bekommen.</a:t>
            </a: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altLang="de-DE" sz="180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(2 Min.)</a:t>
            </a:r>
          </a:p>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PA:</a:t>
            </a:r>
          </a:p>
          <a:p>
            <a:pPr marL="0" marR="0" lvl="0" indent="0" algn="l" defTabSz="914400" rtl="0" eaLnBrk="0" fontAlgn="base" latinLnBrk="0" hangingPunct="0">
              <a:lnSpc>
                <a:spcPct val="100000"/>
              </a:lnSpc>
              <a:spcBef>
                <a:spcPts val="0"/>
              </a:spcBef>
              <a:spcAft>
                <a:spcPts val="900"/>
              </a:spcAft>
              <a:buClr>
                <a:schemeClr val="hlink"/>
              </a:buClr>
              <a:buSzTx/>
              <a:buFontTx/>
              <a:buNone/>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Tauschen Sie sich zu zweit über die Reaktionen Ihrer Schülerinnen und Schüler aus.                                   					   </a:t>
            </a:r>
            <a:r>
              <a:rPr lang="de-DE" altLang="de-DE" kern="0" dirty="0" smtClean="0">
                <a:solidFill>
                  <a:srgbClr val="003264"/>
                </a:solidFill>
                <a:latin typeface="Calibri" panose="020F0502020204030204" pitchFamily="34" charset="0"/>
                <a:ea typeface="Calibri" panose="020F0502020204030204" pitchFamily="34" charset="0"/>
                <a:cs typeface="Calibri" panose="020F0502020204030204" pitchFamily="34" charset="0"/>
              </a:rPr>
              <a:t>(5 Min.)</a:t>
            </a: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Plenum:</a:t>
            </a:r>
          </a:p>
          <a:p>
            <a:pPr marL="0" marR="0" lvl="0" indent="0" algn="l" defTabSz="914400" rtl="0" eaLnBrk="0" fontAlgn="base" latinLnBrk="0" hangingPunct="0">
              <a:lnSpc>
                <a:spcPct val="100000"/>
              </a:lnSpc>
              <a:spcBef>
                <a:spcPts val="0"/>
              </a:spcBef>
              <a:spcAft>
                <a:spcPts val="900"/>
              </a:spcAft>
              <a:buClr>
                <a:schemeClr val="hlink"/>
              </a:buClr>
              <a:buSzTx/>
              <a:buFontTx/>
              <a:buNone/>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Worin besteht für Sie die größte Herausforderung bei fehlender Passung?</a:t>
            </a:r>
          </a:p>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endPar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endPar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a:spLocks noGrp="1"/>
          </p:cNvSpPr>
          <p:nvPr>
            <p:ph type="title"/>
          </p:nvPr>
        </p:nvSpPr>
        <p:spPr>
          <a:xfrm>
            <a:off x="304800" y="1066800"/>
            <a:ext cx="8382000" cy="685800"/>
          </a:xfrm>
        </p:spPr>
        <p:txBody>
          <a:bodyPr/>
          <a:lstStyle/>
          <a:p>
            <a:r>
              <a:rPr lang="de-DE" altLang="de-DE" dirty="0" smtClean="0">
                <a:latin typeface="Calibri" panose="020F0502020204030204" pitchFamily="34" charset="0"/>
                <a:cs typeface="Calibri" panose="020F0502020204030204" pitchFamily="34" charset="0"/>
              </a:rPr>
              <a:t>Reaktion auf fehlende Passung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umsplatzhalter 3"/>
          <p:cNvSpPr txBox="1">
            <a:spLocks/>
          </p:cNvSpPr>
          <p:nvPr/>
        </p:nvSpPr>
        <p:spPr bwMode="auto">
          <a:xfrm>
            <a:off x="457200" y="6356350"/>
            <a:ext cx="2133600" cy="365125"/>
          </a:xfrm>
          <a:prstGeom prst="rect">
            <a:avLst/>
          </a:prstGeom>
          <a:noFill/>
          <a:ln w="9525">
            <a:noFill/>
            <a:miter lim="800000"/>
            <a:headEnd/>
            <a:tailEnd/>
          </a:ln>
        </p:spPr>
        <p:txBody>
          <a:bodyPr/>
          <a:lstStyle/>
          <a:p>
            <a:pPr eaLnBrk="1" hangingPunct="1"/>
            <a:endParaRPr lang="de-DE" altLang="de-DE" dirty="0"/>
          </a:p>
        </p:txBody>
      </p:sp>
      <p:sp>
        <p:nvSpPr>
          <p:cNvPr id="28675" name="Fußzeilenplatzhalter 4"/>
          <p:cNvSpPr txBox="1">
            <a:spLocks/>
          </p:cNvSpPr>
          <p:nvPr/>
        </p:nvSpPr>
        <p:spPr bwMode="auto">
          <a:xfrm>
            <a:off x="3124200" y="6356350"/>
            <a:ext cx="2895600" cy="365125"/>
          </a:xfrm>
          <a:prstGeom prst="rect">
            <a:avLst/>
          </a:prstGeom>
          <a:noFill/>
          <a:ln w="9525">
            <a:noFill/>
            <a:miter lim="800000"/>
            <a:headEnd/>
            <a:tailEnd/>
          </a:ln>
        </p:spPr>
        <p:txBody>
          <a:bodyPr/>
          <a:lstStyle/>
          <a:p>
            <a:pPr eaLnBrk="1" hangingPunct="1"/>
            <a:endParaRPr lang="de-DE" altLang="de-DE" dirty="0"/>
          </a:p>
        </p:txBody>
      </p:sp>
      <p:sp>
        <p:nvSpPr>
          <p:cNvPr id="28676" name="Foliennummernplatzhalter 5"/>
          <p:cNvSpPr txBox="1">
            <a:spLocks/>
          </p:cNvSpPr>
          <p:nvPr/>
        </p:nvSpPr>
        <p:spPr bwMode="auto">
          <a:xfrm>
            <a:off x="6553200" y="6356350"/>
            <a:ext cx="2133600" cy="365125"/>
          </a:xfrm>
          <a:prstGeom prst="rect">
            <a:avLst/>
          </a:prstGeom>
          <a:noFill/>
          <a:ln w="9525">
            <a:noFill/>
            <a:miter lim="800000"/>
            <a:headEnd/>
            <a:tailEnd/>
          </a:ln>
        </p:spPr>
        <p:txBody>
          <a:bodyPr/>
          <a:lstStyle/>
          <a:p>
            <a:pPr eaLnBrk="1" hangingPunct="1"/>
            <a:endParaRPr lang="de-DE" altLang="de-DE" dirty="0"/>
          </a:p>
        </p:txBody>
      </p:sp>
      <p:sp>
        <p:nvSpPr>
          <p:cNvPr id="9" name="Datumsplatzhalter 3"/>
          <p:cNvSpPr txBox="1">
            <a:spLocks/>
          </p:cNvSpPr>
          <p:nvPr/>
        </p:nvSpPr>
        <p:spPr bwMode="auto">
          <a:xfrm>
            <a:off x="1485900" y="5624513"/>
            <a:ext cx="1600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de-DE" altLang="de-DE" sz="1350" dirty="0">
              <a:cs typeface="Arial" panose="020B0604020202020204" pitchFamily="34" charset="0"/>
            </a:endParaRPr>
          </a:p>
        </p:txBody>
      </p:sp>
      <p:sp>
        <p:nvSpPr>
          <p:cNvPr id="10" name="Fußzeilenplatzhalter 4"/>
          <p:cNvSpPr txBox="1">
            <a:spLocks/>
          </p:cNvSpPr>
          <p:nvPr/>
        </p:nvSpPr>
        <p:spPr bwMode="auto">
          <a:xfrm>
            <a:off x="3486150" y="5624513"/>
            <a:ext cx="21717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de-DE" altLang="de-DE" sz="1350" dirty="0">
              <a:cs typeface="Arial" panose="020B0604020202020204" pitchFamily="34" charset="0"/>
            </a:endParaRPr>
          </a:p>
        </p:txBody>
      </p:sp>
      <p:sp>
        <p:nvSpPr>
          <p:cNvPr id="11" name="Foliennummernplatzhalter 5"/>
          <p:cNvSpPr txBox="1">
            <a:spLocks/>
          </p:cNvSpPr>
          <p:nvPr/>
        </p:nvSpPr>
        <p:spPr bwMode="auto">
          <a:xfrm>
            <a:off x="6057900" y="5624513"/>
            <a:ext cx="1600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endParaRPr lang="de-DE" altLang="de-DE" sz="1350" dirty="0">
              <a:cs typeface="Arial" panose="020B0604020202020204" pitchFamily="34" charset="0"/>
            </a:endParaRPr>
          </a:p>
        </p:txBody>
      </p:sp>
      <p:sp>
        <p:nvSpPr>
          <p:cNvPr id="12" name="Titel 10"/>
          <p:cNvSpPr>
            <a:spLocks noGrp="1"/>
          </p:cNvSpPr>
          <p:nvPr>
            <p:ph type="title"/>
          </p:nvPr>
        </p:nvSpPr>
        <p:spPr>
          <a:xfrm>
            <a:off x="304800" y="1066800"/>
            <a:ext cx="8382000" cy="685800"/>
          </a:xfrm>
        </p:spPr>
        <p:txBody>
          <a:bodyPr/>
          <a:lstStyle/>
          <a:p>
            <a:r>
              <a:rPr lang="de-DE" dirty="0" smtClean="0">
                <a:solidFill>
                  <a:srgbClr val="003264"/>
                </a:solidFill>
              </a:rPr>
              <a:t>Differenzierung nach Lernvoraussetzungen</a:t>
            </a:r>
            <a:endParaRPr lang="de-DE" dirty="0">
              <a:solidFill>
                <a:srgbClr val="003264"/>
              </a:solidFill>
            </a:endParaRPr>
          </a:p>
        </p:txBody>
      </p:sp>
      <p:sp>
        <p:nvSpPr>
          <p:cNvPr id="13" name="Inhaltsplatzhalter 11"/>
          <p:cNvSpPr>
            <a:spLocks noGrp="1"/>
          </p:cNvSpPr>
          <p:nvPr>
            <p:ph idx="1"/>
          </p:nvPr>
        </p:nvSpPr>
        <p:spPr>
          <a:xfrm>
            <a:off x="304800" y="1905000"/>
            <a:ext cx="8458200" cy="4495800"/>
          </a:xfrm>
        </p:spPr>
        <p:txBody>
          <a:bodyPr/>
          <a:lstStyle/>
          <a:p>
            <a:endParaRPr lang="de-DE" dirty="0" smtClean="0"/>
          </a:p>
          <a:p>
            <a:endParaRPr lang="de-DE" dirty="0"/>
          </a:p>
        </p:txBody>
      </p:sp>
      <p:sp>
        <p:nvSpPr>
          <p:cNvPr id="14" name="Ellipse 13"/>
          <p:cNvSpPr/>
          <p:nvPr/>
        </p:nvSpPr>
        <p:spPr bwMode="auto">
          <a:xfrm>
            <a:off x="533400" y="3581400"/>
            <a:ext cx="2590800" cy="11430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b="1" dirty="0" smtClean="0">
                <a:latin typeface="Calibri" pitchFamily="34" charset="0"/>
              </a:rPr>
              <a:t>Lernvoraus-setzungen</a:t>
            </a:r>
            <a:endParaRPr kumimoji="0" lang="de-DE" b="1" i="0" u="none" strike="noStrike" cap="none" normalizeH="0" baseline="0" dirty="0" smtClean="0">
              <a:ln>
                <a:noFill/>
              </a:ln>
              <a:solidFill>
                <a:schemeClr val="tx1"/>
              </a:solidFill>
              <a:effectLst/>
              <a:latin typeface="Calibri" pitchFamily="34" charset="0"/>
            </a:endParaRPr>
          </a:p>
        </p:txBody>
      </p:sp>
      <p:sp>
        <p:nvSpPr>
          <p:cNvPr id="15" name="Ellipse 14"/>
          <p:cNvSpPr/>
          <p:nvPr/>
        </p:nvSpPr>
        <p:spPr bwMode="auto">
          <a:xfrm>
            <a:off x="3733800" y="20574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Lerntempo</a:t>
            </a:r>
            <a:endParaRPr kumimoji="0" lang="de-DE" sz="1600" b="1" i="0" u="none" strike="noStrike" cap="none" normalizeH="0" baseline="0" dirty="0" smtClean="0">
              <a:ln>
                <a:noFill/>
              </a:ln>
              <a:solidFill>
                <a:schemeClr val="tx1"/>
              </a:solidFill>
              <a:effectLst/>
              <a:latin typeface="Calibri" pitchFamily="34" charset="0"/>
            </a:endParaRPr>
          </a:p>
        </p:txBody>
      </p:sp>
      <p:sp>
        <p:nvSpPr>
          <p:cNvPr id="16" name="Ellipse 15"/>
          <p:cNvSpPr/>
          <p:nvPr/>
        </p:nvSpPr>
        <p:spPr bwMode="auto">
          <a:xfrm>
            <a:off x="3733800" y="26670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aktueller Lernstand</a:t>
            </a:r>
            <a:endParaRPr kumimoji="0" lang="de-DE" sz="1600" b="1" i="0" u="none" strike="noStrike" cap="none" normalizeH="0" baseline="0" dirty="0" smtClean="0">
              <a:ln>
                <a:noFill/>
              </a:ln>
              <a:solidFill>
                <a:schemeClr val="tx1"/>
              </a:solidFill>
              <a:effectLst/>
              <a:latin typeface="Calibri" pitchFamily="34" charset="0"/>
            </a:endParaRPr>
          </a:p>
        </p:txBody>
      </p:sp>
      <p:sp>
        <p:nvSpPr>
          <p:cNvPr id="17" name="Ellipse 16"/>
          <p:cNvSpPr/>
          <p:nvPr/>
        </p:nvSpPr>
        <p:spPr bwMode="auto">
          <a:xfrm>
            <a:off x="3733800" y="32766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Leistungsvermögen</a:t>
            </a:r>
            <a:endParaRPr kumimoji="0" lang="de-DE" sz="1600" b="1" i="0" u="none" strike="noStrike" cap="none" normalizeH="0" baseline="0" dirty="0" smtClean="0">
              <a:ln>
                <a:noFill/>
              </a:ln>
              <a:solidFill>
                <a:schemeClr val="tx1"/>
              </a:solidFill>
              <a:effectLst/>
              <a:latin typeface="Calibri" pitchFamily="34" charset="0"/>
            </a:endParaRPr>
          </a:p>
        </p:txBody>
      </p:sp>
      <p:sp>
        <p:nvSpPr>
          <p:cNvPr id="18" name="Ellipse 17"/>
          <p:cNvSpPr/>
          <p:nvPr/>
        </p:nvSpPr>
        <p:spPr bwMode="auto">
          <a:xfrm>
            <a:off x="3733800" y="39624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Lernbereitschaft/Motivation</a:t>
            </a:r>
            <a:endParaRPr kumimoji="0" lang="de-DE" sz="1600" b="1" i="0" u="none" strike="noStrike" cap="none" normalizeH="0" baseline="0" dirty="0" smtClean="0">
              <a:ln>
                <a:noFill/>
              </a:ln>
              <a:solidFill>
                <a:schemeClr val="tx1"/>
              </a:solidFill>
              <a:effectLst/>
              <a:latin typeface="Calibri" pitchFamily="34" charset="0"/>
            </a:endParaRPr>
          </a:p>
        </p:txBody>
      </p:sp>
      <p:sp>
        <p:nvSpPr>
          <p:cNvPr id="19" name="Ellipse 18"/>
          <p:cNvSpPr/>
          <p:nvPr/>
        </p:nvSpPr>
        <p:spPr bwMode="auto">
          <a:xfrm>
            <a:off x="3733800" y="45720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Interesse/Neigung</a:t>
            </a:r>
            <a:endParaRPr kumimoji="0" lang="de-DE" sz="1600" b="1" i="0" u="none" strike="noStrike" cap="none" normalizeH="0" baseline="0" dirty="0" smtClean="0">
              <a:ln>
                <a:noFill/>
              </a:ln>
              <a:solidFill>
                <a:schemeClr val="tx1"/>
              </a:solidFill>
              <a:effectLst/>
              <a:latin typeface="Calibri" pitchFamily="34" charset="0"/>
            </a:endParaRPr>
          </a:p>
        </p:txBody>
      </p:sp>
      <p:sp>
        <p:nvSpPr>
          <p:cNvPr id="20" name="Ellipse 19"/>
          <p:cNvSpPr/>
          <p:nvPr/>
        </p:nvSpPr>
        <p:spPr bwMode="auto">
          <a:xfrm>
            <a:off x="3733800" y="5181600"/>
            <a:ext cx="4419600" cy="4572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Selbstorganisation/Selbststeuerung</a:t>
            </a:r>
            <a:endParaRPr kumimoji="0" lang="de-DE" sz="1600" b="1" i="0" u="none" strike="noStrike" cap="none" normalizeH="0" baseline="0" dirty="0" smtClean="0">
              <a:ln>
                <a:noFill/>
              </a:ln>
              <a:solidFill>
                <a:schemeClr val="tx1"/>
              </a:solidFill>
              <a:effectLst/>
              <a:latin typeface="Calibri" pitchFamily="34" charset="0"/>
            </a:endParaRPr>
          </a:p>
        </p:txBody>
      </p:sp>
      <p:sp>
        <p:nvSpPr>
          <p:cNvPr id="21" name="Ellipse 20"/>
          <p:cNvSpPr/>
          <p:nvPr/>
        </p:nvSpPr>
        <p:spPr bwMode="auto">
          <a:xfrm>
            <a:off x="3733800" y="5791200"/>
            <a:ext cx="4419600" cy="533400"/>
          </a:xfrm>
          <a:prstGeom prst="ellipse">
            <a:avLst/>
          </a:prstGeom>
          <a:solidFill>
            <a:schemeClr val="accent1">
              <a:lumMod val="60000"/>
              <a:lumOff val="40000"/>
            </a:schemeClr>
          </a:solidFill>
          <a:ln w="12700"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0" tIns="0" rIns="0" bIns="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1600" b="1" dirty="0" smtClean="0">
                <a:latin typeface="Calibri" pitchFamily="34" charset="0"/>
              </a:rPr>
              <a:t>Lernzugänge, z. B. Lernstil, Intelligenztyp</a:t>
            </a:r>
            <a:endParaRPr kumimoji="0" lang="de-DE" sz="1600" b="1" i="0" u="none" strike="noStrike" cap="none" normalizeH="0" baseline="0" dirty="0" smtClean="0">
              <a:ln>
                <a:noFill/>
              </a:ln>
              <a:solidFill>
                <a:schemeClr val="tx1"/>
              </a:solidFill>
              <a:effectLst/>
              <a:latin typeface="Calibri" pitchFamily="34" charset="0"/>
            </a:endParaRPr>
          </a:p>
        </p:txBody>
      </p:sp>
      <p:cxnSp>
        <p:nvCxnSpPr>
          <p:cNvPr id="22" name="Gerade Verbindung 21"/>
          <p:cNvCxnSpPr>
            <a:stCxn id="15" idx="2"/>
          </p:cNvCxnSpPr>
          <p:nvPr/>
        </p:nvCxnSpPr>
        <p:spPr bwMode="auto">
          <a:xfrm flipH="1">
            <a:off x="2514600" y="2286000"/>
            <a:ext cx="1219200" cy="1371600"/>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3" name="Gerade Verbindung 22"/>
          <p:cNvCxnSpPr>
            <a:stCxn id="16" idx="2"/>
            <a:endCxn id="14" idx="7"/>
          </p:cNvCxnSpPr>
          <p:nvPr/>
        </p:nvCxnSpPr>
        <p:spPr bwMode="auto">
          <a:xfrm flipH="1">
            <a:off x="2744786" y="2895600"/>
            <a:ext cx="989014" cy="853188"/>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4" name="Gerade Verbindung 23"/>
          <p:cNvCxnSpPr>
            <a:stCxn id="17" idx="2"/>
          </p:cNvCxnSpPr>
          <p:nvPr/>
        </p:nvCxnSpPr>
        <p:spPr bwMode="auto">
          <a:xfrm flipH="1">
            <a:off x="3048000" y="3505200"/>
            <a:ext cx="685800" cy="457200"/>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5" name="Gerade Verbindung 24"/>
          <p:cNvCxnSpPr>
            <a:stCxn id="18" idx="2"/>
          </p:cNvCxnSpPr>
          <p:nvPr/>
        </p:nvCxnSpPr>
        <p:spPr bwMode="auto">
          <a:xfrm flipH="1">
            <a:off x="3124200" y="4191000"/>
            <a:ext cx="609600" cy="0"/>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6" name="Gerade Verbindung 25"/>
          <p:cNvCxnSpPr>
            <a:stCxn id="19" idx="2"/>
          </p:cNvCxnSpPr>
          <p:nvPr/>
        </p:nvCxnSpPr>
        <p:spPr bwMode="auto">
          <a:xfrm flipH="1" flipV="1">
            <a:off x="2971800" y="4419600"/>
            <a:ext cx="762000" cy="381000"/>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7" name="Gerade Verbindung 26"/>
          <p:cNvCxnSpPr>
            <a:stCxn id="20" idx="2"/>
            <a:endCxn id="14" idx="5"/>
          </p:cNvCxnSpPr>
          <p:nvPr/>
        </p:nvCxnSpPr>
        <p:spPr bwMode="auto">
          <a:xfrm flipH="1" flipV="1">
            <a:off x="2744786" y="4557012"/>
            <a:ext cx="989014" cy="853188"/>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cxnSp>
        <p:nvCxnSpPr>
          <p:cNvPr id="28" name="Gerade Verbindung 27"/>
          <p:cNvCxnSpPr>
            <a:stCxn id="21" idx="2"/>
          </p:cNvCxnSpPr>
          <p:nvPr/>
        </p:nvCxnSpPr>
        <p:spPr bwMode="auto">
          <a:xfrm flipH="1" flipV="1">
            <a:off x="2438400" y="4648200"/>
            <a:ext cx="1295400" cy="1409700"/>
          </a:xfrm>
          <a:prstGeom prst="line">
            <a:avLst/>
          </a:prstGeom>
          <a:solidFill>
            <a:schemeClr val="accent1"/>
          </a:solidFill>
          <a:ln w="12700" cap="flat" cmpd="sng" algn="ctr">
            <a:solidFill>
              <a:schemeClr val="bg2">
                <a:lumMod val="10000"/>
              </a:schemeClr>
            </a:solidFill>
            <a:prstDash val="solid"/>
            <a:round/>
            <a:headEnd type="none" w="med" len="med"/>
            <a:tailEnd type="none" w="med" len="med"/>
          </a:ln>
          <a:effectLst/>
        </p:spPr>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4294967295"/>
          </p:nvPr>
        </p:nvSpPr>
        <p:spPr>
          <a:xfrm>
            <a:off x="152400" y="1828800"/>
            <a:ext cx="7772400" cy="4495800"/>
          </a:xfrm>
        </p:spPr>
        <p:txBody>
          <a:bodyPr/>
          <a:lstStyle/>
          <a:p>
            <a:pPr indent="-9525"/>
            <a:r>
              <a:rPr lang="de-DE" altLang="de-DE" dirty="0" smtClean="0"/>
              <a:t>Aufgabe für Mischgruppen</a:t>
            </a:r>
          </a:p>
          <a:p>
            <a:pPr indent="-9525">
              <a:spcBef>
                <a:spcPts val="0"/>
              </a:spcBef>
            </a:pPr>
            <a:r>
              <a:rPr lang="de-DE" altLang="de-DE" b="0" dirty="0" smtClean="0"/>
              <a:t>Überlegen Sie anhand der von Ihnen formulierten differenzierenden Aufgaben, auf welche Differenzierungskriterien diese Aufgaben reagieren und halten Sie Ihre Ergebnisse in Stichpunkten fest.</a:t>
            </a:r>
          </a:p>
          <a:p>
            <a:pPr indent="-9525" algn="r">
              <a:spcBef>
                <a:spcPts val="0"/>
              </a:spcBef>
            </a:pPr>
            <a:r>
              <a:rPr lang="de-DE" altLang="de-DE" b="0" dirty="0" smtClean="0"/>
              <a:t>(10 Min.)</a:t>
            </a:r>
            <a:r>
              <a:rPr lang="de-DE" altLang="de-DE" sz="2000" b="0" dirty="0" smtClean="0"/>
              <a:t> </a:t>
            </a:r>
          </a:p>
        </p:txBody>
      </p:sp>
      <p:sp>
        <p:nvSpPr>
          <p:cNvPr id="4" name="Titel 1"/>
          <p:cNvSpPr txBox="1">
            <a:spLocks/>
          </p:cNvSpPr>
          <p:nvPr/>
        </p:nvSpPr>
        <p:spPr>
          <a:xfrm>
            <a:off x="228600" y="1066800"/>
            <a:ext cx="8382000" cy="685800"/>
          </a:xfrm>
          <a:prstGeom prst="rect">
            <a:avLst/>
          </a:prstGeom>
        </p:spPr>
        <p:txBody>
          <a:bodyPr/>
          <a:lstStyle/>
          <a:p>
            <a:pPr>
              <a:defRPr/>
            </a:pPr>
            <a:r>
              <a:rPr lang="de-DE" sz="2300" b="1" dirty="0">
                <a:latin typeface="Calibri" pitchFamily="34" charset="0"/>
                <a:cs typeface="Calibri" pitchFamily="34" charset="0"/>
              </a:rPr>
              <a:t>Differenzierungskriterien und differenzierende Aufgaben</a:t>
            </a:r>
            <a:endParaRPr lang="de-DE" sz="2300" b="1" dirty="0">
              <a:latin typeface="+mn-lt"/>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228600" y="914400"/>
            <a:ext cx="8382000" cy="685800"/>
          </a:xfrm>
          <a:prstGeom prst="rect">
            <a:avLst/>
          </a:prstGeom>
        </p:spPr>
        <p:txBody>
          <a:bodyPr>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300" b="1" i="0" u="none" strike="noStrike" kern="0" cap="none" spc="0" normalizeH="0" baseline="0" noProof="0" dirty="0" smtClean="0">
                <a:ln>
                  <a:noFill/>
                </a:ln>
                <a:solidFill>
                  <a:schemeClr val="hlink"/>
                </a:solidFill>
                <a:effectLst/>
                <a:uLnTx/>
                <a:uFillTx/>
                <a:latin typeface="Calibri" pitchFamily="34" charset="0"/>
                <a:ea typeface="Calibri" pitchFamily="34" charset="0"/>
                <a:cs typeface="Calibri"/>
              </a:rPr>
              <a:t>Literaturverzeichnis </a:t>
            </a:r>
            <a:r>
              <a:rPr kumimoji="0" lang="de-DE" sz="2300" b="1" i="0" u="none" strike="noStrike" kern="0" cap="none" spc="0" normalizeH="0" baseline="0" noProof="0" dirty="0" smtClean="0">
                <a:ln>
                  <a:noFill/>
                </a:ln>
                <a:solidFill>
                  <a:srgbClr val="003264"/>
                </a:solidFill>
                <a:effectLst/>
                <a:uLnTx/>
                <a:uFillTx/>
                <a:latin typeface="Calibri" pitchFamily="34" charset="0"/>
                <a:ea typeface="Calibri" pitchFamily="34" charset="0"/>
                <a:cs typeface="Calibri"/>
              </a:rPr>
              <a:t>Modul 3 Baustein 4</a:t>
            </a:r>
            <a:endParaRPr kumimoji="0" lang="de-DE" sz="2300" b="1" i="0" u="none" strike="noStrike" kern="0" cap="none" spc="0" normalizeH="0" baseline="0" noProof="0" dirty="0">
              <a:ln>
                <a:noFill/>
              </a:ln>
              <a:solidFill>
                <a:srgbClr val="003264"/>
              </a:solidFill>
              <a:effectLst/>
              <a:uLnTx/>
              <a:uFillTx/>
              <a:latin typeface="Calibri" pitchFamily="34" charset="0"/>
              <a:ea typeface="+mj-ea"/>
              <a:cs typeface="Calibri"/>
            </a:endParaRPr>
          </a:p>
        </p:txBody>
      </p:sp>
      <p:sp>
        <p:nvSpPr>
          <p:cNvPr id="3" name="Inhaltsplatzhalter 2"/>
          <p:cNvSpPr txBox="1">
            <a:spLocks/>
          </p:cNvSpPr>
          <p:nvPr/>
        </p:nvSpPr>
        <p:spPr>
          <a:xfrm>
            <a:off x="228600" y="1600200"/>
            <a:ext cx="8686800" cy="4876800"/>
          </a:xfrm>
          <a:prstGeom prst="rect">
            <a:avLst/>
          </a:prstGeom>
        </p:spPr>
        <p:txBody>
          <a:bodyPr numCol="2" spcCol="180000">
            <a:noAutofit/>
          </a:bodyPr>
          <a:lstStyle/>
          <a:p>
            <a:pPr eaLnBrk="1" hangingPunct="1">
              <a:spcBef>
                <a:spcPts val="900"/>
              </a:spcBef>
              <a:spcAft>
                <a:spcPts val="900"/>
              </a:spcAft>
            </a:pPr>
            <a:r>
              <a:rPr lang="de-DE" altLang="de-DE" sz="1500" dirty="0" smtClean="0">
                <a:solidFill>
                  <a:srgbClr val="003264"/>
                </a:solidFill>
                <a:latin typeface="Calibri" pitchFamily="34" charset="0"/>
              </a:rPr>
              <a:t>Barzel, Bärbel/Hußmann, Stephan/</a:t>
            </a:r>
            <a:r>
              <a:rPr lang="de-DE" altLang="de-DE" sz="1500" dirty="0" err="1" smtClean="0">
                <a:solidFill>
                  <a:srgbClr val="003264"/>
                </a:solidFill>
                <a:latin typeface="Calibri" pitchFamily="34" charset="0"/>
              </a:rPr>
              <a:t>Leuders</a:t>
            </a:r>
            <a:r>
              <a:rPr lang="de-DE" altLang="de-DE" sz="1500" dirty="0" smtClean="0">
                <a:solidFill>
                  <a:srgbClr val="003264"/>
                </a:solidFill>
                <a:latin typeface="Calibri" pitchFamily="34" charset="0"/>
              </a:rPr>
              <a:t>, Timo/Prediger, Susanne (Hrsg.): </a:t>
            </a:r>
            <a:r>
              <a:rPr lang="de-DE" altLang="de-DE" sz="1500" dirty="0" err="1" smtClean="0">
                <a:solidFill>
                  <a:srgbClr val="003264"/>
                </a:solidFill>
                <a:latin typeface="Calibri" pitchFamily="34" charset="0"/>
              </a:rPr>
              <a:t>mathewerkstatt</a:t>
            </a:r>
            <a:r>
              <a:rPr lang="de-DE" altLang="de-DE" sz="1500" dirty="0" smtClean="0">
                <a:solidFill>
                  <a:srgbClr val="003264"/>
                </a:solidFill>
                <a:latin typeface="Calibri" pitchFamily="34" charset="0"/>
              </a:rPr>
              <a:t> </a:t>
            </a:r>
            <a:r>
              <a:rPr lang="de-DE" sz="1500" dirty="0" smtClean="0">
                <a:solidFill>
                  <a:srgbClr val="003264"/>
                </a:solidFill>
                <a:latin typeface="Calibri" pitchFamily="34" charset="0"/>
              </a:rPr>
              <a:t>– Lehrwerkreihe für die Klassen 5–10 an mittleren Schulen. Berlin</a:t>
            </a:r>
            <a:endParaRPr lang="de-DE" altLang="de-DE" sz="1500" dirty="0" smtClean="0">
              <a:solidFill>
                <a:srgbClr val="003264"/>
              </a:solidFill>
              <a:latin typeface="Calibri" pitchFamily="34" charset="0"/>
            </a:endParaRPr>
          </a:p>
          <a:p>
            <a:pPr eaLnBrk="1" hangingPunct="1">
              <a:spcBef>
                <a:spcPts val="900"/>
              </a:spcBef>
              <a:spcAft>
                <a:spcPts val="900"/>
              </a:spcAft>
            </a:pPr>
            <a:r>
              <a:rPr lang="de-DE" altLang="de-DE" sz="1500" dirty="0" smtClean="0">
                <a:solidFill>
                  <a:srgbClr val="003264"/>
                </a:solidFill>
                <a:latin typeface="Calibri" pitchFamily="34" charset="0"/>
              </a:rPr>
              <a:t>Bruder, Regina: Konstruieren – auswählen – begleiten. Über den Umgang mit Aufgaben. In: Friedrich-Jahresheft 2003: Aufgaben. Lernen fördern – Selbstständigkeit entwickeln. Seelze 2003, S. 12</a:t>
            </a:r>
            <a:r>
              <a:rPr lang="de-DE" sz="1500" dirty="0" smtClean="0">
                <a:solidFill>
                  <a:srgbClr val="003264"/>
                </a:solidFill>
                <a:latin typeface="Calibri" pitchFamily="34" charset="0"/>
              </a:rPr>
              <a:t>–</a:t>
            </a:r>
            <a:r>
              <a:rPr lang="de-DE" altLang="de-DE" sz="1500" dirty="0" smtClean="0">
                <a:solidFill>
                  <a:srgbClr val="003264"/>
                </a:solidFill>
                <a:latin typeface="Calibri" pitchFamily="34" charset="0"/>
              </a:rPr>
              <a:t>15</a:t>
            </a:r>
            <a:endParaRPr lang="de-DE" sz="1500" dirty="0" smtClean="0">
              <a:solidFill>
                <a:srgbClr val="003264"/>
              </a:solidFill>
              <a:latin typeface="Calibri" pitchFamily="34" charset="0"/>
            </a:endParaRPr>
          </a:p>
          <a:p>
            <a:pPr eaLnBrk="1" hangingPunct="1">
              <a:spcBef>
                <a:spcPts val="900"/>
              </a:spcBef>
              <a:spcAft>
                <a:spcPts val="900"/>
              </a:spcAft>
            </a:pPr>
            <a:r>
              <a:rPr lang="de-DE" altLang="de-DE" sz="1500" dirty="0" smtClean="0">
                <a:latin typeface="Calibri" pitchFamily="34" charset="0"/>
              </a:rPr>
              <a:t>Bruder, Regina: Differenzierungselemente zur Binnendifferenzierung im Mathematikunterricht. Folienvortrag, gehalten am 16.03.2011 in Bünde</a:t>
            </a:r>
          </a:p>
          <a:p>
            <a:pPr eaLnBrk="1" hangingPunct="1">
              <a:spcBef>
                <a:spcPts val="900"/>
              </a:spcBef>
              <a:spcAft>
                <a:spcPts val="900"/>
              </a:spcAft>
            </a:pPr>
            <a:r>
              <a:rPr lang="de-DE" altLang="de-DE" sz="1500" dirty="0" err="1" smtClean="0">
                <a:latin typeface="Calibri" pitchFamily="34" charset="0"/>
                <a:cs typeface="Calibri" pitchFamily="34" charset="0"/>
              </a:rPr>
              <a:t>Hattie</a:t>
            </a:r>
            <a:r>
              <a:rPr lang="de-DE" altLang="de-DE" sz="1500" dirty="0" smtClean="0">
                <a:latin typeface="Calibri" pitchFamily="34" charset="0"/>
                <a:cs typeface="Calibri" pitchFamily="34" charset="0"/>
              </a:rPr>
              <a:t>, John: Lernen sichtbar machen. Baltmannsweiler 2013</a:t>
            </a:r>
            <a:endParaRPr lang="en-GB" sz="1500" dirty="0" smtClean="0">
              <a:solidFill>
                <a:srgbClr val="003264"/>
              </a:solidFill>
              <a:latin typeface="Calibri" pitchFamily="34" charset="0"/>
            </a:endParaRPr>
          </a:p>
          <a:p>
            <a:pPr eaLnBrk="1" hangingPunct="1">
              <a:spcBef>
                <a:spcPts val="900"/>
              </a:spcBef>
              <a:spcAft>
                <a:spcPts val="900"/>
              </a:spcAft>
            </a:pPr>
            <a:r>
              <a:rPr lang="de-DE" sz="1500" dirty="0" smtClean="0">
                <a:solidFill>
                  <a:srgbClr val="003264"/>
                </a:solidFill>
                <a:latin typeface="Calibri" pitchFamily="34" charset="0"/>
                <a:cs typeface="Calibri" panose="020F0502020204030204" pitchFamily="34" charset="0"/>
                <a:sym typeface="Wingdings" panose="05000000000000000000" pitchFamily="2" charset="2"/>
              </a:rPr>
              <a:t>Leuders, Timo/Holzäpfel, Lars: Kognitive Aktivierung im Mathematikunterricht. In: Unterrichtswissenschaft, 3/2011, S. 213</a:t>
            </a:r>
            <a:r>
              <a:rPr lang="de-DE" sz="1500" dirty="0" smtClean="0">
                <a:solidFill>
                  <a:srgbClr val="003264"/>
                </a:solidFill>
                <a:latin typeface="Calibri" pitchFamily="34" charset="0"/>
              </a:rPr>
              <a:t>–</a:t>
            </a:r>
            <a:r>
              <a:rPr lang="de-DE" sz="1500" dirty="0" smtClean="0">
                <a:solidFill>
                  <a:srgbClr val="003264"/>
                </a:solidFill>
                <a:latin typeface="Calibri" pitchFamily="34" charset="0"/>
                <a:cs typeface="Calibri" panose="020F0502020204030204" pitchFamily="34" charset="0"/>
                <a:sym typeface="Wingdings" panose="05000000000000000000" pitchFamily="2" charset="2"/>
              </a:rPr>
              <a:t>230</a:t>
            </a: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endParaRPr lang="de-DE" altLang="de-DE" sz="1500" dirty="0" smtClean="0">
              <a:solidFill>
                <a:srgbClr val="003264"/>
              </a:solidFill>
              <a:latin typeface="Calibri" pitchFamily="34" charset="0"/>
              <a:sym typeface="Wingdings" panose="05000000000000000000" pitchFamily="2" charset="2"/>
            </a:endParaRPr>
          </a:p>
          <a:p>
            <a:pPr eaLnBrk="1" hangingPunct="1">
              <a:spcBef>
                <a:spcPts val="900"/>
              </a:spcBef>
              <a:spcAft>
                <a:spcPts val="900"/>
              </a:spcAft>
            </a:pPr>
            <a:r>
              <a:rPr lang="de-DE" altLang="de-DE" sz="1500" dirty="0" err="1" smtClean="0">
                <a:solidFill>
                  <a:srgbClr val="003264"/>
                </a:solidFill>
                <a:latin typeface="Calibri" pitchFamily="34" charset="0"/>
                <a:sym typeface="Wingdings" pitchFamily="2" charset="2"/>
              </a:rPr>
              <a:t>Liedtke-Schöbel</a:t>
            </a:r>
            <a:r>
              <a:rPr lang="de-DE" altLang="de-DE" sz="1500" dirty="0" smtClean="0">
                <a:solidFill>
                  <a:srgbClr val="003264"/>
                </a:solidFill>
                <a:latin typeface="Calibri" pitchFamily="34" charset="0"/>
                <a:sym typeface="Wingdings" pitchFamily="2" charset="2"/>
              </a:rPr>
              <a:t>, Margrit (Autorin)/ Landesinstitut für Lehrerbildung und Schulentwicklung Hamburg (Hrsg.): „Alle kommen mit“. Grundlagen für die schulinterne Konzeptentwicklung „Individuelle </a:t>
            </a:r>
            <a:r>
              <a:rPr lang="de-DE" altLang="de-DE" sz="1500" dirty="0" err="1" smtClean="0">
                <a:solidFill>
                  <a:srgbClr val="003264"/>
                </a:solidFill>
                <a:latin typeface="Calibri" pitchFamily="34" charset="0"/>
                <a:sym typeface="Wingdings" pitchFamily="2" charset="2"/>
              </a:rPr>
              <a:t>För-derung</a:t>
            </a:r>
            <a:r>
              <a:rPr lang="de-DE" altLang="de-DE" sz="1500" dirty="0" smtClean="0">
                <a:solidFill>
                  <a:srgbClr val="003264"/>
                </a:solidFill>
                <a:latin typeface="Calibri" pitchFamily="34" charset="0"/>
                <a:sym typeface="Wingdings" pitchFamily="2" charset="2"/>
              </a:rPr>
              <a:t> statt Klassenwiederholung“. Hamburg 2012</a:t>
            </a:r>
          </a:p>
          <a:p>
            <a:pPr lvl="0" eaLnBrk="1" hangingPunct="1">
              <a:spcBef>
                <a:spcPts val="900"/>
              </a:spcBef>
              <a:spcAft>
                <a:spcPts val="900"/>
              </a:spcAft>
            </a:pPr>
            <a:r>
              <a:rPr lang="de-DE" altLang="de-DE" sz="1500" dirty="0" err="1" smtClean="0">
                <a:latin typeface="Calibri" pitchFamily="34" charset="0"/>
                <a:cs typeface="Calibri" panose="020F0502020204030204" pitchFamily="34" charset="0"/>
              </a:rPr>
              <a:t>Lipowsky</a:t>
            </a:r>
            <a:r>
              <a:rPr lang="de-DE" altLang="de-DE" sz="1500" dirty="0" smtClean="0">
                <a:latin typeface="Calibri" pitchFamily="34" charset="0"/>
                <a:cs typeface="Calibri" panose="020F0502020204030204" pitchFamily="34" charset="0"/>
              </a:rPr>
              <a:t>, Frank: Unterricht. In: Wild, Elke/ Möller, Jens (Hrsg.): Pädagogische Psychologie. Heidelberg 2015, S. 69</a:t>
            </a:r>
            <a:r>
              <a:rPr lang="de-DE" sz="1500" dirty="0" smtClean="0">
                <a:latin typeface="Calibri" pitchFamily="34" charset="0"/>
              </a:rPr>
              <a:t>–</a:t>
            </a:r>
            <a:r>
              <a:rPr lang="de-DE" altLang="de-DE" sz="1500" dirty="0" smtClean="0">
                <a:latin typeface="Calibri" pitchFamily="34" charset="0"/>
                <a:cs typeface="Calibri" panose="020F0502020204030204" pitchFamily="34" charset="0"/>
              </a:rPr>
              <a:t>115</a:t>
            </a:r>
          </a:p>
          <a:p>
            <a:pPr lvl="0" eaLnBrk="1" hangingPunct="1">
              <a:spcBef>
                <a:spcPts val="900"/>
              </a:spcBef>
              <a:spcAft>
                <a:spcPts val="900"/>
              </a:spcAft>
            </a:pPr>
            <a:r>
              <a:rPr lang="de-DE" altLang="de-DE" sz="1500" dirty="0" smtClean="0">
                <a:solidFill>
                  <a:srgbClr val="003264"/>
                </a:solidFill>
                <a:latin typeface="Calibri" pitchFamily="34" charset="0"/>
                <a:sym typeface="Wingdings" pitchFamily="2" charset="2"/>
              </a:rPr>
              <a:t>Prediger, Susanne/</a:t>
            </a:r>
            <a:r>
              <a:rPr lang="de-DE" altLang="de-DE" sz="1500" dirty="0" err="1" smtClean="0">
                <a:solidFill>
                  <a:srgbClr val="003264"/>
                </a:solidFill>
                <a:latin typeface="Calibri" pitchFamily="34" charset="0"/>
                <a:sym typeface="Wingdings" pitchFamily="2" charset="2"/>
              </a:rPr>
              <a:t>Leuders</a:t>
            </a:r>
            <a:r>
              <a:rPr lang="de-DE" altLang="de-DE" sz="1500" dirty="0" smtClean="0">
                <a:solidFill>
                  <a:srgbClr val="003264"/>
                </a:solidFill>
                <a:latin typeface="Calibri" pitchFamily="34" charset="0"/>
                <a:sym typeface="Wingdings" pitchFamily="2" charset="2"/>
              </a:rPr>
              <a:t>, Timo/Barzel, Bärbel, Hußmann, Stephan: Anknüpfen, Erkunden, Ordnen, Vertiefen </a:t>
            </a:r>
            <a:r>
              <a:rPr lang="de-DE" sz="1500" dirty="0" smtClean="0">
                <a:latin typeface="Calibri" pitchFamily="34" charset="0"/>
              </a:rPr>
              <a:t>–</a:t>
            </a:r>
            <a:r>
              <a:rPr lang="de-DE" altLang="de-DE" sz="1500" dirty="0" smtClean="0">
                <a:solidFill>
                  <a:srgbClr val="003264"/>
                </a:solidFill>
                <a:latin typeface="Calibri" pitchFamily="34" charset="0"/>
                <a:sym typeface="Wingdings" pitchFamily="2" charset="2"/>
              </a:rPr>
              <a:t> Ein Modell zur Strukturierung von Design und Unterrichtshandeln. In: Beiträge zum Mathematikunterricht 2013. S. 769</a:t>
            </a:r>
            <a:r>
              <a:rPr lang="de-DE" sz="1500" dirty="0" smtClean="0">
                <a:latin typeface="Calibri" pitchFamily="34" charset="0"/>
              </a:rPr>
              <a:t>–</a:t>
            </a:r>
            <a:r>
              <a:rPr lang="de-DE" altLang="de-DE" sz="1500" dirty="0" smtClean="0">
                <a:solidFill>
                  <a:srgbClr val="003264"/>
                </a:solidFill>
                <a:latin typeface="Calibri" pitchFamily="34" charset="0"/>
                <a:sym typeface="Wingdings" pitchFamily="2" charset="2"/>
              </a:rPr>
              <a:t>772</a:t>
            </a:r>
          </a:p>
          <a:p>
            <a:pPr eaLnBrk="1" hangingPunct="1">
              <a:spcBef>
                <a:spcPts val="900"/>
              </a:spcBef>
              <a:spcAft>
                <a:spcPts val="900"/>
              </a:spcAft>
            </a:pPr>
            <a:r>
              <a:rPr lang="de-DE" altLang="de-DE" sz="1500" dirty="0" smtClean="0">
                <a:solidFill>
                  <a:srgbClr val="003264"/>
                </a:solidFill>
                <a:latin typeface="Calibri" pitchFamily="34" charset="0"/>
                <a:sym typeface="Wingdings" pitchFamily="2" charset="2"/>
              </a:rPr>
              <a:t>Schupp, Hans: Thema mit Variationen. Aufgabenvariationen im Mathematikunterricht. Hildesheim und Berlin 2003</a:t>
            </a:r>
          </a:p>
          <a:p>
            <a:pPr>
              <a:spcBef>
                <a:spcPts val="900"/>
              </a:spcBef>
              <a:spcAft>
                <a:spcPts val="900"/>
              </a:spcAft>
              <a:buClr>
                <a:schemeClr val="hlink"/>
              </a:buClr>
              <a:defRPr/>
            </a:pPr>
            <a:r>
              <a:rPr lang="de-DE" altLang="de-DE" sz="1500" dirty="0" smtClean="0">
                <a:solidFill>
                  <a:srgbClr val="003264"/>
                </a:solidFill>
                <a:latin typeface="Calibri" pitchFamily="34" charset="0"/>
                <a:sym typeface="Wingdings" pitchFamily="2" charset="2"/>
              </a:rPr>
              <a:t>von </a:t>
            </a:r>
            <a:r>
              <a:rPr lang="de-DE" altLang="de-DE" sz="1500" dirty="0">
                <a:solidFill>
                  <a:srgbClr val="003264"/>
                </a:solidFill>
                <a:latin typeface="Calibri" pitchFamily="34" charset="0"/>
                <a:sym typeface="Wingdings" pitchFamily="2" charset="2"/>
              </a:rPr>
              <a:t>der Groeben</a:t>
            </a:r>
            <a:r>
              <a:rPr lang="de-DE" altLang="de-DE" sz="1500" dirty="0" smtClean="0">
                <a:solidFill>
                  <a:srgbClr val="003264"/>
                </a:solidFill>
                <a:latin typeface="Calibri" pitchFamily="34" charset="0"/>
                <a:sym typeface="Wingdings" pitchFamily="2" charset="2"/>
              </a:rPr>
              <a:t>, Annemarie/Kaiser, Ingrid: </a:t>
            </a:r>
            <a:r>
              <a:rPr lang="de-DE" altLang="de-DE" sz="1500" dirty="0">
                <a:solidFill>
                  <a:srgbClr val="003264"/>
                </a:solidFill>
                <a:latin typeface="Calibri" pitchFamily="34" charset="0"/>
                <a:sym typeface="Wingdings" pitchFamily="2" charset="2"/>
              </a:rPr>
              <a:t>Werkstatt Individualisierung. Hamburg </a:t>
            </a:r>
            <a:r>
              <a:rPr lang="de-DE" altLang="de-DE" sz="1500" dirty="0" smtClean="0">
                <a:solidFill>
                  <a:srgbClr val="003264"/>
                </a:solidFill>
                <a:latin typeface="Calibri" pitchFamily="34" charset="0"/>
                <a:sym typeface="Wingdings" pitchFamily="2" charset="2"/>
              </a:rPr>
              <a:t>2012</a:t>
            </a: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smtClean="0">
              <a:solidFill>
                <a:srgbClr val="003264"/>
              </a:solidFill>
              <a:latin typeface="Calibri" pitchFamily="34" charset="0"/>
            </a:endParaRPr>
          </a:p>
          <a:p>
            <a:pPr>
              <a:spcBef>
                <a:spcPts val="1200"/>
              </a:spcBef>
              <a:spcAft>
                <a:spcPts val="900"/>
              </a:spcAft>
              <a:buClr>
                <a:schemeClr val="hlink"/>
              </a:buClr>
              <a:defRPr/>
            </a:pPr>
            <a:endParaRPr lang="de-DE" altLang="de-DE" sz="1500" dirty="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smtClean="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smtClean="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a:solidFill>
                <a:srgbClr val="003264"/>
              </a:solidFill>
              <a:latin typeface="Calibri" pitchFamily="34" charset="0"/>
            </a:endParaRPr>
          </a:p>
          <a:p>
            <a:pPr lvl="0" eaLnBrk="0" hangingPunct="0">
              <a:spcBef>
                <a:spcPts val="900"/>
              </a:spcBef>
              <a:spcAft>
                <a:spcPts val="900"/>
              </a:spcAft>
              <a:buClr>
                <a:schemeClr val="hlink"/>
              </a:buClr>
              <a:defRPr/>
            </a:pPr>
            <a:endParaRPr lang="de-DE" sz="1500" dirty="0" smtClean="0">
              <a:solidFill>
                <a:srgbClr val="003264"/>
              </a:solidFill>
              <a:latin typeface="Calibri" pitchFamily="34" charset="0"/>
            </a:endParaRPr>
          </a:p>
          <a:p>
            <a:pPr lvl="0" eaLnBrk="0" hangingPunct="0">
              <a:spcBef>
                <a:spcPts val="900"/>
              </a:spcBef>
              <a:spcAft>
                <a:spcPts val="900"/>
              </a:spcAft>
              <a:buClr>
                <a:schemeClr val="hlink"/>
              </a:buClr>
              <a:defRPr/>
            </a:pPr>
            <a:endParaRPr kumimoji="0" lang="de-DE" altLang="de-DE" sz="1500" b="0" i="0" u="none" strike="noStrike" kern="0" cap="none" spc="0" normalizeH="0" baseline="0" noProof="0" dirty="0" smtClean="0">
              <a:ln>
                <a:noFill/>
              </a:ln>
              <a:solidFill>
                <a:srgbClr val="003264"/>
              </a:solidFill>
              <a:effectLst/>
              <a:uLnTx/>
              <a:uFillTx/>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ts val="900"/>
              </a:spcBef>
              <a:spcAft>
                <a:spcPts val="900"/>
              </a:spcAft>
              <a:buClr>
                <a:schemeClr val="hlink"/>
              </a:buClr>
              <a:buSzTx/>
              <a:buFontTx/>
              <a:buNone/>
              <a:tabLst/>
              <a:defRPr/>
            </a:pPr>
            <a:endParaRPr lang="de-DE" altLang="de-DE" sz="1500" kern="0" dirty="0" smtClean="0">
              <a:solidFill>
                <a:srgbClr val="003264"/>
              </a:solidFill>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ct val="0"/>
              </a:spcBef>
              <a:spcAft>
                <a:spcPts val="900"/>
              </a:spcAft>
              <a:buClr>
                <a:schemeClr val="hlink"/>
              </a:buClr>
              <a:buSzTx/>
              <a:buFontTx/>
              <a:buNone/>
              <a:tabLst>
                <a:tab pos="180975" algn="l"/>
              </a:tabLst>
              <a:defRPr/>
            </a:pPr>
            <a:endParaRPr kumimoji="0" lang="de-DE" altLang="de-DE" sz="1500" b="0" i="0" u="none" strike="noStrike" kern="0" cap="none" spc="0" normalizeH="0" baseline="0" noProof="0" dirty="0" smtClean="0">
              <a:ln>
                <a:noFill/>
              </a:ln>
              <a:solidFill>
                <a:srgbClr val="003264"/>
              </a:solidFill>
              <a:effectLst/>
              <a:uLnTx/>
              <a:uFillTx/>
              <a:latin typeface="Calibri" pitchFamily="34" charset="0"/>
              <a:ea typeface="Calibri" pitchFamily="34" charset="0"/>
              <a:cs typeface="Calibri" pitchFamily="34" charset="0"/>
            </a:endParaRPr>
          </a:p>
          <a:p>
            <a:pPr marL="0" marR="0" lvl="0" indent="0" algn="l" defTabSz="914400" rtl="0" eaLnBrk="0" fontAlgn="base" latinLnBrk="0" hangingPunct="0">
              <a:lnSpc>
                <a:spcPct val="100000"/>
              </a:lnSpc>
              <a:spcBef>
                <a:spcPts val="0"/>
              </a:spcBef>
              <a:spcAft>
                <a:spcPts val="600"/>
              </a:spcAft>
              <a:buClr>
                <a:schemeClr val="hlink"/>
              </a:buClr>
              <a:buSzTx/>
              <a:buFontTx/>
              <a:buNone/>
              <a:tabLst/>
              <a:defRPr/>
            </a:pPr>
            <a:endParaRPr kumimoji="0" lang="de-DE" sz="1500" b="0" i="0" u="none" strike="noStrike" kern="0" cap="none" spc="0" normalizeH="0" baseline="0" noProof="0" dirty="0" smtClean="0">
              <a:ln>
                <a:noFill/>
              </a:ln>
              <a:solidFill>
                <a:srgbClr val="003264"/>
              </a:solidFill>
              <a:effectLst/>
              <a:uLnTx/>
              <a:uFillTx/>
              <a:latin typeface="Calibri" pitchFamily="34" charset="0"/>
              <a:ea typeface="Calibri" pitchFamily="34" charset="0"/>
              <a:cs typeface="Calibri"/>
            </a:endParaRPr>
          </a:p>
          <a:p>
            <a:pPr marL="0" marR="0" lvl="0" indent="0" algn="l" defTabSz="914400" rtl="0" eaLnBrk="0" fontAlgn="base" latinLnBrk="0" hangingPunct="0">
              <a:lnSpc>
                <a:spcPct val="100000"/>
              </a:lnSpc>
              <a:spcBef>
                <a:spcPts val="0"/>
              </a:spcBef>
              <a:spcAft>
                <a:spcPts val="600"/>
              </a:spcAft>
              <a:buClr>
                <a:schemeClr val="hlink"/>
              </a:buClr>
              <a:buSzTx/>
              <a:buFontTx/>
              <a:buNone/>
              <a:tabLst/>
              <a:defRPr/>
            </a:pPr>
            <a:endParaRPr kumimoji="0" lang="de-DE" sz="1500" b="0" i="0" u="none" strike="noStrike" kern="0" cap="none" spc="0" normalizeH="0" baseline="0" noProof="0" dirty="0" smtClean="0">
              <a:ln>
                <a:noFill/>
              </a:ln>
              <a:solidFill>
                <a:srgbClr val="003264"/>
              </a:solidFill>
              <a:effectLst/>
              <a:uLnTx/>
              <a:uFillTx/>
              <a:latin typeface="Calibri" pitchFamily="34" charset="0"/>
              <a:ea typeface="Calibri" pitchFamily="34" charset="0"/>
              <a:cs typeface="Calibri"/>
            </a:endParaRPr>
          </a:p>
          <a:p>
            <a:pPr marL="0" marR="0" lvl="0" indent="0" algn="l" defTabSz="914400" rtl="0" eaLnBrk="0" fontAlgn="base" latinLnBrk="0" hangingPunct="0">
              <a:lnSpc>
                <a:spcPct val="100000"/>
              </a:lnSpc>
              <a:spcBef>
                <a:spcPts val="0"/>
              </a:spcBef>
              <a:spcAft>
                <a:spcPts val="600"/>
              </a:spcAft>
              <a:buClr>
                <a:schemeClr val="hlink"/>
              </a:buClr>
              <a:buSzTx/>
              <a:buFontTx/>
              <a:buNone/>
              <a:tabLst/>
              <a:defRPr/>
            </a:pPr>
            <a:endParaRPr kumimoji="0" lang="de-DE" sz="1500" b="0" i="1" u="sng" strike="noStrike" kern="0" cap="none" spc="0" normalizeH="0" baseline="0" noProof="0" dirty="0" smtClean="0">
              <a:ln>
                <a:noFill/>
              </a:ln>
              <a:solidFill>
                <a:srgbClr val="003264"/>
              </a:solidFill>
              <a:effectLst/>
              <a:uLnTx/>
              <a:uFillTx/>
              <a:latin typeface="Calibri" pitchFamily="34" charset="0"/>
              <a:ea typeface="Calibri" pitchFamily="34" charset="0"/>
              <a:cs typeface="Calibri"/>
            </a:endParaRPr>
          </a:p>
          <a:p>
            <a:pPr marL="0" marR="0" lvl="0" indent="0" algn="l" defTabSz="914400" rtl="0" eaLnBrk="0" fontAlgn="base" latinLnBrk="0" hangingPunct="0">
              <a:lnSpc>
                <a:spcPct val="100000"/>
              </a:lnSpc>
              <a:spcBef>
                <a:spcPts val="0"/>
              </a:spcBef>
              <a:spcAft>
                <a:spcPts val="600"/>
              </a:spcAft>
              <a:buClr>
                <a:schemeClr val="hlink"/>
              </a:buClr>
              <a:buSzTx/>
              <a:buFontTx/>
              <a:buNone/>
              <a:tabLst/>
              <a:defRPr/>
            </a:pPr>
            <a:endParaRPr kumimoji="0" lang="de-DE" sz="1500" b="0" i="1" u="sng" strike="noStrike" kern="0" cap="none" spc="0" normalizeH="0" baseline="0" noProof="0" dirty="0" smtClean="0">
              <a:ln>
                <a:noFill/>
              </a:ln>
              <a:solidFill>
                <a:srgbClr val="003264"/>
              </a:solidFill>
              <a:effectLst/>
              <a:uLnTx/>
              <a:uFillTx/>
              <a:latin typeface="Calibri" pitchFamily="34" charset="0"/>
              <a:ea typeface="Calibri" pitchFamily="34" charset="0"/>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txBox="1">
            <a:spLocks/>
          </p:cNvSpPr>
          <p:nvPr/>
        </p:nvSpPr>
        <p:spPr>
          <a:xfrm>
            <a:off x="304800" y="1066800"/>
            <a:ext cx="8382000" cy="685800"/>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300" b="1" i="0" u="none" strike="noStrike" kern="0" cap="none" spc="0" normalizeH="0" baseline="0" noProof="0" dirty="0" smtClean="0">
                <a:ln>
                  <a:noFill/>
                </a:ln>
                <a:solidFill>
                  <a:schemeClr val="hlink"/>
                </a:solidFill>
                <a:effectLst/>
                <a:uLnTx/>
                <a:uFillTx/>
                <a:latin typeface="Calibri" pitchFamily="34" charset="0"/>
                <a:ea typeface="Calibri" pitchFamily="34" charset="0"/>
                <a:cs typeface="Calibri" pitchFamily="34" charset="0"/>
              </a:rPr>
              <a:t>Bildrechte</a:t>
            </a:r>
            <a:br>
              <a:rPr kumimoji="0" lang="de-DE" sz="2300" b="1" i="0" u="none" strike="noStrike" kern="0" cap="none" spc="0" normalizeH="0" baseline="0" noProof="0" dirty="0" smtClean="0">
                <a:ln>
                  <a:noFill/>
                </a:ln>
                <a:solidFill>
                  <a:schemeClr val="hlink"/>
                </a:solidFill>
                <a:effectLst/>
                <a:uLnTx/>
                <a:uFillTx/>
                <a:latin typeface="Calibri" pitchFamily="34" charset="0"/>
                <a:ea typeface="Calibri" pitchFamily="34" charset="0"/>
                <a:cs typeface="Calibri" pitchFamily="34" charset="0"/>
              </a:rPr>
            </a:br>
            <a:endParaRPr kumimoji="0" lang="de-DE" sz="2300" b="1" i="0" u="none" strike="noStrike" kern="0" cap="none" spc="0" normalizeH="0" baseline="0" noProof="0" dirty="0" smtClean="0">
              <a:ln>
                <a:noFill/>
              </a:ln>
              <a:solidFill>
                <a:schemeClr val="hlink"/>
              </a:solidFill>
              <a:effectLst/>
              <a:uLnTx/>
              <a:uFillTx/>
              <a:latin typeface="Calibri" pitchFamily="34" charset="0"/>
              <a:ea typeface="Calibri" pitchFamily="34" charset="0"/>
              <a:cs typeface="Calibri" pitchFamily="34" charset="0"/>
            </a:endParaRPr>
          </a:p>
        </p:txBody>
      </p:sp>
      <p:sp>
        <p:nvSpPr>
          <p:cNvPr id="3" name="Textfeld 5"/>
          <p:cNvSpPr txBox="1">
            <a:spLocks noChangeArrowheads="1"/>
          </p:cNvSpPr>
          <p:nvPr/>
        </p:nvSpPr>
        <p:spPr bwMode="auto">
          <a:xfrm>
            <a:off x="304800" y="1828800"/>
            <a:ext cx="8458200" cy="2569934"/>
          </a:xfrm>
          <a:prstGeom prst="rect">
            <a:avLst/>
          </a:prstGeom>
        </p:spPr>
        <p:txBody>
          <a:bodyPr>
            <a:spAutoFit/>
          </a:bodyPr>
          <a:lstStyle/>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r>
              <a:rPr kumimoji="0" lang="de-DE" sz="1800" b="0" i="0" u="none" strike="noStrike" kern="0" cap="none" spc="0" normalizeH="0" baseline="0" noProof="0" dirty="0" smtClean="0">
                <a:ln>
                  <a:noFill/>
                </a:ln>
                <a:solidFill>
                  <a:schemeClr val="tx1"/>
                </a:solidFill>
                <a:effectLst/>
                <a:uLnTx/>
                <a:uFillTx/>
                <a:latin typeface="Calibri" pitchFamily="34" charset="0"/>
                <a:ea typeface="ＭＳ Ｐゴシック" pitchFamily="34" charset="-128"/>
                <a:cs typeface="Calibri"/>
              </a:rPr>
              <a:t>Diese Präsentation enthält urheberrechtlich geschütztes Bildmaterial (Fotos, Illustrationen, Grafiken, Cliparts), das im Rahmen des Projekts genutzt, aber nicht weitergegeben oder in anderen Kontexten verwendet werden darf.</a:t>
            </a:r>
          </a:p>
          <a:p>
            <a:pPr marL="0" marR="0" lvl="0" indent="0" algn="l" defTabSz="914400" rtl="0" eaLnBrk="0" fontAlgn="base" latinLnBrk="0" hangingPunct="0">
              <a:lnSpc>
                <a:spcPct val="100000"/>
              </a:lnSpc>
              <a:spcBef>
                <a:spcPts val="1200"/>
              </a:spcBef>
              <a:spcAft>
                <a:spcPts val="900"/>
              </a:spcAft>
              <a:buClr>
                <a:schemeClr val="hlink"/>
              </a:buClr>
              <a:buSzTx/>
              <a:buFontTx/>
              <a:buNone/>
              <a:tabLst/>
              <a:defRPr/>
            </a:pPr>
            <a:r>
              <a:rPr kumimoji="0" lang="de-DE" sz="1800" b="0" i="0" u="none" strike="noStrike" kern="0" cap="none" spc="0" normalizeH="0" baseline="0" noProof="0" dirty="0" smtClean="0">
                <a:ln>
                  <a:noFill/>
                </a:ln>
                <a:solidFill>
                  <a:schemeClr val="tx1"/>
                </a:solidFill>
                <a:effectLst/>
                <a:uLnTx/>
                <a:uFillTx/>
                <a:latin typeface="Calibri" pitchFamily="34" charset="0"/>
                <a:ea typeface="ＭＳ Ｐゴシック" pitchFamily="34" charset="-128"/>
                <a:cs typeface="Calibri"/>
              </a:rPr>
              <a:t>Eine Ausnahme stellen diejenigen Bildelemente dar, die unter einer CC-Lizenz stehen. Diese dürfen entsprechend der angegebenen Lizenzbedingungen auch in anderen Kontexten genutzt werden.</a:t>
            </a:r>
          </a:p>
          <a:p>
            <a:pPr marL="0" marR="0" lvl="0" indent="0" algn="l" defTabSz="914400" rtl="0" eaLnBrk="0" fontAlgn="base" latinLnBrk="0" hangingPunct="0">
              <a:lnSpc>
                <a:spcPct val="100000"/>
              </a:lnSpc>
              <a:spcBef>
                <a:spcPts val="1200"/>
              </a:spcBef>
              <a:spcAft>
                <a:spcPts val="600"/>
              </a:spcAft>
              <a:buClr>
                <a:schemeClr val="hlink"/>
              </a:buClr>
              <a:buSzTx/>
              <a:buFontTx/>
              <a:buNone/>
              <a:tabLst/>
              <a:defRPr/>
            </a:pPr>
            <a:r>
              <a:rPr kumimoji="0" lang="de-DE" sz="1800" b="0" i="0" u="none" strike="noStrike" kern="0" cap="none" spc="0" normalizeH="0" baseline="0" noProof="0" dirty="0" smtClean="0">
                <a:ln>
                  <a:noFill/>
                </a:ln>
                <a:solidFill>
                  <a:schemeClr val="tx1"/>
                </a:solidFill>
                <a:effectLst/>
                <a:uLnTx/>
                <a:uFillTx/>
                <a:latin typeface="Calibri" pitchFamily="34" charset="0"/>
                <a:ea typeface="ＭＳ Ｐゴシック" pitchFamily="34" charset="-128"/>
                <a:cs typeface="Calibri"/>
              </a:rPr>
              <a:t>Wir danken für Ihr Verständnis!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p:cNvSpPr>
            <a:spLocks noGrp="1"/>
          </p:cNvSpPr>
          <p:nvPr>
            <p:ph type="title"/>
          </p:nvPr>
        </p:nvSpPr>
        <p:spPr>
          <a:xfrm>
            <a:off x="304800" y="1066800"/>
            <a:ext cx="8382000" cy="685800"/>
          </a:xfrm>
        </p:spPr>
        <p:txBody>
          <a:bodyPr/>
          <a:lstStyle/>
          <a:p>
            <a:r>
              <a:rPr lang="de-DE" altLang="de-DE" dirty="0" smtClean="0">
                <a:latin typeface="Calibri" panose="020F0502020204030204" pitchFamily="34" charset="0"/>
                <a:cs typeface="Calibri" panose="020F0502020204030204" pitchFamily="34" charset="0"/>
              </a:rPr>
              <a:t>Teufelskreis des Misslingens</a:t>
            </a:r>
            <a:br>
              <a:rPr lang="de-DE" altLang="de-DE" dirty="0" smtClean="0">
                <a:latin typeface="Calibri" panose="020F0502020204030204" pitchFamily="34" charset="0"/>
                <a:cs typeface="Calibri" panose="020F0502020204030204" pitchFamily="34" charset="0"/>
              </a:rPr>
            </a:br>
            <a:endParaRPr lang="de-DE" altLang="de-DE" dirty="0" smtClean="0">
              <a:latin typeface="Calibri" panose="020F0502020204030204" pitchFamily="34" charset="0"/>
              <a:cs typeface="Calibri" panose="020F0502020204030204" pitchFamily="34" charset="0"/>
            </a:endParaRPr>
          </a:p>
        </p:txBody>
      </p:sp>
      <p:sp>
        <p:nvSpPr>
          <p:cNvPr id="7" name="Text Box 5"/>
          <p:cNvSpPr txBox="1">
            <a:spLocks noChangeArrowheads="1"/>
          </p:cNvSpPr>
          <p:nvPr/>
        </p:nvSpPr>
        <p:spPr bwMode="auto">
          <a:xfrm>
            <a:off x="5292527" y="6352401"/>
            <a:ext cx="2784673" cy="276999"/>
          </a:xfrm>
          <a:prstGeom prst="rect">
            <a:avLst/>
          </a:prstGeom>
          <a:noFill/>
          <a:ln w="9525">
            <a:noFill/>
            <a:miter lim="800000"/>
            <a:headEnd/>
            <a:tailEnd/>
          </a:ln>
        </p:spPr>
        <p:txBody>
          <a:bodyPr wrap="none">
            <a:spAutoFit/>
          </a:bodyPr>
          <a:lstStyle/>
          <a:p>
            <a:pPr eaLnBrk="1" hangingPunct="1"/>
            <a:r>
              <a:rPr lang="de-DE" altLang="de-DE" sz="1200" dirty="0" smtClean="0">
                <a:latin typeface="Calibri" pitchFamily="34" charset="0"/>
                <a:sym typeface="Wingdings" pitchFamily="2" charset="2"/>
              </a:rPr>
              <a:t>(aus: von </a:t>
            </a:r>
            <a:r>
              <a:rPr lang="de-DE" altLang="de-DE" sz="1200" dirty="0">
                <a:latin typeface="Calibri" pitchFamily="34" charset="0"/>
                <a:sym typeface="Wingdings" pitchFamily="2" charset="2"/>
              </a:rPr>
              <a:t>der </a:t>
            </a:r>
            <a:r>
              <a:rPr lang="de-DE" altLang="de-DE" sz="1200" dirty="0" smtClean="0">
                <a:latin typeface="Calibri" pitchFamily="34" charset="0"/>
                <a:sym typeface="Wingdings" pitchFamily="2" charset="2"/>
              </a:rPr>
              <a:t>Groeben/Kaiser 2012, S. 16)</a:t>
            </a:r>
            <a:endParaRPr lang="de-DE" altLang="de-DE" sz="1200" dirty="0">
              <a:latin typeface="Calibri" pitchFamily="34" charset="0"/>
            </a:endParaRPr>
          </a:p>
        </p:txBody>
      </p:sp>
      <p:graphicFrame>
        <p:nvGraphicFramePr>
          <p:cNvPr id="8" name="Diagramm 7"/>
          <p:cNvGraphicFramePr/>
          <p:nvPr/>
        </p:nvGraphicFramePr>
        <p:xfrm>
          <a:off x="1447800" y="1879600"/>
          <a:ext cx="6096000" cy="4292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7"/>
          <p:cNvSpPr txBox="1">
            <a:spLocks noChangeArrowheads="1"/>
          </p:cNvSpPr>
          <p:nvPr/>
        </p:nvSpPr>
        <p:spPr bwMode="auto">
          <a:xfrm>
            <a:off x="2057400" y="1752600"/>
            <a:ext cx="1371600" cy="3667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de-DE" altLang="de-DE" dirty="0"/>
          </a:p>
        </p:txBody>
      </p:sp>
      <p:sp>
        <p:nvSpPr>
          <p:cNvPr id="10" name="AutoShape 4"/>
          <p:cNvSpPr>
            <a:spLocks noChangeArrowheads="1"/>
          </p:cNvSpPr>
          <p:nvPr/>
        </p:nvSpPr>
        <p:spPr bwMode="auto">
          <a:xfrm>
            <a:off x="776288" y="5486400"/>
            <a:ext cx="976312" cy="485775"/>
          </a:xfrm>
          <a:prstGeom prst="rightArrow">
            <a:avLst>
              <a:gd name="adj1" fmla="val 50000"/>
              <a:gd name="adj2" fmla="val 50245"/>
            </a:avLst>
          </a:prstGeom>
          <a:solidFill>
            <a:schemeClr val="tx1"/>
          </a:solidFill>
          <a:ln w="9525">
            <a:solidFill>
              <a:schemeClr val="tx1"/>
            </a:solidFill>
            <a:miter lim="800000"/>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endParaRPr lang="de-DE" altLang="de-DE" dirty="0"/>
          </a:p>
        </p:txBody>
      </p:sp>
      <p:sp>
        <p:nvSpPr>
          <p:cNvPr id="11" name="Titel 1"/>
          <p:cNvSpPr>
            <a:spLocks noGrp="1"/>
          </p:cNvSpPr>
          <p:nvPr>
            <p:ph type="title"/>
          </p:nvPr>
        </p:nvSpPr>
        <p:spPr>
          <a:xfrm>
            <a:off x="304800" y="1066800"/>
            <a:ext cx="8382000" cy="685800"/>
          </a:xfrm>
        </p:spPr>
        <p:txBody>
          <a:bodyPr/>
          <a:lstStyle/>
          <a:p>
            <a:r>
              <a:rPr lang="de-DE" altLang="de-DE" dirty="0" smtClean="0">
                <a:latin typeface="Calibri" pitchFamily="34" charset="0"/>
                <a:cs typeface="Calibri" pitchFamily="34" charset="0"/>
              </a:rPr>
              <a:t>Schritte zum Lernerfolg</a:t>
            </a:r>
            <a:br>
              <a:rPr lang="de-DE" altLang="de-DE" dirty="0" smtClean="0">
                <a:latin typeface="Calibri" pitchFamily="34" charset="0"/>
                <a:cs typeface="Calibri" pitchFamily="34" charset="0"/>
              </a:rPr>
            </a:br>
            <a:endParaRPr lang="de-DE" altLang="de-DE" dirty="0" smtClean="0">
              <a:latin typeface="Calibri" pitchFamily="34" charset="0"/>
              <a:cs typeface="Calibri" pitchFamily="34" charset="0"/>
            </a:endParaRPr>
          </a:p>
        </p:txBody>
      </p:sp>
      <p:pic>
        <p:nvPicPr>
          <p:cNvPr id="12" name="Inhaltsplatzhalter 4" descr="Lernerfolg.jpg"/>
          <p:cNvPicPr>
            <a:picLocks noChangeAspect="1"/>
          </p:cNvPicPr>
          <p:nvPr/>
        </p:nvPicPr>
        <p:blipFill>
          <a:blip r:embed="rId2" cstate="print"/>
          <a:srcRect/>
          <a:stretch>
            <a:fillRect/>
          </a:stretch>
        </p:blipFill>
        <p:spPr bwMode="auto">
          <a:xfrm>
            <a:off x="1828800" y="1600200"/>
            <a:ext cx="544195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7"/>
          <p:cNvSpPr txBox="1">
            <a:spLocks noChangeArrowheads="1"/>
          </p:cNvSpPr>
          <p:nvPr/>
        </p:nvSpPr>
        <p:spPr bwMode="auto">
          <a:xfrm>
            <a:off x="1981200" y="1752600"/>
            <a:ext cx="1295400" cy="366713"/>
          </a:xfrm>
          <a:prstGeom prst="rect">
            <a:avLst/>
          </a:prstGeom>
          <a:solidFill>
            <a:schemeClr val="bg1"/>
          </a:solidFill>
          <a:ln w="9525">
            <a:noFill/>
            <a:miter lim="800000"/>
            <a:headEnd/>
            <a:tailEnd/>
          </a:ln>
        </p:spPr>
        <p:txBody>
          <a:bodyPr>
            <a:spAutoFit/>
          </a:bodyPr>
          <a:lstStyle/>
          <a:p>
            <a:pPr eaLnBrk="1" hangingPunct="1"/>
            <a:endParaRPr lang="de-DE" altLang="de-DE" dirty="0"/>
          </a:p>
        </p:txBody>
      </p:sp>
      <p:sp>
        <p:nvSpPr>
          <p:cNvPr id="14" name="Textfeld 6"/>
          <p:cNvSpPr txBox="1">
            <a:spLocks noChangeArrowheads="1"/>
          </p:cNvSpPr>
          <p:nvPr/>
        </p:nvSpPr>
        <p:spPr bwMode="auto">
          <a:xfrm>
            <a:off x="2286000" y="6172200"/>
            <a:ext cx="5410200" cy="461665"/>
          </a:xfrm>
          <a:prstGeom prst="rect">
            <a:avLst/>
          </a:prstGeom>
          <a:noFill/>
          <a:ln w="9525">
            <a:noFill/>
            <a:miter lim="800000"/>
            <a:headEnd/>
            <a:tailEnd/>
          </a:ln>
        </p:spPr>
        <p:txBody>
          <a:bodyPr wrap="square">
            <a:spAutoFit/>
          </a:bodyPr>
          <a:lstStyle/>
          <a:p>
            <a:pPr eaLnBrk="1" hangingPunct="1"/>
            <a:r>
              <a:rPr lang="de-DE" altLang="de-DE" sz="1200" dirty="0" smtClean="0">
                <a:latin typeface="Calibri" pitchFamily="34" charset="0"/>
                <a:sym typeface="Wingdings" pitchFamily="2" charset="2"/>
              </a:rPr>
              <a:t>(aus: Liedtke-Schöbel/Landesinstitut </a:t>
            </a:r>
            <a:r>
              <a:rPr lang="de-DE" altLang="de-DE" sz="1200" dirty="0">
                <a:latin typeface="Calibri" pitchFamily="34" charset="0"/>
                <a:sym typeface="Wingdings" pitchFamily="2" charset="2"/>
              </a:rPr>
              <a:t>für Lehrerbildung und </a:t>
            </a:r>
            <a:r>
              <a:rPr lang="de-DE" altLang="de-DE" sz="1200" dirty="0" smtClean="0">
                <a:latin typeface="Calibri" pitchFamily="34" charset="0"/>
                <a:sym typeface="Wingdings" pitchFamily="2" charset="2"/>
              </a:rPr>
              <a:t>Schulentwicklung Hamburg 2012</a:t>
            </a:r>
            <a:r>
              <a:rPr lang="de-DE" altLang="de-DE" sz="1200" dirty="0">
                <a:latin typeface="Calibri" pitchFamily="34" charset="0"/>
                <a:sym typeface="Wingdings" pitchFamily="2" charset="2"/>
              </a:rPr>
              <a:t>, S</a:t>
            </a:r>
            <a:r>
              <a:rPr lang="de-DE" altLang="de-DE" sz="1200" dirty="0" smtClean="0">
                <a:latin typeface="Calibri" pitchFamily="34" charset="0"/>
                <a:sym typeface="Wingdings" pitchFamily="2" charset="2"/>
              </a:rPr>
              <a:t>. 13) </a:t>
            </a:r>
            <a:endParaRPr lang="de-DE" altLang="de-DE" sz="1200" dirty="0">
              <a:latin typeface="Calibri" pitchFamily="34" charset="0"/>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gray">
          <a:xfrm>
            <a:off x="152400" y="1828800"/>
            <a:ext cx="80295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190500" marR="0" lvl="0" indent="-190500" algn="l" defTabSz="914400" rtl="0" eaLnBrk="0" fontAlgn="base" latinLnBrk="0" hangingPunct="0">
              <a:lnSpc>
                <a:spcPct val="100000"/>
              </a:lnSpc>
              <a:spcBef>
                <a:spcPts val="1200"/>
              </a:spcBef>
              <a:spcAft>
                <a:spcPts val="0"/>
              </a:spcAft>
              <a:buClr>
                <a:schemeClr val="hlink"/>
              </a:buClr>
              <a:buSzTx/>
              <a:buFontTx/>
              <a:buNone/>
              <a:tabLst/>
              <a:defRPr/>
            </a:pPr>
            <a:r>
              <a:rPr kumimoji="0" lang="de-DE" altLang="de-DE" sz="1800" b="1" i="1" u="none" strike="noStrike" kern="0" cap="none" spc="0" normalizeH="0" baseline="0" noProof="0" smtClean="0">
                <a:ln>
                  <a:noFill/>
                </a:ln>
                <a:solidFill>
                  <a:srgbClr val="963E53"/>
                </a:solidFill>
                <a:effectLst/>
                <a:uLnTx/>
                <a:uFillTx/>
                <a:latin typeface="Calibri" pitchFamily="34" charset="0"/>
                <a:ea typeface="Calibri" panose="020F0502020204030204" pitchFamily="34" charset="0"/>
                <a:cs typeface="Calibri" pitchFamily="34" charset="0"/>
              </a:rPr>
              <a:t>    </a:t>
            </a:r>
            <a:r>
              <a:rPr kumimoji="0" lang="de-DE" altLang="de-DE" sz="1800" b="1"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Kognitive und soziale Aktivierung: anspruchsvolle Aufgaben</a:t>
            </a:r>
            <a:r>
              <a:rPr kumimoji="0" lang="de-DE" altLang="de-DE" sz="1800" b="0"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 hohe Erwartungen, reziprokes Lehren und Lernen, Lernstrategien, Kooperatives Lernen </a:t>
            </a:r>
          </a:p>
          <a:p>
            <a:pPr marL="190500" marR="0" lvl="0" indent="-190500" algn="l" defTabSz="914400" rtl="0" eaLnBrk="0" fontAlgn="base" latinLnBrk="0" hangingPunct="0">
              <a:lnSpc>
                <a:spcPct val="100000"/>
              </a:lnSpc>
              <a:spcBef>
                <a:spcPts val="0"/>
              </a:spcBef>
              <a:spcAft>
                <a:spcPts val="0"/>
              </a:spcAft>
              <a:buClr>
                <a:schemeClr val="hlink"/>
              </a:buClr>
              <a:buSzTx/>
              <a:buFontTx/>
              <a:buNone/>
              <a:tabLst/>
              <a:defRPr/>
            </a:pPr>
            <a:r>
              <a:rPr kumimoji="0" lang="de-DE" altLang="de-DE" sz="1800" b="0" i="1"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								</a:t>
            </a:r>
            <a:r>
              <a:rPr kumimoji="0" lang="de-DE" altLang="de-DE" sz="1200" b="0"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(nach: Hattie 2013)</a:t>
            </a:r>
          </a:p>
          <a:p>
            <a:pPr marL="190500" marR="0" lvl="0" indent="-190500" algn="l" defTabSz="914400" rtl="0" eaLnBrk="0" fontAlgn="base" latinLnBrk="0" hangingPunct="0">
              <a:lnSpc>
                <a:spcPct val="100000"/>
              </a:lnSpc>
              <a:spcBef>
                <a:spcPts val="1200"/>
              </a:spcBef>
              <a:spcAft>
                <a:spcPts val="900"/>
              </a:spcAft>
              <a:buClr>
                <a:schemeClr val="hlink"/>
              </a:buClr>
              <a:buSzTx/>
              <a:buFontTx/>
              <a:buNone/>
              <a:tabLst/>
              <a:defRPr/>
            </a:pPr>
            <a:r>
              <a:rPr kumimoji="0" lang="de-DE" altLang="de-DE" sz="1800" b="1"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                            Aufgaben sollen kognitiv aktivieren</a:t>
            </a:r>
          </a:p>
          <a:p>
            <a:pPr marL="190500" marR="0" lvl="0" indent="-190500" algn="l" defTabSz="914400" rtl="0" eaLnBrk="0" fontAlgn="base" latinLnBrk="0" hangingPunct="0">
              <a:lnSpc>
                <a:spcPct val="100000"/>
              </a:lnSpc>
              <a:spcBef>
                <a:spcPct val="0"/>
              </a:spcBef>
              <a:spcAft>
                <a:spcPts val="900"/>
              </a:spcAft>
              <a:buClr>
                <a:schemeClr val="hlink"/>
              </a:buClr>
              <a:buSzTx/>
              <a:buFontTx/>
              <a:buNone/>
              <a:tabLst/>
              <a:defRPr/>
            </a:pPr>
            <a:endParaRPr kumimoji="0" lang="de-DE" altLang="de-DE" sz="1800" b="1" i="0" u="none" strike="noStrike" kern="0" cap="none" spc="0" normalizeH="0" baseline="0" noProof="0" smtClean="0">
              <a:ln>
                <a:noFill/>
              </a:ln>
              <a:solidFill>
                <a:srgbClr val="963E53"/>
              </a:solidFill>
              <a:effectLst/>
              <a:uLnTx/>
              <a:uFillTx/>
              <a:latin typeface="Calibri" pitchFamily="34" charset="0"/>
              <a:ea typeface="Calibri" panose="020F0502020204030204" pitchFamily="34" charset="0"/>
              <a:cs typeface="Calibri" pitchFamily="34" charset="0"/>
            </a:endParaRPr>
          </a:p>
          <a:p>
            <a:pPr marL="190500" marR="0" lvl="0" indent="-190500" algn="l" defTabSz="914400" rtl="0" eaLnBrk="0" fontAlgn="base" latinLnBrk="0" hangingPunct="0">
              <a:lnSpc>
                <a:spcPct val="100000"/>
              </a:lnSpc>
              <a:spcBef>
                <a:spcPct val="0"/>
              </a:spcBef>
              <a:spcAft>
                <a:spcPts val="900"/>
              </a:spcAft>
              <a:buClr>
                <a:schemeClr val="hlink"/>
              </a:buClr>
              <a:buSzTx/>
              <a:buFontTx/>
              <a:buNone/>
              <a:tabLst/>
              <a:defRPr/>
            </a:pPr>
            <a:r>
              <a:rPr kumimoji="0" lang="de-DE" altLang="de-DE" sz="1800" b="1" i="0" u="none" strike="noStrike" kern="0" cap="none" spc="0" normalizeH="0" baseline="0" noProof="0" smtClean="0">
                <a:ln>
                  <a:noFill/>
                </a:ln>
                <a:solidFill>
                  <a:srgbClr val="963E53"/>
                </a:solidFill>
                <a:effectLst/>
                <a:uLnTx/>
                <a:uFillTx/>
                <a:latin typeface="Calibri" pitchFamily="34" charset="0"/>
                <a:ea typeface="Calibri" panose="020F0502020204030204" pitchFamily="34" charset="0"/>
                <a:cs typeface="Calibri" pitchFamily="34" charset="0"/>
              </a:rPr>
              <a:t>    </a:t>
            </a:r>
            <a:r>
              <a:rPr kumimoji="0" lang="de-DE" altLang="de-DE" sz="1800" b="1"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Kompetenzen </a:t>
            </a:r>
            <a:r>
              <a:rPr kumimoji="0" lang="de-DE" altLang="de-DE" sz="1800" b="0"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geben Auskunft über das, was jemand kann </a:t>
            </a:r>
            <a:r>
              <a:rPr kumimoji="0" lang="de-DE" sz="1800" b="0" i="0" u="none" strike="noStrike" kern="0" cap="none" spc="0" normalizeH="0" baseline="0" noProof="0" smtClean="0">
                <a:ln>
                  <a:noFill/>
                </a:ln>
                <a:solidFill>
                  <a:srgbClr val="003264"/>
                </a:solidFill>
                <a:effectLst/>
                <a:uLnTx/>
                <a:uFillTx/>
                <a:latin typeface="Calibri" pitchFamily="34" charset="0"/>
                <a:ea typeface="Calibri" panose="020F0502020204030204" pitchFamily="34" charset="0"/>
                <a:cs typeface="Calibri"/>
              </a:rPr>
              <a:t>–</a:t>
            </a:r>
            <a:r>
              <a:rPr kumimoji="0" lang="de-DE" sz="1800" b="1" i="0" u="none" strike="noStrike" kern="0" cap="none" spc="0" normalizeH="0" baseline="0" noProof="0" smtClean="0">
                <a:ln>
                  <a:noFill/>
                </a:ln>
                <a:solidFill>
                  <a:srgbClr val="003264"/>
                </a:solidFill>
                <a:effectLst/>
                <a:uLnTx/>
                <a:uFillTx/>
                <a:latin typeface="Calibri" pitchFamily="34" charset="0"/>
                <a:ea typeface="Calibri" panose="020F0502020204030204" pitchFamily="34" charset="0"/>
                <a:cs typeface="Calibri"/>
              </a:rPr>
              <a:t> </a:t>
            </a:r>
            <a:r>
              <a:rPr kumimoji="0" lang="de-DE" altLang="de-DE" sz="1800" b="0"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und zwar in dreifacher Hinsicht: im Blick auf seine Kenntnisse, seine Fähigkeit, damit umzugehen, und seine Bereitschaft, zu den Sachen und Fertigkeiten eine eigene Beziehung einzugehen.</a:t>
            </a:r>
          </a:p>
          <a:p>
            <a:pPr marL="190500" marR="0" lvl="0" indent="-190500" algn="l" defTabSz="914400" rtl="0" eaLnBrk="0" fontAlgn="base" latinLnBrk="0" hangingPunct="0">
              <a:lnSpc>
                <a:spcPct val="100000"/>
              </a:lnSpc>
              <a:spcBef>
                <a:spcPts val="1200"/>
              </a:spcBef>
              <a:spcAft>
                <a:spcPts val="900"/>
              </a:spcAft>
              <a:buClr>
                <a:schemeClr val="hlink"/>
              </a:buClr>
              <a:buSzTx/>
              <a:buFontTx/>
              <a:buNone/>
              <a:tabLst/>
              <a:defRPr/>
            </a:pPr>
            <a:r>
              <a:rPr kumimoji="0" lang="de-DE" altLang="de-DE" sz="1800" b="0" i="0" u="none" strike="noStrike" kern="0" cap="none" spc="0" normalizeH="0" baseline="0" noProof="0" smtClean="0">
                <a:ln>
                  <a:noFill/>
                </a:ln>
                <a:solidFill>
                  <a:srgbClr val="963E53"/>
                </a:solidFill>
                <a:effectLst/>
                <a:uLnTx/>
                <a:uFillTx/>
                <a:latin typeface="Calibri" pitchFamily="34" charset="0"/>
                <a:ea typeface="Calibri" panose="020F0502020204030204" pitchFamily="34" charset="0"/>
                <a:cs typeface="Calibri" pitchFamily="34" charset="0"/>
              </a:rPr>
              <a:t>                            </a:t>
            </a:r>
            <a:r>
              <a:rPr kumimoji="0" lang="de-DE" altLang="de-DE" sz="1800" b="1"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rPr>
              <a:t>Aufgaben sollen kompetenzorientiert sein (Fachdidaktik!)</a:t>
            </a:r>
          </a:p>
          <a:p>
            <a:pPr marL="190500" marR="0" lvl="0" indent="-190500" algn="l" defTabSz="914400" rtl="0" eaLnBrk="0" fontAlgn="base" latinLnBrk="0" hangingPunct="0">
              <a:lnSpc>
                <a:spcPct val="100000"/>
              </a:lnSpc>
              <a:spcBef>
                <a:spcPts val="1200"/>
              </a:spcBef>
              <a:spcAft>
                <a:spcPts val="900"/>
              </a:spcAft>
              <a:buClr>
                <a:schemeClr val="hlink"/>
              </a:buClr>
              <a:buSzTx/>
              <a:buFontTx/>
              <a:buNone/>
              <a:tabLst/>
              <a:defRPr/>
            </a:pPr>
            <a:endParaRPr kumimoji="0" lang="de-DE" altLang="de-DE" sz="1800" b="1" i="0" u="none" strike="noStrike" kern="0" cap="none" spc="0" normalizeH="0" baseline="0" noProof="0" smtClean="0">
              <a:ln>
                <a:noFill/>
              </a:ln>
              <a:solidFill>
                <a:schemeClr val="tx1"/>
              </a:solidFill>
              <a:effectLst/>
              <a:uLnTx/>
              <a:uFillTx/>
              <a:latin typeface="Calibri" pitchFamily="34" charset="0"/>
              <a:ea typeface="Calibri" panose="020F0502020204030204" pitchFamily="34" charset="0"/>
              <a:cs typeface="Calibri" pitchFamily="34" charset="0"/>
            </a:endParaRPr>
          </a:p>
          <a:p>
            <a:pPr marL="190500" marR="0" lvl="0" indent="-190500" algn="l" defTabSz="914400" rtl="0" eaLnBrk="0" fontAlgn="base" latinLnBrk="0" hangingPunct="0">
              <a:lnSpc>
                <a:spcPct val="100000"/>
              </a:lnSpc>
              <a:spcBef>
                <a:spcPts val="1200"/>
              </a:spcBef>
              <a:spcAft>
                <a:spcPts val="900"/>
              </a:spcAft>
              <a:buClr>
                <a:schemeClr val="hlink"/>
              </a:buClr>
              <a:buSzTx/>
              <a:buFontTx/>
              <a:buNone/>
              <a:tabLst/>
              <a:defRPr/>
            </a:pPr>
            <a:endParaRPr kumimoji="0" lang="de-DE" altLang="de-DE" sz="1800" b="1" i="0" u="none" strike="noStrike" kern="0" cap="none" spc="0" normalizeH="0" baseline="0" noProof="0" dirty="0" smtClean="0">
              <a:ln>
                <a:noFill/>
              </a:ln>
              <a:solidFill>
                <a:srgbClr val="003264"/>
              </a:solidFill>
              <a:effectLst/>
              <a:uLnTx/>
              <a:uFillTx/>
              <a:latin typeface="Calibri" pitchFamily="34" charset="0"/>
              <a:ea typeface="Calibri" panose="020F0502020204030204" pitchFamily="34" charset="0"/>
              <a:cs typeface="Calibri" pitchFamily="34" charset="0"/>
            </a:endParaRPr>
          </a:p>
        </p:txBody>
      </p:sp>
      <p:sp>
        <p:nvSpPr>
          <p:cNvPr id="11" name="AutoShape 4"/>
          <p:cNvSpPr>
            <a:spLocks noChangeArrowheads="1"/>
          </p:cNvSpPr>
          <p:nvPr/>
        </p:nvSpPr>
        <p:spPr bwMode="auto">
          <a:xfrm>
            <a:off x="990600" y="2819400"/>
            <a:ext cx="304800" cy="228600"/>
          </a:xfrm>
          <a:prstGeom prst="rightArrow">
            <a:avLst>
              <a:gd name="adj1" fmla="val 50000"/>
              <a:gd name="adj2" fmla="val 50247"/>
            </a:avLst>
          </a:prstGeom>
          <a:solidFill>
            <a:schemeClr val="tx1"/>
          </a:solidFill>
          <a:ln w="9525">
            <a:solidFill>
              <a:schemeClr val="tx1"/>
            </a:solidFill>
            <a:miter lim="800000"/>
            <a:headEnd/>
            <a:tailEnd/>
          </a:ln>
        </p:spPr>
        <p:txBody>
          <a:bodyPr wrap="none" anchor="ctr"/>
          <a:lstStyle/>
          <a:p>
            <a:pPr algn="ctr" eaLnBrk="1" hangingPunct="1"/>
            <a:endParaRPr lang="de-DE" altLang="de-DE" dirty="0"/>
          </a:p>
        </p:txBody>
      </p:sp>
      <p:sp>
        <p:nvSpPr>
          <p:cNvPr id="12" name="Titel 1"/>
          <p:cNvSpPr txBox="1">
            <a:spLocks/>
          </p:cNvSpPr>
          <p:nvPr/>
        </p:nvSpPr>
        <p:spPr>
          <a:xfrm>
            <a:off x="228600" y="1066800"/>
            <a:ext cx="8382000" cy="685800"/>
          </a:xfrm>
          <a:prstGeom prst="rect">
            <a:avLst/>
          </a:prstGeom>
        </p:spPr>
        <p:txBody>
          <a:bodyPr/>
          <a:lstStyle/>
          <a:p>
            <a:pPr>
              <a:defRPr/>
            </a:pPr>
            <a:r>
              <a:rPr lang="de-DE" sz="2300" b="1" dirty="0">
                <a:latin typeface="Calibri" pitchFamily="34" charset="0"/>
                <a:cs typeface="Calibri" pitchFamily="34" charset="0"/>
              </a:rPr>
              <a:t>Allgemeine Kriterien für „gute“ Aufgaben</a:t>
            </a:r>
            <a:r>
              <a:rPr lang="de-DE" sz="2300" b="1" kern="0" dirty="0">
                <a:solidFill>
                  <a:schemeClr val="hlink"/>
                </a:solidFill>
                <a:latin typeface="Calibri" pitchFamily="34" charset="0"/>
                <a:ea typeface="Calibri" panose="020F0502020204030204" pitchFamily="34" charset="0"/>
                <a:cs typeface="Calibri" pitchFamily="34" charset="0"/>
              </a:rPr>
              <a:t/>
            </a:r>
            <a:br>
              <a:rPr lang="de-DE" sz="2300" b="1" kern="0" dirty="0">
                <a:solidFill>
                  <a:schemeClr val="hlink"/>
                </a:solidFill>
                <a:latin typeface="Calibri" pitchFamily="34" charset="0"/>
                <a:ea typeface="Calibri" panose="020F0502020204030204" pitchFamily="34" charset="0"/>
                <a:cs typeface="Calibri" pitchFamily="34" charset="0"/>
              </a:rPr>
            </a:br>
            <a:endParaRPr lang="de-DE" sz="2300" b="1" kern="0" dirty="0">
              <a:solidFill>
                <a:schemeClr val="hlink"/>
              </a:solidFill>
              <a:latin typeface="Calibri"/>
              <a:ea typeface="Calibri" panose="020F0502020204030204" pitchFamily="34" charset="0"/>
              <a:cs typeface="Calibri"/>
            </a:endParaRPr>
          </a:p>
          <a:p>
            <a:pPr>
              <a:defRPr/>
            </a:pPr>
            <a:r>
              <a:rPr lang="de-DE" sz="2300" b="1" kern="0" dirty="0">
                <a:solidFill>
                  <a:schemeClr val="hlink"/>
                </a:solidFill>
                <a:latin typeface="Calibri" pitchFamily="34" charset="0"/>
                <a:ea typeface="Calibri" panose="020F0502020204030204" pitchFamily="34" charset="0"/>
                <a:cs typeface="Calibri" pitchFamily="34" charset="0"/>
              </a:rPr>
              <a:t/>
            </a:r>
            <a:br>
              <a:rPr lang="de-DE" sz="2300" b="1" kern="0" dirty="0">
                <a:solidFill>
                  <a:schemeClr val="hlink"/>
                </a:solidFill>
                <a:latin typeface="Calibri" pitchFamily="34" charset="0"/>
                <a:ea typeface="Calibri" panose="020F0502020204030204" pitchFamily="34" charset="0"/>
                <a:cs typeface="Calibri" pitchFamily="34" charset="0"/>
              </a:rPr>
            </a:br>
            <a:endParaRPr lang="de-DE" sz="2300" b="1" kern="0" dirty="0">
              <a:solidFill>
                <a:schemeClr val="hlink"/>
              </a:solidFill>
              <a:latin typeface="Calibri"/>
              <a:ea typeface="Calibri" panose="020F0502020204030204" pitchFamily="34" charset="0"/>
              <a:cs typeface="Calibri"/>
            </a:endParaRPr>
          </a:p>
        </p:txBody>
      </p:sp>
      <p:sp>
        <p:nvSpPr>
          <p:cNvPr id="13" name="AutoShape 4"/>
          <p:cNvSpPr>
            <a:spLocks noChangeArrowheads="1"/>
          </p:cNvSpPr>
          <p:nvPr/>
        </p:nvSpPr>
        <p:spPr bwMode="auto">
          <a:xfrm>
            <a:off x="990600" y="4953000"/>
            <a:ext cx="304800" cy="228600"/>
          </a:xfrm>
          <a:prstGeom prst="rightArrow">
            <a:avLst>
              <a:gd name="adj1" fmla="val 50000"/>
              <a:gd name="adj2" fmla="val 50247"/>
            </a:avLst>
          </a:prstGeom>
          <a:solidFill>
            <a:schemeClr val="tx1"/>
          </a:solidFill>
          <a:ln w="9525">
            <a:solidFill>
              <a:schemeClr val="tx1"/>
            </a:solidFill>
            <a:miter lim="800000"/>
            <a:headEnd/>
            <a:tailEnd/>
          </a:ln>
        </p:spPr>
        <p:txBody>
          <a:bodyPr wrap="none" anchor="ctr"/>
          <a:lstStyle/>
          <a:p>
            <a:pPr algn="ctr" eaLnBrk="1" hangingPunct="1"/>
            <a:endParaRPr lang="de-DE" altLang="de-D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linds(horizontal)">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blinds(horizontal)">
                                      <p:cBhvr>
                                        <p:cTn id="17" dur="500"/>
                                        <p:tgtEl>
                                          <p:spTgt spid="8">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blinds(horizontal)">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8">
                                            <p:txEl>
                                              <p:pRg st="5" end="5"/>
                                            </p:txEl>
                                          </p:spTgt>
                                        </p:tgtEl>
                                        <p:attrNameLst>
                                          <p:attrName>style.visibility</p:attrName>
                                        </p:attrNameLst>
                                      </p:cBhvr>
                                      <p:to>
                                        <p:strVal val="visible"/>
                                      </p:to>
                                    </p:set>
                                    <p:animEffect transition="in" filter="blinds(horizontal)">
                                      <p:cBhvr>
                                        <p:cTn id="30" dur="500"/>
                                        <p:tgtEl>
                                          <p:spTgt spid="8">
                                            <p:txEl>
                                              <p:pRg st="5" end="5"/>
                                            </p:txEl>
                                          </p:spTgt>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blinds(horizontal)">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gray">
          <a:xfrm>
            <a:off x="304800" y="1828800"/>
            <a:ext cx="8610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190500" marR="0" lvl="0" indent="-190500" algn="l" defTabSz="914400" rtl="0" eaLnBrk="0" fontAlgn="base" latinLnBrk="0" hangingPunct="0">
              <a:lnSpc>
                <a:spcPct val="90000"/>
              </a:lnSpc>
              <a:spcBef>
                <a:spcPts val="1200"/>
              </a:spcBef>
              <a:spcAft>
                <a:spcPts val="900"/>
              </a:spcAft>
              <a:buClr>
                <a:schemeClr val="hlink"/>
              </a:buClr>
              <a:buSzTx/>
              <a:buFontTx/>
              <a:buNone/>
              <a:tabLst/>
              <a:defRPr/>
            </a:pP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Lehrer/</a:t>
            </a:r>
            <a:r>
              <a:rPr kumimoji="0" lang="de-DE" altLang="de-DE" sz="1800" b="1" i="0" u="none" strike="noStrike" kern="0" cap="none" spc="0" normalizeH="0" baseline="0" noProof="0" dirty="0" err="1"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innen-Aktivitäten</a:t>
            </a: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Die Lehrkraft …</a:t>
            </a:r>
          </a:p>
          <a:p>
            <a:pPr marL="265113" marR="0" lvl="0" indent="-265113" algn="l" defTabSz="914400" rtl="0" eaLnBrk="0" fontAlgn="base" latinLnBrk="0" hangingPunct="0">
              <a:lnSpc>
                <a:spcPct val="90000"/>
              </a:lnSpc>
              <a:spcBef>
                <a:spcPts val="800"/>
              </a:spcBef>
              <a:spcAft>
                <a:spcPts val="6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stellt herausfordernde Aufgaben,</a:t>
            </a:r>
          </a:p>
          <a:p>
            <a:pPr marL="265113" marR="0" lvl="0" indent="-265113"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provoziert kognitive Konflikte/Widersprüche,</a:t>
            </a:r>
          </a:p>
          <a:p>
            <a:pPr marL="265113" marR="0" lvl="0" indent="-265113"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regt Schülerinnen und Schüler an, Ideen und Gedanken darzulegen und zu begründen,</a:t>
            </a:r>
          </a:p>
          <a:p>
            <a:pPr marL="265113" marR="0" lvl="0" indent="-265113"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regt Schülerinnen und Schüler an, neue Informationen mit vorhandenem Wissen zu verknüpfen, und</a:t>
            </a:r>
          </a:p>
          <a:p>
            <a:pPr marL="265113" marR="0" lvl="0" indent="-265113"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stellt </a:t>
            </a:r>
            <a:r>
              <a:rPr kumimoji="0" lang="de-DE" altLang="de-DE" sz="1800" b="0" i="1" u="none" strike="noStrike" kern="0" cap="none" spc="0" normalizeH="0" baseline="0" noProof="0" dirty="0" err="1"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Higher-Order-Aufgaben</a:t>
            </a: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(nach Benjamin S. </a:t>
            </a:r>
            <a:r>
              <a:rPr kumimoji="0" lang="de-DE" altLang="de-DE" sz="1800" b="0" i="0" u="none" strike="noStrike" kern="0" cap="none" spc="0" normalizeH="0" baseline="0" noProof="0" dirty="0" err="1"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Bloom</a:t>
            </a: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z. B.: Was wäre passiert, wenn? / Beurteile … / Schreibe einen neuen Schluss. / Wer auf dem Bild möchte ich sein?. </a:t>
            </a:r>
          </a:p>
          <a:p>
            <a:pPr marL="74613" marR="0" lvl="0" indent="-190500" algn="l" defTabSz="914400" rtl="0" eaLnBrk="0" fontAlgn="base" latinLnBrk="0" hangingPunct="0">
              <a:lnSpc>
                <a:spcPct val="90000"/>
              </a:lnSpc>
              <a:spcBef>
                <a:spcPts val="0"/>
              </a:spcBef>
              <a:spcAft>
                <a:spcPts val="900"/>
              </a:spcAft>
              <a:buClr>
                <a:schemeClr val="hlink"/>
              </a:buClr>
              <a:buSzTx/>
              <a:buFontTx/>
              <a:buNone/>
              <a:tabLst/>
              <a:defRPr/>
            </a:pPr>
            <a:r>
              <a:rPr kumimoji="0" lang="de-DE" altLang="de-DE" sz="14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de-DE" altLang="de-DE" sz="12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(nach: </a:t>
            </a:r>
            <a:r>
              <a:rPr kumimoji="0" lang="de-DE" altLang="de-DE" sz="1200" b="0" i="0" u="none" strike="noStrike" kern="0" cap="none" spc="0" normalizeH="0" baseline="0" noProof="0" dirty="0" err="1"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Lipowsky</a:t>
            </a:r>
            <a:r>
              <a:rPr kumimoji="0" lang="de-DE" altLang="de-DE" sz="12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2015)</a:t>
            </a:r>
          </a:p>
          <a:p>
            <a:pPr marL="190500" marR="0" lvl="0" indent="-190500" algn="l" defTabSz="914400" rtl="0" eaLnBrk="0" fontAlgn="base" latinLnBrk="0" hangingPunct="0">
              <a:lnSpc>
                <a:spcPct val="90000"/>
              </a:lnSpc>
              <a:spcBef>
                <a:spcPts val="1200"/>
              </a:spcBef>
              <a:spcAft>
                <a:spcPts val="900"/>
              </a:spcAft>
              <a:buClr>
                <a:schemeClr val="hlink"/>
              </a:buClr>
              <a:buSzTx/>
              <a:buFontTx/>
              <a:buNone/>
              <a:tabLst/>
              <a:defRPr/>
            </a:pP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Schüler/</a:t>
            </a:r>
            <a:r>
              <a:rPr kumimoji="0" lang="de-DE" altLang="de-DE" sz="1800" b="1" i="0" u="none" strike="noStrike" kern="0" cap="none" spc="0" normalizeH="0" baseline="0" noProof="0" dirty="0" err="1"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innen-Aktivitäten</a:t>
            </a:r>
            <a:r>
              <a:rPr kumimoji="0" lang="de-DE" altLang="de-DE" sz="1800" b="1"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Die Schülerinnen und Schüler …</a:t>
            </a:r>
          </a:p>
          <a:p>
            <a:pPr marL="268288" marR="0" lvl="0" indent="-268288" algn="l" defTabSz="914400" rtl="0" eaLnBrk="0" fontAlgn="base" latinLnBrk="0" hangingPunct="0">
              <a:lnSpc>
                <a:spcPct val="90000"/>
              </a:lnSpc>
              <a:spcBef>
                <a:spcPts val="80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begründen, erläutern, erklären, hinterfragen, übertragen,</a:t>
            </a:r>
          </a:p>
          <a:p>
            <a:pPr marL="268288" marR="0" lvl="0" indent="-268288"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vergleichen und bewerten Lösungswege, finden Gemeinsamkeiten und Unterschiede und</a:t>
            </a:r>
          </a:p>
          <a:p>
            <a:pPr marL="268288" marR="0" lvl="0" indent="-268288" algn="l" defTabSz="914400" rtl="0" eaLnBrk="0" fontAlgn="base" latinLnBrk="0" hangingPunct="0">
              <a:lnSpc>
                <a:spcPct val="90000"/>
              </a:lnSpc>
              <a:spcBef>
                <a:spcPts val="0"/>
              </a:spcBef>
              <a:spcAft>
                <a:spcPts val="900"/>
              </a:spcAft>
              <a:buClr>
                <a:schemeClr val="hlink"/>
              </a:buClr>
              <a:buSzTx/>
              <a:buFontTx/>
              <a:buChar char="•"/>
              <a:tabLst/>
              <a:defRPr/>
            </a:pPr>
            <a:r>
              <a:rPr kumimoji="0" lang="de-DE" alt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nehmen Bezug aufeinander und verknüpfen Neues mit Altem.</a:t>
            </a:r>
          </a:p>
        </p:txBody>
      </p:sp>
      <p:sp>
        <p:nvSpPr>
          <p:cNvPr id="7" name="Titel 1"/>
          <p:cNvSpPr txBox="1">
            <a:spLocks/>
          </p:cNvSpPr>
          <p:nvPr/>
        </p:nvSpPr>
        <p:spPr>
          <a:xfrm>
            <a:off x="228600" y="1066800"/>
            <a:ext cx="8458200" cy="685800"/>
          </a:xfrm>
          <a:prstGeom prst="rect">
            <a:avLst/>
          </a:prstGeom>
        </p:spPr>
        <p:txBody>
          <a:bodyPr/>
          <a:lstStyle/>
          <a:p>
            <a:pPr>
              <a:defRPr/>
            </a:pPr>
            <a:r>
              <a:rPr lang="de-DE" sz="2300" b="1" dirty="0">
                <a:latin typeface="Calibri" pitchFamily="34" charset="0"/>
                <a:cs typeface="Calibri" pitchFamily="34" charset="0"/>
              </a:rPr>
              <a:t>Indikatoren für kognitive Aktivierung im </a:t>
            </a:r>
            <a:r>
              <a:rPr lang="de-DE" sz="2300" b="1" dirty="0" smtClean="0">
                <a:latin typeface="Calibri" pitchFamily="34" charset="0"/>
                <a:cs typeface="Calibri" pitchFamily="34" charset="0"/>
              </a:rPr>
              <a:t>Unterricht</a:t>
            </a:r>
            <a:endParaRPr lang="de-DE" sz="2300" b="1" kern="0" dirty="0">
              <a:solidFill>
                <a:schemeClr val="hlink"/>
              </a:solidFill>
              <a:latin typeface="Calibri"/>
              <a:ea typeface="Calibri" panose="020F0502020204030204" pitchFamily="34" charset="0"/>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bwMode="gray">
          <a:xfrm>
            <a:off x="152400" y="1828800"/>
            <a:ext cx="86868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201612" marR="0" lvl="2" indent="0" algn="l" defTabSz="914400" rtl="0" eaLnBrk="0" fontAlgn="base" latinLnBrk="0" hangingPunct="0">
              <a:lnSpc>
                <a:spcPct val="100000"/>
              </a:lnSpc>
              <a:spcBef>
                <a:spcPct val="0"/>
              </a:spcBef>
              <a:spcAft>
                <a:spcPts val="900"/>
              </a:spcAft>
              <a:buClrTx/>
              <a:buSzPct val="75000"/>
              <a:buFont typeface="Wingdings" panose="05000000000000000000" pitchFamily="2" charset="2"/>
              <a:buNone/>
              <a:tabLst/>
              <a:defRPr/>
            </a:pPr>
            <a:r>
              <a:rPr kumimoji="0" 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„Mit dem Begriff ,kognitive Aktivierung‘ werden Qualitätsmerkmale von optimal gestalteten </a:t>
            </a:r>
            <a:r>
              <a:rPr kumimoji="0" lang="de-DE" sz="1800" b="0" i="1"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Lerngelegenheiten</a:t>
            </a:r>
            <a:r>
              <a:rPr kumimoji="0" 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 (Aufgaben, Unterrichtsformen) beschrieben. Die (postulierte) Optimalität bezieht sich auf die Förderung von Kompetenzen in unterschiedlichen Facetten (Wissen, Strategien, Überzeugungen). </a:t>
            </a:r>
            <a:r>
              <a:rPr kumimoji="0" lang="de-DE" sz="1800" b="0" i="0" u="none" strike="noStrike" kern="0" cap="none" spc="0" normalizeH="0" baseline="0" noProof="0" dirty="0" smtClean="0">
                <a:ln>
                  <a:noFill/>
                </a:ln>
                <a:solidFill>
                  <a:srgbClr val="003264"/>
                </a:solidFill>
                <a:effectLst/>
                <a:uLnTx/>
                <a:uFillTx/>
                <a:latin typeface="Calibri"/>
                <a:ea typeface="Calibri" panose="020F0502020204030204" pitchFamily="34" charset="0"/>
                <a:cs typeface="Calibri" panose="020F0502020204030204" pitchFamily="34" charset="0"/>
              </a:rPr>
              <a:t>[…]</a:t>
            </a:r>
            <a:endParaRPr kumimoji="0" 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endParaRPr>
          </a:p>
          <a:p>
            <a:pPr marL="201612" marR="0" lvl="2" indent="0" algn="l" defTabSz="914400" rtl="0" eaLnBrk="0" fontAlgn="base" latinLnBrk="0" hangingPunct="0">
              <a:lnSpc>
                <a:spcPct val="100000"/>
              </a:lnSpc>
              <a:spcBef>
                <a:spcPts val="0"/>
              </a:spcBef>
              <a:spcAft>
                <a:spcPts val="900"/>
              </a:spcAft>
              <a:buClrTx/>
              <a:buSzPct val="75000"/>
              <a:buFont typeface="Wingdings" panose="05000000000000000000" pitchFamily="2" charset="2"/>
              <a:buNone/>
              <a:tabLst/>
              <a:defRPr/>
            </a:pPr>
            <a:r>
              <a:rPr kumimoji="0" lang="de-DE" sz="1800" b="0" i="0" u="none" strike="noStrike" kern="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Als kognitiv aktivierende Lerngelegenheiten werden solche angenommen, in denen</a:t>
            </a:r>
          </a:p>
          <a:p>
            <a:pPr marL="452438" marR="0" lvl="2" indent="-261938" algn="l" defTabSz="914400" rtl="0" eaLnBrk="0" fontAlgn="base" latinLnBrk="0" hangingPunct="0">
              <a:lnSpc>
                <a:spcPct val="100000"/>
              </a:lnSpc>
              <a:spcBef>
                <a:spcPts val="0"/>
              </a:spcBef>
              <a:spcAft>
                <a:spcPts val="900"/>
              </a:spcAft>
              <a:buClrTx/>
              <a:buSzPct val="75000"/>
              <a:buFontTx/>
              <a:buChar char="•"/>
              <a:tabLst/>
              <a:defRPr/>
            </a:pPr>
            <a:r>
              <a:rPr kumimoji="0" lang="de-DE" sz="1800" b="0" i="0" u="none" strike="noStrike" kern="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die (unterschiedlichen) kognitiven Voraussetzungen der Lernenden berücksichtigt werden,</a:t>
            </a:r>
          </a:p>
          <a:p>
            <a:pPr marL="452438" marR="0" lvl="2" indent="-261938" algn="l" defTabSz="914400" rtl="0" eaLnBrk="0" fontAlgn="base" latinLnBrk="0" hangingPunct="0">
              <a:lnSpc>
                <a:spcPct val="100000"/>
              </a:lnSpc>
              <a:spcBef>
                <a:spcPts val="0"/>
              </a:spcBef>
              <a:spcAft>
                <a:spcPts val="900"/>
              </a:spcAft>
              <a:buClrTx/>
              <a:buSzPct val="75000"/>
              <a:buFontTx/>
              <a:buChar char="•"/>
              <a:tabLst/>
              <a:defRPr/>
            </a:pPr>
            <a:r>
              <a:rPr kumimoji="0" lang="de-DE" sz="1800" b="0" i="0" u="none" strike="noStrike" kern="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die Lernenden (nach ihren jeweiligen Möglichkeiten) zu anspruchsvollen und auf das Kompetenzziel fokussierenden kognitiven Tätigkeiten angeregt werden und</a:t>
            </a:r>
          </a:p>
          <a:p>
            <a:pPr marL="452438" marR="0" lvl="2" indent="-261938" algn="l" defTabSz="914400" rtl="0" eaLnBrk="0" fontAlgn="base" latinLnBrk="0" hangingPunct="0">
              <a:lnSpc>
                <a:spcPct val="100000"/>
              </a:lnSpc>
              <a:spcBef>
                <a:spcPts val="0"/>
              </a:spcBef>
              <a:spcAft>
                <a:spcPts val="0"/>
              </a:spcAft>
              <a:buClrTx/>
              <a:buSzPct val="75000"/>
              <a:buFontTx/>
              <a:buChar char="•"/>
              <a:tabLst/>
              <a:defRPr/>
            </a:pPr>
            <a:r>
              <a:rPr kumimoji="0" lang="de-DE" sz="1800" b="0" i="0" u="none" strike="noStrike" kern="0" cap="none" spc="0" normalizeH="0" baseline="0" noProof="0" dirty="0" smtClean="0">
                <a:ln>
                  <a:noFill/>
                </a:ln>
                <a:solidFill>
                  <a:srgbClr val="003264"/>
                </a:solidFill>
                <a:effectLst/>
                <a:uLnTx/>
                <a:uFillTx/>
                <a:latin typeface="Calibri" panose="020F0502020204030204" pitchFamily="34" charset="0"/>
                <a:ea typeface="Calibri" panose="020F0502020204030204" pitchFamily="34" charset="0"/>
                <a:cs typeface="Calibri" panose="020F0502020204030204" pitchFamily="34" charset="0"/>
              </a:rPr>
              <a:t>in denen die Lernzeit hinsichtlich der zu fördernden Kompetenzfacette umfassend genutzt wird.“</a:t>
            </a:r>
          </a:p>
          <a:p>
            <a:pPr marL="452438" marR="0" lvl="2" indent="-261938" algn="l" defTabSz="914400" rtl="0" eaLnBrk="0" fontAlgn="base" latinLnBrk="0" hangingPunct="0">
              <a:lnSpc>
                <a:spcPct val="100000"/>
              </a:lnSpc>
              <a:spcBef>
                <a:spcPts val="0"/>
              </a:spcBef>
              <a:spcAft>
                <a:spcPts val="0"/>
              </a:spcAft>
              <a:buClrTx/>
              <a:buSzPct val="75000"/>
              <a:buFont typeface="Wingdings" panose="05000000000000000000" pitchFamily="2" charset="2"/>
              <a:buNone/>
              <a:tabLst/>
              <a:defRPr/>
            </a:pPr>
            <a:r>
              <a:rPr kumimoji="0" lang="de-DE" sz="1200" b="0" i="0" u="none" strike="noStrike" kern="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								(aus: </a:t>
            </a:r>
            <a:r>
              <a:rPr kumimoji="0" lang="de-DE" sz="1200" b="0" i="0" u="none" strike="noStrike" kern="0" cap="none" spc="0" normalizeH="0" baseline="0" noProof="0" dirty="0" err="1"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Leuders</a:t>
            </a:r>
            <a:r>
              <a:rPr kumimoji="0" lang="de-DE" sz="1200" b="0" i="0" u="none" strike="noStrike" kern="0" cap="none" spc="0" normalizeH="0" baseline="0" noProof="0" dirty="0" smtClean="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/Holzäpfel 2011)</a:t>
            </a:r>
          </a:p>
        </p:txBody>
      </p:sp>
      <p:sp>
        <p:nvSpPr>
          <p:cNvPr id="6" name="Titel 1"/>
          <p:cNvSpPr txBox="1">
            <a:spLocks/>
          </p:cNvSpPr>
          <p:nvPr/>
        </p:nvSpPr>
        <p:spPr>
          <a:xfrm>
            <a:off x="228600" y="1066800"/>
            <a:ext cx="8458200" cy="685800"/>
          </a:xfrm>
          <a:prstGeom prst="rect">
            <a:avLst/>
          </a:prstGeom>
        </p:spPr>
        <p:txBody>
          <a:bodyPr/>
          <a:lstStyle/>
          <a:p>
            <a:pPr>
              <a:defRPr/>
            </a:pPr>
            <a:r>
              <a:rPr lang="de-DE" sz="2300" b="1" dirty="0">
                <a:latin typeface="Calibri" pitchFamily="34" charset="0"/>
                <a:cs typeface="Calibri" pitchFamily="34" charset="0"/>
              </a:rPr>
              <a:t>Kognitive Aktivierung im Kontext von Individualisierung </a:t>
            </a:r>
            <a:endParaRPr lang="de-DE" sz="2300" b="1" kern="0" dirty="0">
              <a:solidFill>
                <a:schemeClr val="hlink"/>
              </a:solidFill>
              <a:latin typeface="Calibri"/>
              <a:ea typeface="Calibri" panose="020F0502020204030204" pitchFamily="34" charset="0"/>
              <a:cs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txBox="1">
            <a:spLocks noChangeArrowheads="1"/>
          </p:cNvSpPr>
          <p:nvPr/>
        </p:nvSpPr>
        <p:spPr bwMode="auto">
          <a:xfrm>
            <a:off x="152400" y="1828800"/>
            <a:ext cx="7848600" cy="4225925"/>
          </a:xfrm>
          <a:prstGeom prst="rect">
            <a:avLst/>
          </a:prstGeom>
          <a:noFill/>
          <a:ln w="9525">
            <a:noFill/>
            <a:miter lim="800000"/>
            <a:headEnd/>
            <a:tailEnd/>
          </a:ln>
        </p:spPr>
        <p:txBody>
          <a:bodyPr/>
          <a:lstStyle/>
          <a:p>
            <a:pPr marL="85725">
              <a:spcBef>
                <a:spcPts val="1200"/>
              </a:spcBef>
              <a:spcAft>
                <a:spcPts val="900"/>
              </a:spcAft>
              <a:buClr>
                <a:schemeClr val="hlink"/>
              </a:buClr>
            </a:pPr>
            <a:r>
              <a:rPr lang="de-DE" altLang="de-DE" b="1" dirty="0">
                <a:latin typeface="Calibri" pitchFamily="34" charset="0"/>
              </a:rPr>
              <a:t>Im Kern eines individualisierenden Unterrichts steht die Konstruktion und Formulierung von Aufgaben. </a:t>
            </a:r>
          </a:p>
          <a:p>
            <a:pPr marL="85725">
              <a:spcBef>
                <a:spcPts val="1200"/>
              </a:spcBef>
              <a:spcAft>
                <a:spcPts val="900"/>
              </a:spcAft>
              <a:buClr>
                <a:schemeClr val="hlink"/>
              </a:buClr>
            </a:pPr>
            <a:endParaRPr lang="de-DE" altLang="de-DE" dirty="0" smtClean="0">
              <a:latin typeface="Calibri" pitchFamily="34" charset="0"/>
            </a:endParaRPr>
          </a:p>
          <a:p>
            <a:pPr marL="85725">
              <a:spcBef>
                <a:spcPts val="1200"/>
              </a:spcBef>
              <a:spcAft>
                <a:spcPts val="900"/>
              </a:spcAft>
              <a:buClr>
                <a:schemeClr val="hlink"/>
              </a:buClr>
            </a:pPr>
            <a:r>
              <a:rPr lang="de-DE" altLang="de-DE" dirty="0" smtClean="0">
                <a:latin typeface="Calibri" pitchFamily="34" charset="0"/>
              </a:rPr>
              <a:t>„</a:t>
            </a:r>
            <a:r>
              <a:rPr lang="de-DE" altLang="de-DE" dirty="0">
                <a:latin typeface="Calibri" pitchFamily="34" charset="0"/>
              </a:rPr>
              <a:t>Wie können wir eine Aufgabe so stellen, dass alle Schülerinnen und Schüler sie bewältigen und dabei zu individuell guten Leistungen gelangen können?“</a:t>
            </a:r>
          </a:p>
          <a:p>
            <a:pPr marL="85725">
              <a:spcBef>
                <a:spcPts val="0"/>
              </a:spcBef>
              <a:spcAft>
                <a:spcPts val="900"/>
              </a:spcAft>
              <a:buClr>
                <a:schemeClr val="hlink"/>
              </a:buClr>
            </a:pPr>
            <a:r>
              <a:rPr lang="de-DE" altLang="de-DE" sz="1200" dirty="0" smtClean="0">
                <a:latin typeface="Calibri" pitchFamily="34" charset="0"/>
                <a:sym typeface="Wingdings" pitchFamily="2" charset="2"/>
              </a:rPr>
              <a:t>					              (aus: v</a:t>
            </a:r>
            <a:r>
              <a:rPr lang="de-DE" altLang="de-DE" sz="1200" dirty="0" smtClean="0">
                <a:latin typeface="Calibri" pitchFamily="34" charset="0"/>
              </a:rPr>
              <a:t>on </a:t>
            </a:r>
            <a:r>
              <a:rPr lang="de-DE" altLang="de-DE" sz="1200" dirty="0">
                <a:latin typeface="Calibri" pitchFamily="34" charset="0"/>
              </a:rPr>
              <a:t>der Groeben/Kaiser 2011, S. 45</a:t>
            </a:r>
            <a:r>
              <a:rPr lang="de-DE" altLang="de-DE" sz="1200" dirty="0" smtClean="0">
                <a:latin typeface="Calibri" pitchFamily="34" charset="0"/>
              </a:rPr>
              <a:t>)</a:t>
            </a:r>
            <a:endParaRPr lang="de-DE" altLang="de-DE" sz="1200" dirty="0">
              <a:latin typeface="Calibri" pitchFamily="34" charset="0"/>
            </a:endParaRPr>
          </a:p>
        </p:txBody>
      </p:sp>
      <p:sp>
        <p:nvSpPr>
          <p:cNvPr id="7" name="Titel 1"/>
          <p:cNvSpPr txBox="1">
            <a:spLocks/>
          </p:cNvSpPr>
          <p:nvPr/>
        </p:nvSpPr>
        <p:spPr bwMode="auto">
          <a:xfrm>
            <a:off x="228600" y="1066800"/>
            <a:ext cx="6553200" cy="533400"/>
          </a:xfrm>
          <a:prstGeom prst="rect">
            <a:avLst/>
          </a:prstGeom>
          <a:noFill/>
          <a:ln w="9525">
            <a:noFill/>
            <a:miter lim="800000"/>
            <a:headEnd/>
            <a:tailEnd/>
          </a:ln>
        </p:spPr>
        <p:txBody>
          <a:bodyPr/>
          <a:lstStyle/>
          <a:p>
            <a:r>
              <a:rPr lang="de-DE" altLang="de-DE" sz="2300" b="1" dirty="0">
                <a:solidFill>
                  <a:schemeClr val="hlink"/>
                </a:solidFill>
                <a:latin typeface="Calibri" pitchFamily="34" charset="0"/>
              </a:rPr>
              <a:t>Bedeutung von geeigneten </a:t>
            </a:r>
            <a:r>
              <a:rPr lang="de-DE" altLang="de-DE" sz="2300" b="1" dirty="0" smtClean="0">
                <a:solidFill>
                  <a:schemeClr val="hlink"/>
                </a:solidFill>
                <a:latin typeface="Calibri" pitchFamily="34" charset="0"/>
              </a:rPr>
              <a:t>Aufgaben</a:t>
            </a:r>
            <a:endParaRPr lang="de-DE" altLang="de-DE" sz="2300" b="1" dirty="0">
              <a:solidFill>
                <a:schemeClr val="hlink"/>
              </a:solidFill>
              <a:latin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type="body" idx="4294967295"/>
          </p:nvPr>
        </p:nvSpPr>
        <p:spPr>
          <a:xfrm>
            <a:off x="228600" y="1447800"/>
            <a:ext cx="8077200" cy="4562475"/>
          </a:xfrm>
        </p:spPr>
        <p:txBody>
          <a:bodyPr/>
          <a:lstStyle/>
          <a:p>
            <a:pPr marL="0" indent="0">
              <a:spcBef>
                <a:spcPts val="0"/>
              </a:spcBef>
              <a:defRPr/>
            </a:pPr>
            <a:endParaRPr lang="de-DE" altLang="de-DE" b="0" i="1" dirty="0" smtClean="0">
              <a:cs typeface="Calibri" panose="020F0502020204030204" pitchFamily="34" charset="0"/>
            </a:endParaRPr>
          </a:p>
          <a:p>
            <a:pPr marL="265113" indent="-179388">
              <a:spcBef>
                <a:spcPts val="0"/>
              </a:spcBef>
              <a:buFontTx/>
              <a:buChar char="•"/>
              <a:defRPr/>
            </a:pPr>
            <a:r>
              <a:rPr lang="de-DE" altLang="de-DE" dirty="0" smtClean="0">
                <a:cs typeface="Calibri" panose="020F0502020204030204" pitchFamily="34" charset="0"/>
              </a:rPr>
              <a:t>Gestufte Aufgaben </a:t>
            </a:r>
            <a:r>
              <a:rPr lang="de-DE" altLang="de-DE" b="0" dirty="0" smtClean="0">
                <a:cs typeface="Calibri" panose="020F0502020204030204" pitchFamily="34" charset="0"/>
              </a:rPr>
              <a:t>/ </a:t>
            </a:r>
            <a:r>
              <a:rPr lang="de-DE" altLang="de-DE" dirty="0" smtClean="0">
                <a:cs typeface="Calibri" panose="020F0502020204030204" pitchFamily="34" charset="0"/>
              </a:rPr>
              <a:t>Aufgabenset</a:t>
            </a:r>
          </a:p>
          <a:p>
            <a:pPr marL="85725" indent="0">
              <a:spcBef>
                <a:spcPts val="0"/>
              </a:spcBef>
              <a:defRPr/>
            </a:pPr>
            <a:r>
              <a:rPr lang="de-DE" altLang="de-DE" b="0" dirty="0" smtClean="0">
                <a:cs typeface="Calibri" panose="020F0502020204030204" pitchFamily="34" charset="0"/>
              </a:rPr>
              <a:t>Vorgabe einer komplexen Aufgabe, die in Teilaufgaben oder Einzelaufträge mit kontinuierlich steigendem Anforderungsniveau zerlegt ist, die für jede/n Schülerin und Schüler verbindlich sein können.</a:t>
            </a:r>
          </a:p>
          <a:p>
            <a:pPr marL="265113" indent="-179388">
              <a:buFontTx/>
              <a:buChar char="•"/>
              <a:defRPr/>
            </a:pPr>
            <a:r>
              <a:rPr lang="de-DE" altLang="de-DE" dirty="0" smtClean="0">
                <a:cs typeface="Calibri" panose="020F0502020204030204" pitchFamily="34" charset="0"/>
              </a:rPr>
              <a:t>Blütenaufgaben</a:t>
            </a:r>
            <a:r>
              <a:rPr lang="de-DE" altLang="de-DE" b="0" dirty="0" smtClean="0">
                <a:cs typeface="Calibri" panose="020F0502020204030204" pitchFamily="34" charset="0"/>
              </a:rPr>
              <a:t> </a:t>
            </a:r>
            <a:endParaRPr lang="de-DE" altLang="de-DE" b="0" dirty="0">
              <a:cs typeface="Calibri" panose="020F0502020204030204" pitchFamily="34" charset="0"/>
            </a:endParaRPr>
          </a:p>
          <a:p>
            <a:pPr marL="85725" indent="0">
              <a:spcBef>
                <a:spcPts val="0"/>
              </a:spcBef>
              <a:defRPr/>
            </a:pPr>
            <a:r>
              <a:rPr lang="de-DE" altLang="de-DE" b="0" dirty="0" smtClean="0">
                <a:cs typeface="Calibri" panose="020F0502020204030204" pitchFamily="34" charset="0"/>
              </a:rPr>
              <a:t>Die erste Teilaufgabe bietet einen niedrigschwelligen Einstieg. Das Anforderungsniveau steigt schrittweise bzgl. Komplexität und Kreativität.</a:t>
            </a:r>
          </a:p>
          <a:p>
            <a:pPr marL="265113" indent="-179388">
              <a:buFontTx/>
              <a:buChar char="•"/>
              <a:defRPr/>
            </a:pPr>
            <a:r>
              <a:rPr lang="de-DE" altLang="de-DE" dirty="0" smtClean="0">
                <a:cs typeface="Calibri" panose="020F0502020204030204" pitchFamily="34" charset="0"/>
              </a:rPr>
              <a:t>Offene/selbstdifferenzierende Aufgaben</a:t>
            </a:r>
          </a:p>
          <a:p>
            <a:pPr marL="88900" indent="-4763">
              <a:spcBef>
                <a:spcPts val="0"/>
              </a:spcBef>
              <a:defRPr/>
            </a:pPr>
            <a:r>
              <a:rPr lang="de-DE" altLang="de-DE" b="0" dirty="0" smtClean="0">
                <a:cs typeface="Calibri" panose="020F0502020204030204" pitchFamily="34" charset="0"/>
              </a:rPr>
              <a:t>Vorgabe einer i. d. R. offenen Aufgabe, die den Schülerinnen und Schülern die Gelegenheit gibt, sie auf verschiedenen Wegen anzugehen. Es gibt unterschiedliche Lösungswege bzw. Lösungen und Bearbeitungstiefen.</a:t>
            </a:r>
          </a:p>
          <a:p>
            <a:pPr marL="265113" indent="-179388">
              <a:defRPr/>
            </a:pPr>
            <a:endParaRPr lang="de-DE" altLang="de-DE" b="0" dirty="0" smtClean="0">
              <a:cs typeface="Calibri" panose="020F0502020204030204" pitchFamily="34" charset="0"/>
            </a:endParaRPr>
          </a:p>
          <a:p>
            <a:pPr marL="265113" indent="-179388">
              <a:buFontTx/>
              <a:buChar char="•"/>
              <a:defRPr/>
            </a:pPr>
            <a:endParaRPr lang="de-DE" altLang="de-DE" b="0" dirty="0" smtClean="0">
              <a:cs typeface="Calibri" panose="020F0502020204030204" pitchFamily="34" charset="0"/>
            </a:endParaRPr>
          </a:p>
          <a:p>
            <a:pPr marL="265113" indent="-179388">
              <a:defRPr/>
            </a:pPr>
            <a:endParaRPr lang="de-DE" altLang="de-DE" dirty="0" smtClean="0">
              <a:cs typeface="Calibri" panose="020F0502020204030204" pitchFamily="34" charset="0"/>
            </a:endParaRPr>
          </a:p>
        </p:txBody>
      </p:sp>
      <p:sp>
        <p:nvSpPr>
          <p:cNvPr id="13315" name="Titel 1"/>
          <p:cNvSpPr txBox="1">
            <a:spLocks/>
          </p:cNvSpPr>
          <p:nvPr/>
        </p:nvSpPr>
        <p:spPr bwMode="auto">
          <a:xfrm>
            <a:off x="228600" y="990600"/>
            <a:ext cx="8382000" cy="685800"/>
          </a:xfrm>
          <a:prstGeom prst="rect">
            <a:avLst/>
          </a:prstGeom>
          <a:noFill/>
          <a:ln w="9525">
            <a:noFill/>
            <a:miter lim="800000"/>
            <a:headEnd/>
            <a:tailEnd/>
          </a:ln>
        </p:spPr>
        <p:txBody>
          <a:bodyPr/>
          <a:lstStyle/>
          <a:p>
            <a:pPr eaLnBrk="1" hangingPunct="1"/>
            <a:r>
              <a:rPr lang="de-DE" altLang="de-DE" sz="2300" b="1" dirty="0">
                <a:latin typeface="Calibri" pitchFamily="34" charset="0"/>
              </a:rPr>
              <a:t>Aufgabentypen zur Differenzierung in Mathematik</a:t>
            </a:r>
            <a:endParaRPr lang="de-DE" altLang="de-DE" sz="2300" b="1" dirty="0">
              <a:solidFill>
                <a:schemeClr val="hlink"/>
              </a:solidFill>
              <a:latin typeface="Calibri" pitchFamily="34" charset="0"/>
            </a:endParaRPr>
          </a:p>
        </p:txBody>
      </p:sp>
      <p:sp>
        <p:nvSpPr>
          <p:cNvPr id="5" name="Ellipse 4"/>
          <p:cNvSpPr/>
          <p:nvPr/>
        </p:nvSpPr>
        <p:spPr>
          <a:xfrm>
            <a:off x="7005464" y="1265312"/>
            <a:ext cx="1224136" cy="792088"/>
          </a:xfrm>
          <a:prstGeom prst="ellipse">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algn="ctr"/>
            <a:r>
              <a:rPr lang="de-DE" b="1" dirty="0" smtClean="0">
                <a:solidFill>
                  <a:srgbClr val="FFFFFF"/>
                </a:solidFill>
              </a:rPr>
              <a:t>Mat. </a:t>
            </a:r>
            <a:endParaRPr lang="de-DE"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8915">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9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COLORPALETTEDESIGNATOR" val="BSt"/>
  <p:tag name="EXTENDEDCOLORPALETTEDESIGNATOR" val="BSt"/>
  <p:tag name="THINKCELLPRESENTATIONDONOTDELETE" val="&lt;?xml version=&quot;1.0&quot; encoding=&quot;UTF-16&quot; standalone=&quot;yes&quot;?&gt;&#10;&lt;root reqver=&quot;17839&quot;&gt;&lt;version val=&quot;21129&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mruColor&gt;&lt;m_vecMRU length=&quot;2&quot;&gt;&lt;elem m_fUsage=&quot;1.00000000000000000000E+000&quot;&gt;&lt;m_ppcolschidx val=&quot;0&quot;/&gt;&lt;m_rgb r=&quot;2c&quot; g=&quot;2c&quot; b=&quot;54&quot;/&gt;&lt;/elem&gt;&lt;elem m_fUsage=&quot;9.00000000000000020000E-001&quot;&gt;&lt;m_ppcolschidx val=&quot;0&quot;/&gt;&lt;m_rgb r=&quot;58&quot; g=&quot;ab&quot; b=&quot;ab&quot;/&gt;&lt;/elem&gt;&lt;/m_vecMRU&gt;&lt;/m_mruColor&gt;&lt;m_mapectfillschemeMRU/&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m_strFormatTime&gt;%#d.%#m.%y&lt;/m_strFormatTime&gt;&lt;/m_precDefault&gt;&lt;/CDefaultPrec&gt;&lt;CDefaultPrec id=&quot;3&quot;&gt;&lt;m_precDefault/&gt;&lt;/CDefaultPrec&gt;&lt;CDefaultPrec id=&quot;2&quot;&gt;&lt;m_precDefault/&gt;&lt;/CDefaultPrec&gt;&lt;/root&gt;"/>
  <p:tag name="THINKCELLUNDODONOTDELETE" val="799"/>
</p:tagLst>
</file>

<file path=ppt/theme/theme1.xml><?xml version="1.0" encoding="utf-8"?>
<a:theme xmlns:a="http://schemas.openxmlformats.org/drawingml/2006/main" name="Standarddesign">
  <a:themeElements>
    <a:clrScheme name="Benutzerdefiniert 2">
      <a:dk1>
        <a:srgbClr val="003264"/>
      </a:dk1>
      <a:lt1>
        <a:srgbClr val="FFFFFF"/>
      </a:lt1>
      <a:dk2>
        <a:srgbClr val="DDDDDD"/>
      </a:dk2>
      <a:lt2>
        <a:srgbClr val="E3EBF1"/>
      </a:lt2>
      <a:accent1>
        <a:srgbClr val="7CAFCB"/>
      </a:accent1>
      <a:accent2>
        <a:srgbClr val="DD2722"/>
      </a:accent2>
      <a:accent3>
        <a:srgbClr val="BF5096"/>
      </a:accent3>
      <a:accent4>
        <a:srgbClr val="F19829"/>
      </a:accent4>
      <a:accent5>
        <a:srgbClr val="6DAA31"/>
      </a:accent5>
      <a:accent6>
        <a:srgbClr val="FBDC2F"/>
      </a:accent6>
      <a:hlink>
        <a:srgbClr val="003264"/>
      </a:hlink>
      <a:folHlink>
        <a:srgbClr val="808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accent1"/>
          </a:solid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accent1"/>
          </a:solidFill>
          <a:prstDash val="solid"/>
          <a:round/>
          <a:headEnd type="none" w="med" len="med"/>
          <a:tailEnd type="none" w="med" len="med"/>
        </a:ln>
        <a:effectLst/>
      </a:spPr>
      <a:bodyPr vert="horz" wrap="square" lIns="0" tIns="0" rIns="0" bIns="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de-DE" sz="18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DDDDDD"/>
        </a:dk2>
        <a:lt2>
          <a:srgbClr val="C80F41"/>
        </a:lt2>
        <a:accent1>
          <a:srgbClr val="91C8C8"/>
        </a:accent1>
        <a:accent2>
          <a:srgbClr val="CCCC9A"/>
        </a:accent2>
        <a:accent3>
          <a:srgbClr val="FFFFFF"/>
        </a:accent3>
        <a:accent4>
          <a:srgbClr val="000000"/>
        </a:accent4>
        <a:accent5>
          <a:srgbClr val="C7E0E0"/>
        </a:accent5>
        <a:accent6>
          <a:srgbClr val="B9B98B"/>
        </a:accent6>
        <a:hlink>
          <a:srgbClr val="003264"/>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Vielfalt fördern 1">
      <a:dk1>
        <a:srgbClr val="003264"/>
      </a:dk1>
      <a:lt1>
        <a:srgbClr val="FFFFFF"/>
      </a:lt1>
      <a:dk2>
        <a:srgbClr val="DDDDDD"/>
      </a:dk2>
      <a:lt2>
        <a:srgbClr val="E3EBF1"/>
      </a:lt2>
      <a:accent1>
        <a:srgbClr val="64C9F0"/>
      </a:accent1>
      <a:accent2>
        <a:srgbClr val="DD2722"/>
      </a:accent2>
      <a:accent3>
        <a:srgbClr val="BF5096"/>
      </a:accent3>
      <a:accent4>
        <a:srgbClr val="F19829"/>
      </a:accent4>
      <a:accent5>
        <a:srgbClr val="6DAA31"/>
      </a:accent5>
      <a:accent6>
        <a:srgbClr val="FBDC2F"/>
      </a:accent6>
      <a:hlink>
        <a:srgbClr val="003264"/>
      </a:hlink>
      <a:folHlink>
        <a:srgbClr val="808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E54C6EAC3D6DBE4A9E6F0B90BFD890FD" ma:contentTypeVersion="1" ma:contentTypeDescription="Ein neues Dokument erstellen." ma:contentTypeScope="" ma:versionID="824edceddae4126131b99a6d90245cf4">
  <xsd:schema xmlns:xsd="http://www.w3.org/2001/XMLSchema" xmlns:xs="http://www.w3.org/2001/XMLSchema" xmlns:p="http://schemas.microsoft.com/office/2006/metadata/properties" targetNamespace="http://schemas.microsoft.com/office/2006/metadata/properties" ma:root="true" ma:fieldsID="b4f5dc90cf06628c3b90945c8266c24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FFA61F4-D2BE-4EDA-9971-BE415B4DEB27}">
  <ds:schemaRefs>
    <ds:schemaRef ds:uri="http://schemas.microsoft.com/office/2006/documentManagement/types"/>
    <ds:schemaRef ds:uri="http://purl.org/dc/dcmitype/"/>
    <ds:schemaRef ds:uri="http://www.w3.org/XML/1998/namespace"/>
    <ds:schemaRef ds:uri="http://schemas.microsoft.com/office/2006/metadata/properties"/>
    <ds:schemaRef ds:uri="http://purl.org/dc/elements/1.1/"/>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DB28F27D-2236-42D1-B25A-6792E4CD02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9FE6CB96-C1FA-4978-819D-B83548B9BC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1790</Words>
  <Application>Microsoft Office PowerPoint</Application>
  <PresentationFormat>Bildschirmpräsentation (4:3)</PresentationFormat>
  <Paragraphs>312</Paragraphs>
  <Slides>23</Slides>
  <Notes>6</Notes>
  <HiddenSlides>0</HiddenSlides>
  <MMClips>0</MMClips>
  <ScaleCrop>false</ScaleCrop>
  <HeadingPairs>
    <vt:vector size="4" baseType="variant">
      <vt:variant>
        <vt:lpstr>Design</vt:lpstr>
      </vt:variant>
      <vt:variant>
        <vt:i4>2</vt:i4>
      </vt:variant>
      <vt:variant>
        <vt:lpstr>Folientitel</vt:lpstr>
      </vt:variant>
      <vt:variant>
        <vt:i4>23</vt:i4>
      </vt:variant>
    </vt:vector>
  </HeadingPairs>
  <TitlesOfParts>
    <vt:vector size="25" baseType="lpstr">
      <vt:lpstr>Standarddesign</vt:lpstr>
      <vt:lpstr>Benutzerdefiniertes Design</vt:lpstr>
      <vt:lpstr>Kinder und Jugendliche in ihrer  Vielfalt fördern / Modul 3 – Didaktik</vt:lpstr>
      <vt:lpstr>Reaktion auf fehlende Passung</vt:lpstr>
      <vt:lpstr>Teufelskreis des Misslingens </vt:lpstr>
      <vt:lpstr>Schritte zum Lernerfolg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Gestufte Aufgaben / Aufgabenset: Nullstellen von  linearen Funktionen</vt:lpstr>
      <vt:lpstr>PowerPoint-Präsentation</vt:lpstr>
      <vt:lpstr>Beispiel für eine Blütenaufgabe</vt:lpstr>
      <vt:lpstr>PowerPoint-Präsentation</vt:lpstr>
      <vt:lpstr>PowerPoint-Präsentation</vt:lpstr>
      <vt:lpstr>PowerPoint-Präsentation</vt:lpstr>
      <vt:lpstr>PowerPoint-Präsentation</vt:lpstr>
      <vt:lpstr>PowerPoint-Präsentation</vt:lpstr>
      <vt:lpstr>Differenzierung nach Lernvoraussetzungen</vt:lpstr>
      <vt:lpstr>PowerPoint-Präsentation</vt:lpstr>
      <vt:lpstr>PowerPoint-Präsentation</vt:lpstr>
      <vt:lpstr>PowerPoint-Präsentation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
  <cp:lastModifiedBy/>
  <cp:revision>140</cp:revision>
  <dcterms:created xsi:type="dcterms:W3CDTF">2013-01-10T14:36:04Z</dcterms:created>
  <dcterms:modified xsi:type="dcterms:W3CDTF">2019-07-31T14:03:31Z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Template">
    <vt:lpwstr>2.0</vt:lpwstr>
  </property>
  <property fmtid="{D5CDD505-2E9C-101B-9397-08002B2CF9AE}" pid="3" name="Project">
    <vt:lpwstr/>
  </property>
  <property fmtid="{D5CDD505-2E9C-101B-9397-08002B2CF9AE}" pid="4" name="Template">
    <vt:lpwstr>BSt_template.potx</vt:lpwstr>
  </property>
  <property fmtid="{D5CDD505-2E9C-101B-9397-08002B2CF9AE}" pid="5" name="Date">
    <vt:lpwstr> </vt:lpwstr>
  </property>
  <property fmtid="{D5CDD505-2E9C-101B-9397-08002B2CF9AE}" pid="6" name="ContentTypeId">
    <vt:lpwstr>0x010100E54C6EAC3D6DBE4A9E6F0B90BFD890FD</vt:lpwstr>
  </property>
</Properties>
</file>